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20" r:id="rId3"/>
    <p:sldId id="274" r:id="rId4"/>
    <p:sldId id="377" r:id="rId5"/>
    <p:sldId id="401" r:id="rId6"/>
    <p:sldId id="402" r:id="rId7"/>
    <p:sldId id="403" r:id="rId8"/>
    <p:sldId id="321" r:id="rId9"/>
    <p:sldId id="361" r:id="rId10"/>
    <p:sldId id="378" r:id="rId11"/>
    <p:sldId id="358" r:id="rId12"/>
    <p:sldId id="380" r:id="rId13"/>
    <p:sldId id="404" r:id="rId14"/>
    <p:sldId id="405" r:id="rId15"/>
    <p:sldId id="406" r:id="rId16"/>
    <p:sldId id="407" r:id="rId17"/>
    <p:sldId id="359" r:id="rId18"/>
    <p:sldId id="360" r:id="rId19"/>
    <p:sldId id="408" r:id="rId20"/>
    <p:sldId id="409" r:id="rId21"/>
    <p:sldId id="264" r:id="rId22"/>
    <p:sldId id="383" r:id="rId23"/>
    <p:sldId id="410" r:id="rId24"/>
    <p:sldId id="379" r:id="rId25"/>
    <p:sldId id="411" r:id="rId26"/>
    <p:sldId id="412" r:id="rId27"/>
    <p:sldId id="413" r:id="rId28"/>
    <p:sldId id="381" r:id="rId29"/>
    <p:sldId id="32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7297"/>
  </p:normalViewPr>
  <p:slideViewPr>
    <p:cSldViewPr snapToGrid="0">
      <p:cViewPr varScale="1">
        <p:scale>
          <a:sx n="100" d="100"/>
          <a:sy n="100" d="100"/>
        </p:scale>
        <p:origin x="154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FAA0E-ADEA-8840-962D-9C9EE533C32E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5C238-5FDA-9F47-A3E6-6B6305D5F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239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Ноющая боль без причины…Проступок, который никак не удается</a:t>
            </a:r>
            <a:r>
              <a:rPr lang="ru-RU" baseline="0" dirty="0"/>
              <a:t> забыть…</a:t>
            </a:r>
          </a:p>
          <a:p>
            <a:r>
              <a:rPr lang="ru-RU" baseline="0" dirty="0"/>
              <a:t>Слова, которые ранили много лет назад…Люди, которым не удалось помочь…</a:t>
            </a:r>
          </a:p>
          <a:p>
            <a:r>
              <a:rPr lang="ru-RU" baseline="0" dirty="0"/>
              <a:t>Горькие воспоминания о своей ошибке…Неумение противостоять чужой манипуляции…</a:t>
            </a:r>
          </a:p>
          <a:p>
            <a:r>
              <a:rPr lang="ru-RU" baseline="0" dirty="0"/>
              <a:t>Нерешительность в словах и действиях, в выборе и решениях…</a:t>
            </a:r>
          </a:p>
          <a:p>
            <a:r>
              <a:rPr lang="ru-RU" baseline="0" dirty="0"/>
              <a:t>Попытки завоевать любовь и уважение…Болезни, от которых не удается избавиться…</a:t>
            </a:r>
          </a:p>
          <a:p>
            <a:r>
              <a:rPr lang="ru-RU" baseline="0" dirty="0"/>
              <a:t>Это то, что приносит с собой чувство вины.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176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ru-RU" b="1" dirty="0"/>
              <a:t>Грехопадение:</a:t>
            </a:r>
          </a:p>
          <a:p>
            <a:r>
              <a:rPr lang="ru-RU" dirty="0"/>
              <a:t>Рим.3:23 потому что все согрешили и лишены славы Божией.</a:t>
            </a:r>
            <a:r>
              <a:rPr lang="ru-RU" baseline="0" dirty="0"/>
              <a:t> </a:t>
            </a:r>
          </a:p>
          <a:p>
            <a:r>
              <a:rPr lang="ru-RU" baseline="0" dirty="0"/>
              <a:t>Согрешив люди впервые столкнулись с чувством вины. Оно было </a:t>
            </a:r>
            <a:r>
              <a:rPr lang="ru-RU" baseline="0" dirty="0" err="1"/>
              <a:t>резул</a:t>
            </a:r>
            <a:r>
              <a:rPr lang="ru-RU" baseline="0" dirty="0"/>
              <a:t>-том непослушания повелению Бога не есть с дерева познания добра и зла. С тех пор генетически передается чувство вины, которое и ограждает нас от зла другому, но и повышает напряжение в душе и искажает наше восприятие самих себя</a:t>
            </a:r>
            <a:endParaRPr lang="ru-RU" dirty="0"/>
          </a:p>
          <a:p>
            <a:pPr marL="0" indent="0">
              <a:buFont typeface="Arial" pitchFamily="34" charset="0"/>
              <a:buNone/>
            </a:pPr>
            <a:r>
              <a:rPr lang="ru-RU" b="1" dirty="0"/>
              <a:t>Навязанное</a:t>
            </a:r>
            <a:r>
              <a:rPr lang="ru-RU" b="1" baseline="0" dirty="0"/>
              <a:t> чувство – это когда:</a:t>
            </a:r>
          </a:p>
          <a:p>
            <a:pPr marL="0" indent="0">
              <a:buFont typeface="Arial" pitchFamily="34" charset="0"/>
              <a:buNone/>
            </a:pPr>
            <a:r>
              <a:rPr lang="ru-RU" b="0" baseline="0" dirty="0"/>
              <a:t>Ты винишь себя за то, что родители/муж/жена или дети всегда в плохом настроении/у них не ладится в жизни. Значит, я не все сделал со своей стороны, чтобы улучшить. Или я явился причиной ухудшения, все из-за меня…</a:t>
            </a:r>
          </a:p>
          <a:p>
            <a:pPr marL="0" indent="0">
              <a:buFont typeface="Arial" pitchFamily="34" charset="0"/>
              <a:buNone/>
            </a:pPr>
            <a:r>
              <a:rPr lang="ru-RU" b="0" baseline="0" dirty="0"/>
              <a:t>Тебе с детства говорили, что из-за тебя родители развелись, не смогли получить образование, поссорились…Сестренка или братик поранились, потому что ты не досмотрел/а.</a:t>
            </a:r>
          </a:p>
          <a:p>
            <a:pPr marL="0" indent="0">
              <a:buFont typeface="Arial" pitchFamily="34" charset="0"/>
              <a:buNone/>
            </a:pPr>
            <a:r>
              <a:rPr lang="ru-RU" b="0" baseline="0" dirty="0"/>
              <a:t>Тебе объясняли, что твои умственные способности не дотягивают до стандартов.</a:t>
            </a:r>
          </a:p>
          <a:p>
            <a:pPr marL="0" indent="0">
              <a:buFont typeface="Arial" pitchFamily="34" charset="0"/>
              <a:buNone/>
            </a:pPr>
            <a:r>
              <a:rPr lang="ru-RU" b="0" baseline="0" dirty="0"/>
              <a:t>Ты недостаточно хороший муж/отец или мать/жена, дочь или сын, если высказываешь свое мнение или наоборот сохраняешь молчание, совершаешь ошибки…</a:t>
            </a:r>
          </a:p>
          <a:p>
            <a:pPr marL="0" indent="0">
              <a:buFont typeface="Arial" pitchFamily="34" charset="0"/>
              <a:buNone/>
            </a:pPr>
            <a:r>
              <a:rPr lang="ru-RU" b="0" baseline="0" dirty="0"/>
              <a:t>Ты должен терпеть и никогда не испытывать негативные эмоции, потому что ты христианин/ка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b="1" baseline="0" dirty="0"/>
              <a:t>Перекладывание ответственности:</a:t>
            </a:r>
          </a:p>
          <a:p>
            <a:pPr marL="0" indent="0">
              <a:buFont typeface="Arial" pitchFamily="34" charset="0"/>
              <a:buNone/>
            </a:pPr>
            <a:r>
              <a:rPr lang="ru-RU" b="0" baseline="0" dirty="0"/>
              <a:t>Тебе навязывают чувство вины за все проблемы в семье</a:t>
            </a:r>
          </a:p>
          <a:p>
            <a:pPr marL="0" indent="0">
              <a:buFont typeface="Arial" pitchFamily="34" charset="0"/>
              <a:buNone/>
            </a:pPr>
            <a:r>
              <a:rPr lang="ru-RU" b="0" baseline="0" dirty="0"/>
              <a:t>Ты делаешь за других их работу, хотя и не желаешь этого</a:t>
            </a:r>
          </a:p>
          <a:p>
            <a:pPr marL="0" indent="0">
              <a:buFont typeface="Arial" pitchFamily="34" charset="0"/>
              <a:buNone/>
            </a:pPr>
            <a:r>
              <a:rPr lang="ru-RU" b="0" baseline="0" dirty="0"/>
              <a:t>Ты делаешь за других их работу и думаешь, что этим заслужишь любовь и уважение</a:t>
            </a:r>
          </a:p>
          <a:p>
            <a:pPr marL="0" indent="0">
              <a:buFont typeface="Arial" pitchFamily="34" charset="0"/>
              <a:buNone/>
            </a:pPr>
            <a:r>
              <a:rPr lang="ru-RU" b="0" baseline="0" dirty="0"/>
              <a:t>Ты винишь других в своих проблемах и не хочешь смотреть правде в глаза – это твои действие или бездействие привели к такому рез-ту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693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fontAlgn="base">
              <a:buFont typeface="Arial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Roboto"/>
              </a:rPr>
              <a:t>Боль/Злость/Депрессия</a:t>
            </a:r>
          </a:p>
          <a:p>
            <a:pPr marL="0" indent="0" algn="l" fontAlgn="base">
              <a:buFont typeface="Arial" pitchFamily="34" charset="0"/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Чувство вины приносит с собой</a:t>
            </a:r>
            <a:r>
              <a:rPr lang="ru-RU" b="0" i="0" baseline="0" dirty="0">
                <a:solidFill>
                  <a:srgbClr val="000000"/>
                </a:solidFill>
                <a:effectLst/>
                <a:latin typeface="Roboto"/>
              </a:rPr>
              <a:t> давящую боль, как будто нам приходится нести камни на плечах. Мы злимся на себя, что не смогли противостоять и защитить себя. Злимся на обидчика, на весь мир. И нередко на Бога, который на наш взгляд допустил такие испытания в нашей жизни.</a:t>
            </a:r>
          </a:p>
          <a:p>
            <a:pPr marL="0" indent="0" algn="l" fontAlgn="base">
              <a:buFont typeface="Arial" pitchFamily="34" charset="0"/>
              <a:buNone/>
            </a:pPr>
            <a:r>
              <a:rPr lang="ru-RU" b="0" i="0" baseline="0" dirty="0">
                <a:solidFill>
                  <a:srgbClr val="000000"/>
                </a:solidFill>
                <a:effectLst/>
                <a:latin typeface="Roboto"/>
              </a:rPr>
              <a:t>Нередким спутником чувства вины является депрессия как следствие не пережитой боли, не прощения и не пережитых чувств. Мы порой запрещаем себе чувствовать негативные чувства, не поняв откуда они появились и что делать. Если отрицать такие чувства или корить себя за их наличие мы не поможем себе стать лучше. Мы лишь научим себя видеть плохое, обвинять себя или других и потеряем вкус жизни. </a:t>
            </a:r>
            <a:endParaRPr lang="ru-RU" b="0" i="0" dirty="0">
              <a:solidFill>
                <a:srgbClr val="000000"/>
              </a:solidFill>
              <a:effectLst/>
              <a:latin typeface="Roboto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Неуверенность в собственной ценности</a:t>
            </a:r>
          </a:p>
          <a:p>
            <a:pPr marL="0" indent="0" algn="l" fontAlgn="base">
              <a:buFont typeface="Arial" pitchFamily="34" charset="0"/>
              <a:buNone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Roboto"/>
              </a:rPr>
              <a:t>Чувство вины идет рука об руку с неуверенностью и самоуничижением. Мы поверили в дьявольскую ложь, что мы никто. Мы никому не нужны</a:t>
            </a:r>
            <a:r>
              <a:rPr lang="ru-RU" sz="1400" b="0" i="0" baseline="0" dirty="0">
                <a:solidFill>
                  <a:srgbClr val="000000"/>
                </a:solidFill>
                <a:effectLst/>
                <a:latin typeface="Roboto"/>
              </a:rPr>
              <a:t> и нас не любят. И забываем, что у Бога другая правда о нас: Он нас создал по Своему образу. Он полюбил нас до того, что умер и воскрес ради нас. И сейчас готовит н=небеса тоже для нас. Так в какую правду о себе вы хотите верить??</a:t>
            </a:r>
            <a:endParaRPr lang="ru-RU" sz="1400" b="0" i="0" dirty="0">
              <a:solidFill>
                <a:srgbClr val="000000"/>
              </a:solidFill>
              <a:effectLst/>
              <a:latin typeface="Roboto"/>
            </a:endParaRPr>
          </a:p>
          <a:p>
            <a:pPr marL="171450" indent="-171450" algn="l" fontAlgn="base">
              <a:buFont typeface="Arial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Roboto"/>
              </a:rPr>
              <a:t>Мнимое облегчение:</a:t>
            </a:r>
          </a:p>
          <a:p>
            <a:pPr algn="l" fontAlgn="base">
              <a:buFont typeface="Arial"/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Человек выглядит хорошим в своих глазах, ведь он переживает</a:t>
            </a:r>
            <a:r>
              <a:rPr lang="ru-RU" b="0" i="0" baseline="0" dirty="0">
                <a:solidFill>
                  <a:srgbClr val="000000"/>
                </a:solidFill>
                <a:effectLst/>
                <a:latin typeface="Roboto"/>
              </a:rPr>
              <a:t> и не забывает своих ошибок.</a:t>
            </a:r>
            <a:endParaRPr lang="ru-RU" b="0" i="0" dirty="0">
              <a:solidFill>
                <a:srgbClr val="000000"/>
              </a:solidFill>
              <a:effectLst/>
              <a:latin typeface="Roboto"/>
            </a:endParaRPr>
          </a:p>
          <a:p>
            <a:pPr algn="l" fontAlgn="base">
              <a:buFont typeface="Arial"/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Человек снимает с себя ответственность за свой выбор. Он может объяснить публично свои поступки, исходя из того, что испытывает невероятные мучения. Например, что не может</a:t>
            </a:r>
            <a:r>
              <a:rPr lang="ru-RU" b="0" i="0" baseline="0" dirty="0">
                <a:solidFill>
                  <a:srgbClr val="000000"/>
                </a:solidFill>
                <a:effectLst/>
                <a:latin typeface="Roboto"/>
              </a:rPr>
              <a:t> уйти с работы, на которой ежедневно бывает унижаем</a:t>
            </a:r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. Это, скорее, прикрытие для нерешительности и бездействия.</a:t>
            </a:r>
          </a:p>
          <a:p>
            <a:pPr algn="l" fontAlgn="base">
              <a:buFont typeface="Arial"/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Человек получает оправдание своей пассивности, оставаясь при этом хорошим человеком в своих и чужих глазах. Это случается, если объединить первые два варианта и является идеалом для такого индивидуума.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770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Принять факт 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Признайте, что у вас есть чувство вины в отношении себя или какого-то человека. Примите это как часть вашей сущности. Только признав чувство вины/грех мы признаем что нуждаемся в изменении и исцелении. Пока этого не произойдет мы будем полагаться на свои усилия и топтаться на месте, повторяя одни и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теже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действия. А как известно, не стоит ожидать изменений если действия остаются прежними.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Определить, где мы виноваты, а где нет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Проанализируйте, что действительно является вашей виной: вы сказали недоброе слово, оклеветали человека. Может быть вы избавились от ребенка, когда еще не знали Бога. Возможно, вы 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Но, если вы чувствуете вину за то, что человек недоволен, но вы ничем его не обидели – это его ответственность! Если о вас говорили в негативном свете, но вы не делали этого, то «грязь» остается на руках того, кто ее «кидает» в вас. Не верьте в такую ложь о вас. Верьте в то, что вы Дочь/Сын Царя Небесного и Он смывает с вас всякий грех!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Понять себя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Важно обратить внимание на себя: что вам на самом деле нравится или не нравится. От каких действий и слов вам хорошо, а какие ранят. Позволяйте, чтобы в вашу жизнь поступало добро: общайтесь с людьми, которые вдохновляют, а не унижают. Останавливайте людей, которые разрушают вашу уверенность в ценности вашей личности.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Позвольте себе ошибаться, все мы люди. Не ошибается тот, кто ничего не делает. Проблема не в ошибке, а в том, что мы с ней делаем или не делаем.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153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Менять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самокопание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на анализ и выводы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Различия </a:t>
            </a:r>
            <a:r>
              <a:rPr kumimoji="0" lang="ru-RU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самокопания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 анализа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1-м случае, человек снова и снова вспоминает события, слова, которые сказал или сделал. Прокручивает и придумывает как бы можно было изменить. И ничего не меняет в настоящем. Не меняет слова и действия, которые привели его к существующему состоянию. Но прошлое не изменить. 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 2-м случае, человек анализирует и думает, а что я сделал/сказал, почему я так сделал. Что мне нужно изменить в себе с Божьей помощью, чтобы такое не повторялось в дальнейшем. И столкнувшись с подобной ситуацией он ведет себя иначе и получает совершенно другие последствия.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Исправить 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Если мы можем возместить ущерб или попросить прощение, стоит это сделать. Оправдать человека или попытаться исправить урон его репутации.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Брать ответственность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стоит винить себя или искать виноватого в ваших проблемах – это только усилит боль. Но вот взять ответ-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за изменения, за выбор, который вы можете сделать: жить как прежде, бичуя себя/других или простить и менять действия сегодня. Это то, что в наших руках!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Принять Божий взгляд на нас</a:t>
            </a:r>
          </a:p>
          <a:p>
            <a:r>
              <a:rPr lang="ru-RU" dirty="0"/>
              <a:t>Иоан.3:16 Ибо так возлюбил Бог мир, что отдал Сына Своего Единородного, дабы всякий верующий в Него, не погиб, но имел жизнь вечную.</a:t>
            </a:r>
          </a:p>
          <a:p>
            <a:r>
              <a:rPr lang="ru-RU" dirty="0"/>
              <a:t>Бог очень сильно любит нас.</a:t>
            </a:r>
            <a:r>
              <a:rPr lang="ru-RU" baseline="0" dirty="0"/>
              <a:t> Он пришел и умер ради нас. Даже, если бы я был единственным грешником на земле, Иисус умер бы за меня. Это ли не говорит о нашей ценности в глазах Божьих?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681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28700" marR="0" lvl="1" indent="-5715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Осознать вину</a:t>
            </a:r>
          </a:p>
          <a:p>
            <a:pPr marL="457200" marR="0" lvl="1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Нередко мы испытываем чувство вины из=за греха. И снова все изменения начинаются с того, что мы признаем перед собой и перед Богом свою вину. Мы четко формулируем свой грех и кому он причинил вред. Не скрываем ни от себя ни от Бога. Ведь Бог и так все знает, а от себя скрывая мы лишь обманываем и создаем иллюзию действий, которые в рез-те ничего не меняют в нашей жизни, а лишь маскируют истинную суть вещей.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Исповедаться и Покаяться –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Иер.3:13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Не приукрашивая, не приуменьшая или преувеличивая, а так как есть. Будем максимально открыты и честны.</a:t>
            </a:r>
          </a:p>
          <a:p>
            <a:pPr marL="457200" marR="0" lvl="1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Как псалмопевец Давид: Пс.24:11 </a:t>
            </a:r>
            <a:r>
              <a:rPr kumimoji="0" lang="ru-RU" sz="4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Ради имени Твоего, Господи, прости согрешение мое, ибо велико оно. 15 Очи мои всегда к Господу, ибо Он извлекает из сети ноги мои. 16 Призри на меня и помилуй меня, ибо я одинок и угнетен. 17 Скорби сердца моего умножились; выведи меня из бед моих, 18 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призри на страдание мое и на изнеможение мое и прости все грехи мои</a:t>
            </a:r>
            <a:r>
              <a:rPr kumimoji="0" lang="ru-RU" sz="4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. 19 Посмотри на врагов моих, как много их, и [какою] лютою ненавистью они ненавидят меня. 20 Сохрани душу мою и избавь меня, да не постыжусь, что я на Тебя уповаю. </a:t>
            </a:r>
          </a:p>
          <a:p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91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1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Многострадальный Иов, уже неоднократно упоминаемый нами, тоже жил этими надеждами, и в его книге (а это самая древняя книга в Библии) мы встречаем, пожалуй, самое первое описание этого чаяния грядущего дня избавления: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025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1" indent="-6858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Оставить грех</a:t>
            </a:r>
          </a:p>
          <a:p>
            <a:pPr marL="457200" marR="0" lvl="1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Бог всемогущий и Он дает силу нам оставить грех и не повторять Его. Если мы каждый день выбираем силу Божью и на коленях выпрашиваем ее для себя.</a:t>
            </a:r>
          </a:p>
          <a:p>
            <a:pPr marL="457200" marR="0" lvl="1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Фил.4:13 Все могу в укрепляющем меня Иисусе Христе.</a:t>
            </a:r>
          </a:p>
          <a:p>
            <a:pPr marL="1143000" marR="0" lvl="1" indent="-6858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Не вспоминать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ru-RU" b="0" i="1" dirty="0"/>
              <a:t>Ис.38:17 Вот, во благо мне была сильная горесть, и Ты избавил душу мою от рва погибели, бросил все грехи мои за хребет Свой.</a:t>
            </a:r>
          </a:p>
          <a:p>
            <a:r>
              <a:rPr lang="ru-RU" b="0" dirty="0"/>
              <a:t>Бог прощает,</a:t>
            </a:r>
            <a:r>
              <a:rPr lang="ru-RU" b="0" baseline="0" dirty="0"/>
              <a:t> когда мы приходим с покаянием. Он забывает и «бросает за спину. </a:t>
            </a:r>
          </a:p>
          <a:p>
            <a:r>
              <a:rPr lang="ru-RU" b="0" baseline="0" dirty="0"/>
              <a:t>Были бы вы счастливы, если ваш ребенок снова и снова вспоминал свою вину =перед вами? Просил прощения и никак не мог поверить, что вы простили? </a:t>
            </a:r>
          </a:p>
          <a:p>
            <a:r>
              <a:rPr lang="ru-RU" b="0" baseline="0" dirty="0"/>
              <a:t>А Иисус любит нас гораздо сильнее, чем мы своих детей!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24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6475D-C458-8342-8EC7-0BC85C34664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600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31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38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39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001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/>
              <a:t>Евгений</a:t>
            </a:r>
            <a:r>
              <a:rPr lang="ru-RU" baseline="0" dirty="0"/>
              <a:t> рос в детском доме, рано оказался в бандитской группировке. Он грабил и убивал людей. Когда он сидел в тюрьме, он познакомился с пастором, который приходил к ним с вестью о прощающем Боге. Евгений поверил в Бога, покаялся в грехах. Он написал письма с покаянием семьям, которых они лишили сыновей, мужей. А освободившись он устроился работать и большую часть заработанных денег отдавал этим семьям. Он осознавал как чувство вины отпускает его.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552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baseline="0" dirty="0"/>
              <a:t>Елена была зла на своих родителей, которые всю жизнь прожили в ссорах. Она пыталась их примирить, быть послушной. Но родители продолжали. Она счастливо вышла замуж и не оставляла попыток им помочь. Она чувствовала себя виноватой, что они несчастны. Но Бог ей помог осознать, что это выбор ее родителей так жить. Она лишь может о них молиться, любить. И принять их выбор без угрызений совести.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030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baseline="0" dirty="0"/>
              <a:t>Дмитрий не был верен своей супруге и не видел в этом проблемы. Только, когда он потерял семью из-за измен и ему жена запретила видеть детей, он осознал что сделал. Чувство вины </a:t>
            </a:r>
            <a:r>
              <a:rPr lang="ru-RU" baseline="0" dirty="0" err="1"/>
              <a:t>гложило</a:t>
            </a:r>
            <a:r>
              <a:rPr lang="ru-RU" baseline="0" dirty="0"/>
              <a:t> его каждый день. Он предпринимал попытки примириться, но это не увенчалось успехом. Он знал Бога с детства, но ушел от Него. Оказавшись в такой сложной ситуации он вспомнил о Боге и пришел в церковь. Он молил Бога простить его и помочь восстановить семью. И Бог дал ему не только свободу от вины, но и смягчил сердце жены, которая позволила видеться с детьми.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634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baseline="0" dirty="0"/>
              <a:t>Екатерина была членом церкви и всегда с радостью откликалась на призывы помочь пожилым членам, раздавать газеты или убрать церковь после больших мероприятий. Но была у нее особенность – любила поговорить о других. Она не считала это осуждением, «я просто рассуждаю и переживаю о других» оправдывала она себя. До тех пор пока ее «рассуждения» не стали достоянием общественности. Сестра, о которой она судачила очень обиделась и перестала приходить в церковь. Екатерина чувствовала себя виновной. Она осознала к чему ведут ее «рассуждения» и просила прощение, убеждала сестру вернуться, но ничего не получалось. Так прошло три года, в течение которых она молилась и просила Бога простить ее и вернуть сестру в церковь. Когда это произошло она почувствовала облегчение и свободу.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59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Если</a:t>
            </a:r>
            <a:r>
              <a:rPr lang="ru-RU" b="1" baseline="0" dirty="0"/>
              <a:t> Бог может простить и забыть наши грехи, почему мы себе не позволяем?</a:t>
            </a:r>
          </a:p>
          <a:p>
            <a:endParaRPr lang="ru-RU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Либо потому что думаем, что так мы Ему покажем глубину своего покаяния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либо, что так мы дольше будем чувствовать свою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отв-ть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совершенное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сложно поверить в прощение Божье или в прощение другими людьми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 прощая себя мы берем на себя роль «бога». Но это не наша роль.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Позвольте себе быть свободными! Не удерживайте в тисках дьявольского капкана! Бог ждет вас на другом берегу!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3905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196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/>
              <a:t>Гюнтер</a:t>
            </a:r>
            <a:r>
              <a:rPr lang="ru-RU" baseline="0" dirty="0"/>
              <a:t> чувствовал вину за своего деда, который во время 2 Мировой войны состоял в рядах СС нацистской Германии. На совести деда была смерть сотен человек. Гюнтер не был даже свидетелем этих зверств, но он чувствовал вину и стыд.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100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baseline="0" dirty="0"/>
              <a:t>Мария прожила долгую жизнь, более 80-ти лет. И все эти годы она не могла себе простить решение сделать аборт в молодости. Решение, после которого она не могла больше иметь детей.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742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baseline="0" dirty="0"/>
              <a:t>Анатолий рос в семье агрессивного алкоголика. Отец избивал Анатолия и его младшего брата. Он избивал их мать. Мальчик рос в атмосфере страха, насилия и боли. Он сбегал из дома несколько раз, но отец его находил и избивал сильнее прежнего. Повзрослев Анатолий стал защищаться и давал сдачи. Однажды, не рассчитав силы, он толкнул отца и тот упал, ударившись о стол. Анатолий отсидел срок и вышел обозлившимся, с чувством вины. Он не жалел, что отец умер, а не мог себе простить, что сделал это так неумело и провел молодые годы за решеткой.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584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baseline="0" dirty="0"/>
              <a:t>Анна из своего детства помнила только то как мама была злой и ругала, оскорбляла по любому поводу. Анна пыталась угадать настроение мамы и подстраиваться. Она готовила еду к маминому приходу, мыла посуду и наводила порядок в доме. Она по ночам учила уроки, чтобы оценки были хорошими и мама не ругала ее. Но мать находила причины и срывала на нее свой гнев за уход мужа к другой женщине и свою разрушенную жизнь. И Анна начала верить, что все произошедшее из-за нее: того, что она недостаточно хорошая папа ушел от них и мама стала злой. Став взрослой Анна пыталась всем угодить, подстроиться, но это лишь отравляло ее отношения с мужем и детьми, коллегами. Она рано заболела диабетом и считала это наказанием от Бога.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248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 одной стороны:</a:t>
            </a:r>
          </a:p>
          <a:p>
            <a:r>
              <a:rPr lang="ru-RU" dirty="0"/>
              <a:t>Чувство</a:t>
            </a:r>
            <a:r>
              <a:rPr lang="ru-RU" baseline="0" dirty="0"/>
              <a:t> вины негативно сказывается на жизни человека. Он не уверен в себе, не чувствует любви. Подвержен самокритике и не может простить себе слова или поступки. Чувство вины мешает трезво смотреть на себя и окружающих людей. Люди с чувством вины могут считать, что они - проблем семьи или общества. Огромен страх быть непонятым и непринятым людьми.</a:t>
            </a:r>
          </a:p>
          <a:p>
            <a:r>
              <a:rPr lang="ru-RU" dirty="0"/>
              <a:t>Чувство</a:t>
            </a:r>
            <a:r>
              <a:rPr lang="ru-RU" baseline="0" dirty="0"/>
              <a:t> вины способно даже быть причиной заболеваний: мигрени, неврозы, депрессия, сердечно-сосудистые заболевания, нарушения ЖКТ, астма, диабет, рак п др.</a:t>
            </a:r>
            <a:endParaRPr lang="ru-RU" dirty="0"/>
          </a:p>
          <a:p>
            <a:r>
              <a:rPr lang="ru-RU" b="1" dirty="0"/>
              <a:t>С</a:t>
            </a:r>
            <a:r>
              <a:rPr lang="ru-RU" b="1" baseline="0" dirty="0"/>
              <a:t> другой: </a:t>
            </a:r>
          </a:p>
          <a:p>
            <a:r>
              <a:rPr lang="ru-RU" b="0" baseline="0" dirty="0"/>
              <a:t>Чувство Богом заложенный механизм распознавания греха. Чувство вины дает возможность увидеть свои слова/действия и их влияние на окружающих. </a:t>
            </a:r>
            <a:r>
              <a:rPr lang="ru-RU" b="0" baseline="0" dirty="0" err="1"/>
              <a:t>Иначем</a:t>
            </a:r>
            <a:r>
              <a:rPr lang="ru-RU" b="0" baseline="0" dirty="0"/>
              <a:t> мы бы причиняли боль другим и не испытывали дискомфорта в связи с этим. Так же Бог заложил этот механизм как сигнал к покаянию и возвращению к Отцу Небесному, который Единственный может исцелить и дать импульс к новой жизни.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596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Как распознать чувство вины: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Тревожность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zimir-Book"/>
                <a:ea typeface="+mn-ea"/>
                <a:cs typeface="+mn-cs"/>
              </a:rPr>
              <a:t>Высокая тревожность может оборачиваться плохим самочувствием, причину которого не могут найти врачи, проблемным сном, «беспричинными» резкими перепадами настроения, перееданием или, наоборот, одержимостью диетой, переработкой или упадком сил. У тревожности много симптомов, и если что-то из перечисленного вам знакомо, то это повод обдумать причины.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zimir-Book"/>
                <a:ea typeface="+mn-ea"/>
                <a:cs typeface="+mn-cs"/>
              </a:rPr>
              <a:t>Тревожность может быть выбрана подсознанием как канал, через который выходит напряжение от основной проблемы — чувства вины. Это происходит тогда, когда оно настолько непереносимо или с ним связано настолько тяжелое переживание, что психика отказывается даже смотреть в ту сторону и пытается контролировать хотя бы то, что ей под силу. Так появляется тревожность: выбирается объект тревожности и на борьбу с ним направляются все силы.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Самокопание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самобичевание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Самоедство блокирует положительные эмоции, заставляя человека, постоянно пребывать в состоянии недовольства собой, ситуацией, жизнью в целом. Оно «крадёт» время, «отбирает» сон и душевный покой. Убеждая человека в беспомощности, невозможности, что-то изменить, самоедство, лишает его возможности раскрыть свои таланты и способности. Человек, привыкший к самоедству и самобичеванию, зацикливается на уровне эмоциональных переживаний, а это мешает находить выход из ситуации. Человек, который постоянно не доволен собой, ругает себя, не вызывает симпатии у окружающих. Если человек не нравится себе, как он может нравиться другим? Излишнее чувство вины самокритичного человека, может сделать из него «жертву манипуляций». Умелому манипулятору не составит труда управлять «любителем» самоедства.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Установка «я не заслуживаю счастья»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dirty="0">
                <a:solidFill>
                  <a:srgbClr val="000000"/>
                </a:solidFill>
                <a:effectLst/>
                <a:latin typeface="Kazimir-Book"/>
              </a:rPr>
              <a:t>Хроническое чувство своей «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Kazimir-Book"/>
              </a:rPr>
              <a:t>плохости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Kazimir-Book"/>
              </a:rPr>
              <a:t>», несоответствие идеалам (придуманным самим же или привитым другими людьми) могут свидетельствовать о том, что вами управляет чувство вины. Оно заставляет думать, что вы не достойны ни похвалы, ни счастливой жизни и вообще ничего из того, чего вам хотелось бы на самом деле.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zimir-Book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Агрессия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zimir-Book"/>
                <a:ea typeface="+mn-ea"/>
                <a:cs typeface="+mn-cs"/>
              </a:rPr>
              <a:t>Агрессия в чувстве вины — это оставшаяся невыраженной претензия обидчику, который когда-то нанес урон вашей самооценке, самоуважению и положительному восприятию себя. Это могут быть значимые взрослые: родители, учителя или сверстники, муж/жена/дети. Человек из страха или невозможности отреагировать другому «убирает» эмоции в себя. Но негативные, не решенные проблемы, неудовлетворенность никуда не уходят сами собой. До тех пор пока не признаем их наличие и не будем искать варианты выхода боли.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Постоянные извинения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Человек испытывает неловкость, когда он отвлекает другого, просит о чем-то и извиняется за все. Пытаясь таким образом компенсировать чувство неуверенности и страх быть отвергнутым. Иногда используется, чтобы показать «какой я хороший, я не врываюсь в жизнь другого как они».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zimir-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zimir-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zimir-Book"/>
              <a:ea typeface="+mn-ea"/>
              <a:cs typeface="+mn-cs"/>
            </a:endParaRPr>
          </a:p>
          <a:p>
            <a:endParaRPr lang="ru-RU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781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Стоит</a:t>
            </a:r>
            <a:r>
              <a:rPr lang="ru-RU" b="1" baseline="0" dirty="0"/>
              <a:t> отличать реальное мнимое чувство вины: </a:t>
            </a:r>
            <a:r>
              <a:rPr lang="ru-RU" b="0" baseline="0" dirty="0"/>
              <a:t>в 1-м случае человек действительно совершил ошибку, грех, обидел другого. И его чувство вины показывает, что необходимо признать, попросить прощение.</a:t>
            </a:r>
          </a:p>
          <a:p>
            <a:r>
              <a:rPr lang="ru-RU" b="0" baseline="0" dirty="0"/>
              <a:t>Во 2-м случае человек чувствует вину за грехи другого человека, за то, что мог бы сделать, но не сделал из-за объективных причин. А так же из-за вины, которую другой человек пытается переложить на него.</a:t>
            </a:r>
            <a:endParaRPr lang="ru-RU" b="1" dirty="0"/>
          </a:p>
          <a:p>
            <a:r>
              <a:rPr lang="ru-RU" b="1" dirty="0"/>
              <a:t>Мнимое чувство вины:</a:t>
            </a:r>
          </a:p>
          <a:p>
            <a:r>
              <a:rPr lang="ru-RU" baseline="0" dirty="0"/>
              <a:t>Человек оказался свидетелем аварии, пытался даже помочь водителю, но тот не выжил. И вот человек живет с чувством вины, что не смог помочь. </a:t>
            </a:r>
            <a:endParaRPr lang="ru-RU" dirty="0"/>
          </a:p>
          <a:p>
            <a:r>
              <a:rPr lang="ru-RU" dirty="0"/>
              <a:t>Ребенок растет с чувством вины, за падение младшей сестры </a:t>
            </a:r>
            <a:r>
              <a:rPr lang="ru-RU" baseline="0" dirty="0"/>
              <a:t>с кроватки и ее сломанную ручку, когда его не было рядом. Хотя в это время он выполнял поручение родителей и был в магазине и никак не смог бы ее защитить. Каждый раз встречаясь с уже взрослой сестрой и видя ее шрам, он корит себя.</a:t>
            </a:r>
            <a:endParaRPr lang="ru-RU" dirty="0"/>
          </a:p>
          <a:p>
            <a:r>
              <a:rPr lang="ru-RU" b="1" dirty="0"/>
              <a:t>Реальное чувство вины:</a:t>
            </a:r>
          </a:p>
          <a:p>
            <a:r>
              <a:rPr lang="ru-RU" baseline="0" dirty="0"/>
              <a:t>Мужчина приходит с работы, уставший, после конфликта с коллегой. Под руку подворачивается ребенок с просьбой поиграть, мужчина отталкивает, ребенок в слезах уходит к себе. Мужчина чувствует, что виноват перед ребенком.</a:t>
            </a:r>
          </a:p>
          <a:p>
            <a:r>
              <a:rPr lang="ru-RU" baseline="0" dirty="0"/>
              <a:t>Старушка просила одолжить ей денег на хлеб, женщина прошла мимо, занятая своими мыслями. Потом она вернулась, искала старушку, чтобы помочь, но не нашла. Ч</a:t>
            </a:r>
          </a:p>
          <a:p>
            <a:r>
              <a:rPr lang="ru-RU" baseline="0" dirty="0"/>
              <a:t>Чувство вины преследует. </a:t>
            </a:r>
          </a:p>
          <a:p>
            <a:endParaRPr lang="ru-RU" dirty="0"/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81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5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239131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Духа пророчест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0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Эллен Уайт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0113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32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571500" indent="-571500" algn="l">
              <a:buFont typeface="Arial" panose="020B0604020202020204" pitchFamily="34" charset="0"/>
              <a:buChar char="•"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83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9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7773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, заголовок и опис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5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5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, заголовок и опис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13647"/>
            <a:ext cx="12191442" cy="6857999"/>
          </a:xfrm>
          <a:prstGeom prst="rect">
            <a:avLst/>
          </a:prstGeom>
        </p:spPr>
      </p:pic>
      <p:sp>
        <p:nvSpPr>
          <p:cNvPr id="21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087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6823"/>
            <a:ext cx="12191442" cy="6857999"/>
          </a:xfrm>
          <a:prstGeom prst="rect">
            <a:avLst/>
          </a:prstGeom>
        </p:spPr>
      </p:pic>
      <p:sp>
        <p:nvSpPr>
          <p:cNvPr id="18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5"/>
          </p:nvPr>
        </p:nvSpPr>
        <p:spPr>
          <a:xfrm>
            <a:off x="1064525" y="1890215"/>
            <a:ext cx="10147112" cy="46534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7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2" cy="6857998"/>
          </a:xfrm>
          <a:prstGeom prst="rect">
            <a:avLst/>
          </a:prstGeom>
        </p:spPr>
      </p:pic>
      <p:sp>
        <p:nvSpPr>
          <p:cNvPr id="15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2358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5"/>
          </p:nvPr>
        </p:nvSpPr>
        <p:spPr>
          <a:xfrm>
            <a:off x="3596186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1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471571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5"/>
          </p:nvPr>
        </p:nvSpPr>
        <p:spPr>
          <a:xfrm>
            <a:off x="620967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903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3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8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336713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76431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07368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51354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7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304601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100228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46931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любого авто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5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6625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8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8" r:id="rId7"/>
    <p:sldLayoutId id="2147483707" r:id="rId8"/>
    <p:sldLayoutId id="2147483649" r:id="rId9"/>
    <p:sldLayoutId id="2147483687" r:id="rId10"/>
    <p:sldLayoutId id="2147483699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8" r:id="rId17"/>
    <p:sldLayoutId id="2147483682" r:id="rId18"/>
    <p:sldLayoutId id="214748371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07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495" y="2151727"/>
            <a:ext cx="32738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3200" dirty="0">
                <a:cs typeface="Times New Roman" pitchFamily="18" charset="0"/>
              </a:rPr>
              <a:t>Чувство вины мнимое </a:t>
            </a:r>
          </a:p>
          <a:p>
            <a:endParaRPr lang="ru-RU" sz="3200" dirty="0"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3200" dirty="0">
                <a:cs typeface="Times New Roman" pitchFamily="18" charset="0"/>
              </a:rPr>
              <a:t>Чувство вины реальное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123289" y="317294"/>
            <a:ext cx="1198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cs typeface="Times New Roman" pitchFamily="18" charset="0"/>
              </a:rPr>
              <a:t>2 вида чувства вины: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FFA174-0AA3-404E-B84E-E39772440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64" y="1651000"/>
            <a:ext cx="7232527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35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2818" y="2167890"/>
            <a:ext cx="32623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Послание к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Римлянам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3:23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60711" y="2151727"/>
            <a:ext cx="3965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«…все согрешили и лишены славы Божией»</a:t>
            </a:r>
          </a:p>
        </p:txBody>
      </p:sp>
    </p:spTree>
    <p:extLst>
      <p:ext uri="{BB962C8B-B14F-4D97-AF65-F5344CB8AC3E}">
        <p14:creationId xmlns:p14="http://schemas.microsoft.com/office/powerpoint/2010/main" val="3894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768761" y="2199581"/>
            <a:ext cx="94397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cs typeface="Times New Roman" pitchFamily="18" charset="0"/>
              </a:rPr>
              <a:t>Грехопадение</a:t>
            </a:r>
          </a:p>
          <a:p>
            <a:pPr marL="571500" indent="-571500">
              <a:buFont typeface="Arial" pitchFamily="34" charset="0"/>
              <a:buChar char="•"/>
            </a:pPr>
            <a:endParaRPr lang="ru-RU" sz="4400" dirty="0">
              <a:solidFill>
                <a:schemeClr val="bg1"/>
              </a:solidFill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cs typeface="Times New Roman" pitchFamily="18" charset="0"/>
              </a:rPr>
              <a:t>Навязанное чувство</a:t>
            </a:r>
          </a:p>
          <a:p>
            <a:pPr marL="571500" indent="-571500">
              <a:buFont typeface="Arial" pitchFamily="34" charset="0"/>
              <a:buChar char="•"/>
            </a:pPr>
            <a:endParaRPr lang="ru-RU" sz="4400" dirty="0">
              <a:solidFill>
                <a:schemeClr val="bg1"/>
              </a:solidFill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cs typeface="Times New Roman" pitchFamily="18" charset="0"/>
              </a:rPr>
              <a:t>Перекладывание ответственности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3111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cs typeface="Times New Roman" pitchFamily="18" charset="0"/>
              </a:rPr>
              <a:t>Как распознать чувство вины?</a:t>
            </a:r>
          </a:p>
        </p:txBody>
      </p:sp>
    </p:spTree>
    <p:extLst>
      <p:ext uri="{BB962C8B-B14F-4D97-AF65-F5344CB8AC3E}">
        <p14:creationId xmlns:p14="http://schemas.microsoft.com/office/powerpoint/2010/main" val="3830505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">
            <a:extLst>
              <a:ext uri="{FF2B5EF4-FFF2-40B4-BE49-F238E27FC236}">
                <a16:creationId xmlns:a16="http://schemas.microsoft.com/office/drawing/2014/main" id="{D542B78A-00C7-D549-B530-DEA50657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C53DD-8A97-504D-BE21-0940F06CD990}"/>
              </a:ext>
            </a:extLst>
          </p:cNvPr>
          <p:cNvSpPr txBox="1"/>
          <p:nvPr/>
        </p:nvSpPr>
        <p:spPr>
          <a:xfrm>
            <a:off x="1206928" y="2020484"/>
            <a:ext cx="104770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4400" dirty="0">
                <a:cs typeface="Times New Roman" pitchFamily="18" charset="0"/>
              </a:rPr>
              <a:t>Боль/Злость/Депрессия</a:t>
            </a:r>
          </a:p>
          <a:p>
            <a:pPr marL="571500" indent="-571500">
              <a:buFont typeface="Arial" pitchFamily="34" charset="0"/>
              <a:buChar char="•"/>
            </a:pPr>
            <a:endParaRPr lang="ru-RU" sz="4400" dirty="0"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4400" dirty="0">
                <a:cs typeface="Times New Roman" pitchFamily="18" charset="0"/>
              </a:rPr>
              <a:t>Неуверенность в собственной ценности</a:t>
            </a:r>
          </a:p>
          <a:p>
            <a:pPr marL="571500" indent="-571500">
              <a:buFont typeface="Arial" pitchFamily="34" charset="0"/>
              <a:buChar char="•"/>
            </a:pPr>
            <a:endParaRPr lang="ru-RU" sz="4400" dirty="0"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4400" dirty="0">
                <a:cs typeface="Times New Roman" pitchFamily="18" charset="0"/>
              </a:rPr>
              <a:t>Мнимое облегчение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322D2-9734-0C4D-A045-F7E9F77346D5}"/>
              </a:ext>
            </a:extLst>
          </p:cNvPr>
          <p:cNvSpPr txBox="1"/>
          <p:nvPr/>
        </p:nvSpPr>
        <p:spPr>
          <a:xfrm>
            <a:off x="165100" y="30235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cs typeface="Times New Roman" pitchFamily="18" charset="0"/>
              </a:rPr>
              <a:t>Что дает чувство вины?</a:t>
            </a:r>
          </a:p>
        </p:txBody>
      </p:sp>
    </p:spTree>
    <p:extLst>
      <p:ext uri="{BB962C8B-B14F-4D97-AF65-F5344CB8AC3E}">
        <p14:creationId xmlns:p14="http://schemas.microsoft.com/office/powerpoint/2010/main" val="543571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768761" y="2199581"/>
            <a:ext cx="9439774" cy="2972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Принять факт </a:t>
            </a:r>
          </a:p>
          <a:p>
            <a:pPr marL="457200" lvl="0" indent="-457200">
              <a:lnSpc>
                <a:spcPct val="150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Определить, где мы виноваты, а где нет</a:t>
            </a:r>
          </a:p>
          <a:p>
            <a:pPr marL="457200" lvl="0" indent="-457200">
              <a:lnSpc>
                <a:spcPct val="150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Понять себя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17F95-CE04-5946-86E3-A1E57AFDCF73}"/>
              </a:ext>
            </a:extLst>
          </p:cNvPr>
          <p:cNvSpPr txBox="1"/>
          <p:nvPr/>
        </p:nvSpPr>
        <p:spPr>
          <a:xfrm>
            <a:off x="0" y="3111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Как избавиться от чувства вины?</a:t>
            </a:r>
          </a:p>
        </p:txBody>
      </p:sp>
    </p:spTree>
    <p:extLst>
      <p:ext uri="{BB962C8B-B14F-4D97-AF65-F5344CB8AC3E}">
        <p14:creationId xmlns:p14="http://schemas.microsoft.com/office/powerpoint/2010/main" val="741293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">
            <a:extLst>
              <a:ext uri="{FF2B5EF4-FFF2-40B4-BE49-F238E27FC236}">
                <a16:creationId xmlns:a16="http://schemas.microsoft.com/office/drawing/2014/main" id="{D542B78A-00C7-D549-B530-DEA50657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C53DD-8A97-504D-BE21-0940F06CD990}"/>
              </a:ext>
            </a:extLst>
          </p:cNvPr>
          <p:cNvSpPr txBox="1"/>
          <p:nvPr/>
        </p:nvSpPr>
        <p:spPr>
          <a:xfrm>
            <a:off x="1079928" y="2033184"/>
            <a:ext cx="10705672" cy="3240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06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4400" dirty="0"/>
              <a:t>Менять </a:t>
            </a:r>
            <a:r>
              <a:rPr lang="ru-RU" sz="4400" dirty="0" err="1"/>
              <a:t>самокопание</a:t>
            </a:r>
            <a:r>
              <a:rPr lang="ru-RU" sz="4400" dirty="0"/>
              <a:t> на анализ и выводы</a:t>
            </a:r>
          </a:p>
          <a:p>
            <a:pPr marL="457200" lvl="0" indent="-457200">
              <a:lnSpc>
                <a:spcPct val="106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4400" dirty="0"/>
              <a:t>Исправить произошедшее</a:t>
            </a:r>
          </a:p>
          <a:p>
            <a:pPr marL="457200" lvl="0" indent="-457200">
              <a:lnSpc>
                <a:spcPct val="106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4400" dirty="0"/>
              <a:t>Взять ответственность</a:t>
            </a:r>
          </a:p>
          <a:p>
            <a:pPr marL="457200" lvl="0" indent="-457200">
              <a:lnSpc>
                <a:spcPct val="106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4400" dirty="0">
                <a:cs typeface="Times New Roman" pitchFamily="18" charset="0"/>
              </a:rPr>
              <a:t>Принять Божий взгляд на нас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979C2-CC45-B243-8E0A-AEECBA0FE5B5}"/>
              </a:ext>
            </a:extLst>
          </p:cNvPr>
          <p:cNvSpPr txBox="1"/>
          <p:nvPr/>
        </p:nvSpPr>
        <p:spPr>
          <a:xfrm>
            <a:off x="0" y="3111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Как избавиться от чувства вины?</a:t>
            </a:r>
          </a:p>
        </p:txBody>
      </p:sp>
    </p:spTree>
    <p:extLst>
      <p:ext uri="{BB962C8B-B14F-4D97-AF65-F5344CB8AC3E}">
        <p14:creationId xmlns:p14="http://schemas.microsoft.com/office/powerpoint/2010/main" val="3255055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495" y="2151727"/>
            <a:ext cx="3660305" cy="2260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lnSpc>
                <a:spcPct val="106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3200" dirty="0">
                <a:ea typeface="Calibri"/>
              </a:rPr>
              <a:t>Осознать вину</a:t>
            </a:r>
          </a:p>
          <a:p>
            <a:pPr marL="1028700" lvl="1" indent="-571500">
              <a:lnSpc>
                <a:spcPct val="106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3200" dirty="0">
                <a:ea typeface="Calibri"/>
              </a:rPr>
              <a:t>Исповедаться и Покаяться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123289" y="317294"/>
            <a:ext cx="11989942" cy="65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6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a typeface="Calibri"/>
              </a:rPr>
              <a:t>Духовный аспект избавления от чувства вины: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3B7843-F4B0-B345-B4DD-9E7ECB234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95" y="1790700"/>
            <a:ext cx="69723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2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3892" y="4557927"/>
            <a:ext cx="9402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Пророк Иеремия 3:13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2407" y="886812"/>
            <a:ext cx="9879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«Признай только вину твою: ибо ты отступила от Господа Бога твоего и распутствовала с чужими под всяким ветвистым деревом, а гласа Моего вы не слушали, говорит Господь»</a:t>
            </a:r>
          </a:p>
        </p:txBody>
      </p:sp>
    </p:spTree>
    <p:extLst>
      <p:ext uri="{BB962C8B-B14F-4D97-AF65-F5344CB8AC3E}">
        <p14:creationId xmlns:p14="http://schemas.microsoft.com/office/powerpoint/2010/main" val="2356774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4806" y="2243273"/>
            <a:ext cx="31124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Псалмы</a:t>
            </a:r>
          </a:p>
          <a:p>
            <a:pPr algn="ctr"/>
            <a:r>
              <a:rPr lang="ru-RU" sz="4400" dirty="0">
                <a:solidFill>
                  <a:srgbClr val="FFFFFF"/>
                </a:solidFill>
              </a:rPr>
              <a:t>24:11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957219" y="1720840"/>
            <a:ext cx="33121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«Ради имени Твоего, Господи, прости согрешение моё, ибо велико оно» </a:t>
            </a:r>
          </a:p>
        </p:txBody>
      </p:sp>
    </p:spTree>
    <p:extLst>
      <p:ext uri="{BB962C8B-B14F-4D97-AF65-F5344CB8AC3E}">
        <p14:creationId xmlns:p14="http://schemas.microsoft.com/office/powerpoint/2010/main" val="2979173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585" y="2176202"/>
            <a:ext cx="4056710" cy="121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lnSpc>
                <a:spcPct val="106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3200" dirty="0">
                <a:ea typeface="Calibri"/>
              </a:rPr>
              <a:t>Оставить грех</a:t>
            </a:r>
          </a:p>
          <a:p>
            <a:pPr marL="1028700" lvl="1" indent="-571500">
              <a:lnSpc>
                <a:spcPct val="106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3200" dirty="0"/>
              <a:t>Не вспоминать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123289" y="317294"/>
            <a:ext cx="11989942" cy="65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6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a typeface="Calibri"/>
              </a:rPr>
              <a:t>Духовный аспект избавления от чувства вины: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1F5247-E781-9A4A-9E57-B61F4093B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95" y="1778207"/>
            <a:ext cx="7004727" cy="46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3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837" y="1910016"/>
            <a:ext cx="2842125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dirty="0"/>
              <a:t>Мы все с ним сталкиваемся, но не всем удается справится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B70F31-F6FE-6D47-BC2D-CC68147DD7A4}"/>
              </a:ext>
            </a:extLst>
          </p:cNvPr>
          <p:cNvSpPr txBox="1"/>
          <p:nvPr/>
        </p:nvSpPr>
        <p:spPr>
          <a:xfrm>
            <a:off x="0" y="27779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Чувство вины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B75183-7C2A-DD40-BFCE-237CC5C21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49" y="1417071"/>
            <a:ext cx="7231913" cy="481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56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8045" y="2076450"/>
            <a:ext cx="3876382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Послание к</a:t>
            </a:r>
          </a:p>
          <a:p>
            <a:pPr algn="ctr"/>
            <a:r>
              <a:rPr lang="ru-RU" sz="4400" dirty="0" err="1">
                <a:solidFill>
                  <a:schemeClr val="bg1"/>
                </a:solidFill>
              </a:rPr>
              <a:t>Филиппийцам</a:t>
            </a:r>
            <a:r>
              <a:rPr lang="ru-RU" sz="4400" dirty="0"/>
              <a:t>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4:13</a:t>
            </a: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3558" y="1954242"/>
            <a:ext cx="39906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«Все могу в укрепляющем меня Иисусе Христе»</a:t>
            </a:r>
          </a:p>
        </p:txBody>
      </p:sp>
    </p:spTree>
    <p:extLst>
      <p:ext uri="{BB962C8B-B14F-4D97-AF65-F5344CB8AC3E}">
        <p14:creationId xmlns:p14="http://schemas.microsoft.com/office/powerpoint/2010/main" val="1094520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5154" y="4533728"/>
            <a:ext cx="9285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Пророк Исаия 38:17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5154" y="951492"/>
            <a:ext cx="92856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«Вот, во благо мне была сильная горесть, и Ты избавил душу мою от рва погибели, бросил все грехи мои за хребет Свой»</a:t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10175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421009" y="2520642"/>
            <a:ext cx="9676079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6000"/>
              </a:lnSpc>
              <a:spcAft>
                <a:spcPts val="800"/>
              </a:spcAft>
            </a:pPr>
            <a:r>
              <a:rPr lang="ru-RU" sz="6000" b="1" dirty="0">
                <a:solidFill>
                  <a:schemeClr val="bg1"/>
                </a:solidFill>
                <a:ea typeface="Calibri"/>
              </a:rPr>
              <a:t>Истинное счастье – это жить без чувства вины!</a:t>
            </a:r>
          </a:p>
        </p:txBody>
      </p:sp>
    </p:spTree>
    <p:extLst>
      <p:ext uri="{BB962C8B-B14F-4D97-AF65-F5344CB8AC3E}">
        <p14:creationId xmlns:p14="http://schemas.microsoft.com/office/powerpoint/2010/main" val="3100792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27779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cs typeface="Times New Roman" pitchFamily="18" charset="0"/>
              </a:rPr>
              <a:t>4 Истории освобождения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D47435-4D1F-AE4A-87D1-6D00A0A34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98" y="1817489"/>
            <a:ext cx="10165601" cy="455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24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202630" y="564454"/>
            <a:ext cx="2591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Он грабил и убивал людей</a:t>
            </a:r>
            <a:endParaRPr lang="ru-RU" sz="36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110A2-4DCF-E640-AEE6-95BD1D7F7722}"/>
              </a:ext>
            </a:extLst>
          </p:cNvPr>
          <p:cNvSpPr txBox="1"/>
          <p:nvPr/>
        </p:nvSpPr>
        <p:spPr>
          <a:xfrm>
            <a:off x="202630" y="3471328"/>
            <a:ext cx="2591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Он написал письма с покаянием </a:t>
            </a:r>
            <a:endParaRPr lang="ru-RU" sz="36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99682A-0BEF-C24E-AC00-D74734BCE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81018"/>
            <a:ext cx="8370930" cy="55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25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202630" y="564454"/>
            <a:ext cx="2591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Она была зла на своих родителей</a:t>
            </a:r>
            <a:endParaRPr lang="ru-RU" sz="36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110A2-4DCF-E640-AEE6-95BD1D7F7722}"/>
              </a:ext>
            </a:extLst>
          </p:cNvPr>
          <p:cNvSpPr txBox="1"/>
          <p:nvPr/>
        </p:nvSpPr>
        <p:spPr>
          <a:xfrm>
            <a:off x="202630" y="3471328"/>
            <a:ext cx="2591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принять их выбор без угрызений совести</a:t>
            </a:r>
            <a:endParaRPr lang="ru-RU" sz="36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D44F88-3915-714B-ABCC-72AF7A115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27" y="651928"/>
            <a:ext cx="845557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20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202630" y="564454"/>
            <a:ext cx="2591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Дмитрий не был верен своей супруге</a:t>
            </a:r>
            <a:endParaRPr lang="ru-RU" sz="36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110A2-4DCF-E640-AEE6-95BD1D7F7722}"/>
              </a:ext>
            </a:extLst>
          </p:cNvPr>
          <p:cNvSpPr txBox="1"/>
          <p:nvPr/>
        </p:nvSpPr>
        <p:spPr>
          <a:xfrm>
            <a:off x="202630" y="3471328"/>
            <a:ext cx="2591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Он молил Бога простить</a:t>
            </a:r>
            <a:endParaRPr lang="ru-RU" sz="36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876B0-9258-1F42-995A-05C80B769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42" y="564454"/>
            <a:ext cx="8602119" cy="573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31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202630" y="564454"/>
            <a:ext cx="2591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Она любила поговорить о других</a:t>
            </a:r>
            <a:endParaRPr lang="ru-RU" sz="36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110A2-4DCF-E640-AEE6-95BD1D7F7722}"/>
              </a:ext>
            </a:extLst>
          </p:cNvPr>
          <p:cNvSpPr txBox="1"/>
          <p:nvPr/>
        </p:nvSpPr>
        <p:spPr>
          <a:xfrm>
            <a:off x="202630" y="2565131"/>
            <a:ext cx="25918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она просила Бога простить ее и вернуть сестру в церковь</a:t>
            </a:r>
            <a:endParaRPr lang="ru-RU" sz="36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D7601B-41BF-BF45-8706-B4E74153E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99" y="734718"/>
            <a:ext cx="8317639" cy="55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81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599" y="2339841"/>
            <a:ext cx="32738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ea typeface="Calibri"/>
              </a:rPr>
              <a:t>Нет такого греха, который бы не смог простить Бог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123289" y="317294"/>
            <a:ext cx="11989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>
                <a:solidFill>
                  <a:schemeClr val="bg1"/>
                </a:solidFill>
                <a:ea typeface="Calibri"/>
              </a:rPr>
              <a:t>Кровь Иисуса Христа – очищает от всякого греха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96CE26-7191-9147-9FE4-4FD1056F1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r="4107"/>
          <a:stretch/>
        </p:blipFill>
        <p:spPr>
          <a:xfrm>
            <a:off x="3855308" y="1653962"/>
            <a:ext cx="7782731" cy="47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40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090" y="4440149"/>
            <a:ext cx="11222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1 Послание Иоанна 1:7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155700" y="758935"/>
            <a:ext cx="10408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«если же ходим во свете, подобно как Он во свете, то имеем общение друг с другом, и Кровь Иисуса Христа, Сына Его, очищает нас от всякого греха»</a:t>
            </a:r>
          </a:p>
        </p:txBody>
      </p:sp>
    </p:spTree>
    <p:extLst>
      <p:ext uri="{BB962C8B-B14F-4D97-AF65-F5344CB8AC3E}">
        <p14:creationId xmlns:p14="http://schemas.microsoft.com/office/powerpoint/2010/main" val="151819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27779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cs typeface="Times New Roman" pitchFamily="18" charset="0"/>
              </a:rPr>
              <a:t>4 Истории про чувства вины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822FF3-8B69-F245-9291-77CD36CA3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47804"/>
            <a:ext cx="71628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6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5793B-C062-7845-A1E4-89BE3BA41E14}"/>
              </a:ext>
            </a:extLst>
          </p:cNvPr>
          <p:cNvSpPr txBox="1"/>
          <p:nvPr/>
        </p:nvSpPr>
        <p:spPr>
          <a:xfrm>
            <a:off x="654837" y="1910016"/>
            <a:ext cx="284212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dirty="0"/>
              <a:t>На совести деда была смерть сотен человек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EAED2-3AB7-904F-9AA3-5CEDCBC001DD}"/>
              </a:ext>
            </a:extLst>
          </p:cNvPr>
          <p:cNvSpPr txBox="1"/>
          <p:nvPr/>
        </p:nvSpPr>
        <p:spPr>
          <a:xfrm>
            <a:off x="0" y="27779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cs typeface="Times New Roman" pitchFamily="18" charset="0"/>
              </a:rPr>
              <a:t>Чувство вины за деда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F77209-8D7B-7D40-873F-2820EF16CD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99" y="1910016"/>
            <a:ext cx="6666948" cy="442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1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5793B-C062-7845-A1E4-89BE3BA41E14}"/>
              </a:ext>
            </a:extLst>
          </p:cNvPr>
          <p:cNvSpPr txBox="1"/>
          <p:nvPr/>
        </p:nvSpPr>
        <p:spPr>
          <a:xfrm>
            <a:off x="654837" y="1910016"/>
            <a:ext cx="2842125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dirty="0"/>
              <a:t>Решение, после которого она не могла больше иметь детей.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EAED2-3AB7-904F-9AA3-5CEDCBC001DD}"/>
              </a:ext>
            </a:extLst>
          </p:cNvPr>
          <p:cNvSpPr txBox="1"/>
          <p:nvPr/>
        </p:nvSpPr>
        <p:spPr>
          <a:xfrm>
            <a:off x="0" y="27779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cs typeface="Times New Roman" pitchFamily="18" charset="0"/>
              </a:rPr>
              <a:t>Чувство вины за аборт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2098A8-80CB-4B47-B591-2257C4A59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76" y="1770316"/>
            <a:ext cx="7466687" cy="44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11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5793B-C062-7845-A1E4-89BE3BA41E14}"/>
              </a:ext>
            </a:extLst>
          </p:cNvPr>
          <p:cNvSpPr txBox="1"/>
          <p:nvPr/>
        </p:nvSpPr>
        <p:spPr>
          <a:xfrm>
            <a:off x="654837" y="1910016"/>
            <a:ext cx="3028163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dirty="0"/>
              <a:t>Он не мог себе простить, что сделал это так неумело и провел молодые годы за решеткой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EAED2-3AB7-904F-9AA3-5CEDCBC001DD}"/>
              </a:ext>
            </a:extLst>
          </p:cNvPr>
          <p:cNvSpPr txBox="1"/>
          <p:nvPr/>
        </p:nvSpPr>
        <p:spPr>
          <a:xfrm>
            <a:off x="0" y="27779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cs typeface="Times New Roman" pitchFamily="18" charset="0"/>
              </a:rPr>
              <a:t>Чувство вины за…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FCDDFC-C87A-4641-9591-A6C119A59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863" y="1490763"/>
            <a:ext cx="73533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38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5793B-C062-7845-A1E4-89BE3BA41E14}"/>
              </a:ext>
            </a:extLst>
          </p:cNvPr>
          <p:cNvSpPr txBox="1"/>
          <p:nvPr/>
        </p:nvSpPr>
        <p:spPr>
          <a:xfrm>
            <a:off x="654837" y="1910016"/>
            <a:ext cx="3028163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dirty="0"/>
              <a:t>Она недостаточно хорошая, папа ушел и мама стала злой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EAED2-3AB7-904F-9AA3-5CEDCBC001DD}"/>
              </a:ext>
            </a:extLst>
          </p:cNvPr>
          <p:cNvSpPr txBox="1"/>
          <p:nvPr/>
        </p:nvSpPr>
        <p:spPr>
          <a:xfrm>
            <a:off x="0" y="27779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cs typeface="Times New Roman" pitchFamily="18" charset="0"/>
              </a:rPr>
              <a:t>Чувство вины за то, что не достаточно хорошая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6E27AF-D09C-C74D-9E69-89AF35DF0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13" y="1638300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10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">
            <a:extLst>
              <a:ext uri="{FF2B5EF4-FFF2-40B4-BE49-F238E27FC236}">
                <a16:creationId xmlns:a16="http://schemas.microsoft.com/office/drawing/2014/main" id="{D542B78A-00C7-D549-B530-DEA50657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C53DD-8A97-504D-BE21-0940F06CD990}"/>
              </a:ext>
            </a:extLst>
          </p:cNvPr>
          <p:cNvSpPr txBox="1"/>
          <p:nvPr/>
        </p:nvSpPr>
        <p:spPr>
          <a:xfrm>
            <a:off x="1181528" y="1855384"/>
            <a:ext cx="10477072" cy="4175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800"/>
              </a:spcAft>
            </a:pPr>
            <a:r>
              <a:rPr lang="ru-RU" sz="2800" b="1" dirty="0">
                <a:ea typeface="Calibri"/>
                <a:cs typeface="Times New Roman" pitchFamily="18" charset="0"/>
              </a:rPr>
              <a:t>Вина, чувство вины </a:t>
            </a:r>
            <a:r>
              <a:rPr lang="ru-RU" sz="2800" dirty="0">
                <a:ea typeface="Calibri"/>
                <a:cs typeface="Times New Roman" pitchFamily="18" charset="0"/>
              </a:rPr>
              <a:t>— отрицательно окрашенное чувство, объектом которого является некий поступок человека, который кажется ему причиной негативных для других людей, или для самого себя, последствий.</a:t>
            </a:r>
          </a:p>
          <a:p>
            <a:pPr lvl="0">
              <a:spcAft>
                <a:spcPts val="800"/>
              </a:spcAft>
            </a:pPr>
            <a:endParaRPr lang="ru-RU" sz="2800" dirty="0">
              <a:ea typeface="Calibri"/>
              <a:cs typeface="Times New Roman" pitchFamily="18" charset="0"/>
            </a:endParaRPr>
          </a:p>
          <a:p>
            <a:pPr lvl="0">
              <a:spcAft>
                <a:spcPts val="800"/>
              </a:spcAft>
            </a:pPr>
            <a:r>
              <a:rPr lang="ru-RU" sz="2800" b="1" dirty="0">
                <a:cs typeface="Times New Roman" pitchFamily="18" charset="0"/>
              </a:rPr>
              <a:t>Чувство вины </a:t>
            </a:r>
            <a:r>
              <a:rPr lang="ru-RU" sz="2800" dirty="0">
                <a:cs typeface="Times New Roman" pitchFamily="18" charset="0"/>
              </a:rPr>
              <a:t>- наш внутренний компас, помогающий определить, что мы сбились с пути, в чем-то предали свои принципы, себя. Эта эмоция помогает нам быть более чуткими и внимательными в отношениях с другим людьми.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322D2-9734-0C4D-A045-F7E9F77346D5}"/>
              </a:ext>
            </a:extLst>
          </p:cNvPr>
          <p:cNvSpPr txBox="1"/>
          <p:nvPr/>
        </p:nvSpPr>
        <p:spPr>
          <a:xfrm>
            <a:off x="0" y="311151"/>
            <a:ext cx="12192000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6000"/>
              </a:lnSpc>
              <a:spcAft>
                <a:spcPts val="800"/>
              </a:spcAft>
            </a:pPr>
            <a:r>
              <a:rPr lang="ru-RU" sz="4000" dirty="0">
                <a:solidFill>
                  <a:schemeClr val="bg1"/>
                </a:solidFill>
                <a:ea typeface="Calibri"/>
              </a:rPr>
              <a:t>Что из себя представляет чувство вины?</a:t>
            </a:r>
          </a:p>
        </p:txBody>
      </p:sp>
    </p:spTree>
    <p:extLst>
      <p:ext uri="{BB962C8B-B14F-4D97-AF65-F5344CB8AC3E}">
        <p14:creationId xmlns:p14="http://schemas.microsoft.com/office/powerpoint/2010/main" val="227225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768760" y="2138426"/>
            <a:ext cx="98771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cs typeface="Times New Roman" pitchFamily="18" charset="0"/>
              </a:rPr>
              <a:t>Тревожность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4400" dirty="0" err="1">
                <a:solidFill>
                  <a:schemeClr val="bg1"/>
                </a:solidFill>
                <a:cs typeface="Times New Roman" pitchFamily="18" charset="0"/>
              </a:rPr>
              <a:t>Самокопание</a:t>
            </a:r>
            <a:r>
              <a:rPr lang="ru-RU" sz="4400" dirty="0">
                <a:solidFill>
                  <a:schemeClr val="bg1"/>
                </a:solidFill>
                <a:cs typeface="Times New Roman" pitchFamily="18" charset="0"/>
              </a:rPr>
              <a:t>, самобичевание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cs typeface="Times New Roman" pitchFamily="18" charset="0"/>
              </a:rPr>
              <a:t>Установка «я не заслуживаю счастья»</a:t>
            </a:r>
          </a:p>
          <a:p>
            <a:pPr marL="571500" lvl="0" indent="-571500">
              <a:buFont typeface="Arial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cs typeface="Times New Roman" pitchFamily="18" charset="0"/>
              </a:rPr>
              <a:t>Агрессия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cs typeface="Times New Roman" pitchFamily="18" charset="0"/>
              </a:rPr>
              <a:t>Постоянные извинения</a:t>
            </a:r>
            <a:endParaRPr lang="ru-RU" sz="4400" dirty="0">
              <a:solidFill>
                <a:schemeClr val="bg1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ru-RU" sz="4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3111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cs typeface="Times New Roman" pitchFamily="18" charset="0"/>
              </a:rPr>
              <a:t>Как распознать чувство вины?</a:t>
            </a:r>
          </a:p>
        </p:txBody>
      </p:sp>
    </p:spTree>
    <p:extLst>
      <p:ext uri="{BB962C8B-B14F-4D97-AF65-F5344CB8AC3E}">
        <p14:creationId xmlns:p14="http://schemas.microsoft.com/office/powerpoint/2010/main" val="25317861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3836</Words>
  <Application>Microsoft Macintosh PowerPoint</Application>
  <PresentationFormat>Широкоэкранный</PresentationFormat>
  <Paragraphs>218</Paragraphs>
  <Slides>29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Helvetica Neue</vt:lpstr>
      <vt:lpstr>Kazimir-Book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Microsoft Office User</cp:lastModifiedBy>
  <cp:revision>38</cp:revision>
  <dcterms:created xsi:type="dcterms:W3CDTF">2019-10-08T19:03:52Z</dcterms:created>
  <dcterms:modified xsi:type="dcterms:W3CDTF">2019-11-03T16:43:50Z</dcterms:modified>
</cp:coreProperties>
</file>