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20" r:id="rId3"/>
    <p:sldId id="274" r:id="rId4"/>
    <p:sldId id="321" r:id="rId5"/>
    <p:sldId id="377" r:id="rId6"/>
    <p:sldId id="378" r:id="rId7"/>
    <p:sldId id="359" r:id="rId8"/>
    <p:sldId id="361" r:id="rId9"/>
    <p:sldId id="379" r:id="rId10"/>
    <p:sldId id="380" r:id="rId11"/>
    <p:sldId id="381" r:id="rId12"/>
    <p:sldId id="362" r:id="rId13"/>
    <p:sldId id="264" r:id="rId14"/>
    <p:sldId id="382" r:id="rId15"/>
    <p:sldId id="383" r:id="rId16"/>
    <p:sldId id="328" r:id="rId17"/>
    <p:sldId id="358" r:id="rId18"/>
    <p:sldId id="384" r:id="rId19"/>
    <p:sldId id="385" r:id="rId20"/>
    <p:sldId id="360" r:id="rId21"/>
    <p:sldId id="386" r:id="rId22"/>
    <p:sldId id="387" r:id="rId23"/>
    <p:sldId id="388" r:id="rId24"/>
    <p:sldId id="389" r:id="rId25"/>
    <p:sldId id="390" r:id="rId26"/>
    <p:sldId id="336" r:id="rId27"/>
    <p:sldId id="337" r:id="rId28"/>
    <p:sldId id="391" r:id="rId29"/>
    <p:sldId id="261" r:id="rId30"/>
    <p:sldId id="259" r:id="rId31"/>
    <p:sldId id="393" r:id="rId32"/>
    <p:sldId id="392" r:id="rId33"/>
    <p:sldId id="338" r:id="rId34"/>
    <p:sldId id="394" r:id="rId35"/>
    <p:sldId id="395" r:id="rId36"/>
    <p:sldId id="396" r:id="rId37"/>
    <p:sldId id="397" r:id="rId38"/>
    <p:sldId id="347" r:id="rId39"/>
    <p:sldId id="398" r:id="rId40"/>
    <p:sldId id="399" r:id="rId41"/>
    <p:sldId id="339" r:id="rId42"/>
    <p:sldId id="4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FC431-9C9B-894C-A085-5A5C0336B552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6475D-C458-8342-8EC7-0BC85C346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2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Единственное, что принесет мне спокойствие и мир, как в моей личной судьбе, так и в истории человечества, является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надежда на Скорое Пришествие Иисуса Христа.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69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Божьего откровения, у человечества нет перспектив будущего развития, «мы наш, мы новый мир построим» - этим лозунгам не суждено сбыться.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Глобальный уровень проблем нашей планеты будет только нарастать. Но Библия предлагает все же более оптимистический сценарий будущих событий.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854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6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0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помогал людям, исцелял их болезни. От Его взора не ускользал ни один обездоленный, нуждающийся человек. Иисус – это средоточие Божьей любви. И эту любовь без остатка Он отдавал окружающим Его людям. Он был в зоне доступа людей. Он открыл характер Бога, разъяснил всем, что на деле означает фраза «Бог с нами».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6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мы-то с вами, читая пророчества Библии, понимаем, что к этой казни привели не столько показания лжесвидетелей или заговоры фарисеев, сколько действие главного врага – греха. Нашего греха.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5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57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Библейский план спасения состоял в том, что Христос возьмет на Себя наказание за грех и беззаконие человека, а человеку предложит Свою жизнь и вечное спасение. Именно для этого «часа» и времени и приходил Христос – чтобы отдать Свою жизнь и спасти «народ Свой от грехов их». (Мф.1)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Второе Пришествия Христа в отличие от Первого будет носить совершенно другой характер. Это будет характер славы, величия, сияния.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 Он придет как Царь, как Победитель, как Спаситель, Который возвращает к вечной жизни.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41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Господь придет в окружении святых ангелов 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«узрит Его, - как сказано в Писании, - всякое око».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1) Все живущие на земле будут свидетелями этого вселенского события.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Втором пришествии Иисуса Христа в Библии говорится очень много. Уже в Ветхом Завете мы встречаемся с людьми, древними патриархами, которые жили надеждами и чаяниями дня грядущего. О Енохе, седьмом от Адама, говорится, что уже он проповедовал об этом дне. Мы читаем об этом в письме апостола Иуды: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02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Многострадальный Иов, уже неоднократно упоминаемый нами, тоже жил этими надеждами, и в его книге (а это самая древняя книга в Библии) мы встречаем, пожалуй, самое первое описание этого чаяния грядущего дня избавления: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81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 Второго пришествия Иисуса Христа и будущего воскресения мертвых прослеживается и в пророчествах Исаии. Вот, что мы читаем в этой книге: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5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Слово «фобия» в наше время известно всем. Это чувство, которое проявляется в виде страха перед определенным предметом, событием или существом. Все люди в той или иной степени чего-то боятся. В большинстве случаев это нормально, ведь если бы не было элементарного страха, у людей бы отсутствовал инстинкт самосохранения.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Существует много разновидностей страха. Люди бояться высоты или глубины, змей или пауков, летать самолетом, темноты или замкнутых пространств. Есть необычные страхи, такие как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элетробофия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(страх розеток)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тредекафобия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(страх числа 13). Но психологи выделяют и глубинные страхи. Страхи, которые связаны с жизнью и безопасностью близких и родных людей, страх одиночества, страх перед болезнью или смертью.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00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 дальнейшее развитие тема Второго пришествия получает во свете спасительной миссии Иисуса Христа в Новом Завете. Своих учеников, пребывающих в состоянии смущения и тревоги, Иисус Христос заверяет словами надежды: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1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же живой надеждой окрыляли сердца последователей Иисуса и слова ангелов, которыми сопровождалось вознесение Господа Иисуса Христа: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 когда они во время Его вознесения продолжали пристально смотреть на небо, вдруг предстали перед  ними  двое  в  белых  одеждах и сказали: «</a:t>
            </a:r>
            <a:r>
              <a:rPr lang="ru-R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Галиле́яне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Что стоите вы здесь и смотрите на небо? Этот Иисус, ныне взятый от вас на небо, вернется точно таким же образом, как только что покинул вас!»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1:10, 11).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30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 Второго пришествия Иисуса Христа является жизнеутверждающей, вдохновляющей, можно смело сказать, что это единственная наша Надежда.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Даже в вопросе, который вызывает много боли и страха, тревоги и беспокойства - вопрос потери близких, весть о Пришествии Христа дает надежду и утешение.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80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обращение апостола к верующим заканчивается словами: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«утешайте друг друга этим упованием»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утешайте друг друга этими словами надежды, словами о будущем воскресении и встрече с Господом.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Прочитанных нами текстов достаточно, чтобы сделать вывод: тема Второго пришествия Иисуса Христа является центральной в осмыслении истории человеческого рода.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Вопреки всем пессимистическим прогнозам и самым страшным предсказаниям, история Земли завершится триумфом Божьей любви, Божьей справедливости, триумфом света над тьмой, победой добра над силами зла. И центральной фигурой в завершении исторического процесса является Сын Божий, Господь наш Иисус Христос.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10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«Тема Второго пришествия — это как раз-таки и есть тема надежды. И если человека тревожит завтрашний день,  если его мучает вопрос «как жить дальше», он должен услышать ответ из Священного Писания. И этот ответ достаточно прост. Будущего бояться не нужно. Будущее в руках Божьих. В будущем нас ждет торжество правды Божьей над сатанинской ложью, торжество света над тьмой, истины над заблуждением, любви над ненавистью и жестокостью. Нас ждет впереди славное завершение истории человечества».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50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Человечество дрожит перед глобальным потеплением, перед страхом террористических атак, перед страхом ядерной войны, перед шаткой экономикой, перед чумой СПИДа, массовыми убийствами, политическим хаосом, широким распространением наркомании, алкоголизма и порнографии. И сейчас самое время для нас услышать драгоценные библейские обетования: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55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42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Получается, что для апостола самый обычный страх становится самой главной преградой для совершенной любви!  Конечно, в жизни мы встречаем прямо противоположное. Чем больше мы любим кого-то, тем больше боимся такого человека потерять. Чем сильнее любовь, тем глубже страх.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когда человек доверяет Богу во всем (ни больше и ни меньше – во всем! В этом заключается необходимое и предельное условие), тогда он понимает, что всё, что есть у него, дано Богом. А значит все это (да и жизнь человека!) находится в Божьих руках.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Тогда (и только тогда!) на смену волнению, страху, тревоге приходит мир, которые несут в себе библейские обетования: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86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330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8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одним из таких страхов относится и страх будущего. У этого страха очень широкий спектр действия. 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 11-класса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находится под действием этого страха, потому что ему предстоит сдавать трудные экзамены, от результатов ЕГЭ зависит его поступление и будущая жизнь. 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которому уже несколько месяцев задерживают зарплату и грозят потерей работы, подвержен страху неопределенности, он испытывает стресс, так как не знает чем кормить и как содержать свою семью. 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проходит обследование в больнице, с волнением берет в руки результаты анализов: подтвердятся или нет опасные прогнозы врачей?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перечисленные случаи носят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локальный характер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вызывая тревогу и беспокойство в жизни отдельных людей. То страх будущего действует 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когда его испытывают многие люди. Скажем, беженцы, которые вынуждены были оставить свои дома, люди, которые живут под страхом террористических атак, граждане страны, которая переживает политический или финансовый кризис.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7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65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Обратите внимание на время тех глаголов, которые используются в этом обетовании! «Укреплю, помогу, поддержу» - это будущее время. Господь обещает быть рядом и даровать Свою защиту и помощь.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894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страх и сомнения наполняют сердце, если тревога о завтрашнем дне не дает спокойно уснуть, то библейская весть надежды призвана дать нам спокойствие. У Бога есть для нас особое «будущее». У Него есть сила и власть переписать историю нашей жизни (историю нашей планеты).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фильмов и книг заканчивается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хэппи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эндом». Бесспорно, в нас живет желание, чтобы в конце концов у нас и у наших близких все было хорошо.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зря сегодня появляются технологии, которые позволяют родителям дистанционно «следить» за своими детьми: детские часы-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трекеры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трекеры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приложения в телефонах. Родители испытывают естественную потребность – контролировать безопасность, держать руку на пульсе 24 часа 7 дней в неделю.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67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ведь есть вещи, которые невозможно проконтролировать? Страх террористической атаки, внезапной аварии, риск неизлечимого заболевания.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быть? Какой выход? Что делать?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страниц Священного Писания к нам обращены слова Спасителя: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14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молитва решает проблему страха будущего. Ежедневное общение с Богом – это лучшее лекарство от тревоги и страха, которую привносят в нашу жизнь различные события.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846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Страх для любого человека — всегда что-то предельно негативное. Но христианство в этом смысле парадоксально, потому что во главу всего ставит «страх Божий».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465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и получается, чтобы не бояться будущего, надо бояться Бога. Конечно, страх Божий не подразумевает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«животный», аффективный страх. Страх Божий - это глубокое чувство благоговения, признательности, трепет перед Богом и желание быть послушным Ему.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Страх Божий наполняет жизнь уверенностью, что все в твоей жизни под Божьим контролем. Он дает осознание того, что в этом мире есть Тот, Кто обладает властью поставить «финальную точку» в твоей жизни, и эта точка – спасение.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85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37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мы ходим в страхе Божьем, стараемся жить по воле Божьей, если мы чувствительны к Его заповедям, если мы говорим «нет» открытым греховным практикам, то конечно же нам нечего бояться будущего. Будущее будет радостным для человека, который живет в ожидании скорого Второго пришествия Иисуса Христа.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 чувствуете тревогу за себя, за своих детей, внуков перед завтрашним днем, если будущее страшит вас своей неизвестностью, посвятите себя Богу! Доверьте свою жизнь в руки Всемогущего Господа!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Господь Иисус «вчера сегодня и во веки тот же!» Он силен исполнить библейские обетования в вашей жизни!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Помните о том, что в Своем Слове, в Библии, Бог приоткрыл перед нами завесу будущего, и зная ответ о Пришествии Христа, мы можем без страха и с надеждой взирать в завтрашний день.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Готовы ли вы принять эту благословенную надежду?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370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7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Достаточно сегодня просто включить новости, сразу в тебя бросаются десятки пессимистических сценариев будущего. Эксперты разного ранга сообщают о том, что грозит «всемирное потепление», Третья мировая война, столкновение с астероидом, новая эпидемия «свиного» или «птичьего» гриппа вновь охватывает мир.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Недавно в интернет-газетах появилась новая функция – «показывать только добрые\хорошие новости». Это говорит о том, что негатива и пессимизма сегодня через чур много. С другой стороны, будущее действительно неизвестно и непредсказуемо.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4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4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даже кинематограф предлагает новый жанр, которого раньше не было. Этот жанр так и называется: фильм-катастрофа. В последние годы были созданы десятки фильмов, которые рисуют достаточно пугающую картину будущего человечества. В одних фильмах Земля сталкивается с каким-то космическим объектом, метеоритом, астероидом, и все на Земле уничтожается, жизнь прекращается, наступает вечная зима. В других фильмах ярко снят ядерный «апокалипсис», сотворенный руками самого человека. В третьих – страшная пандемия неизвестного заболевания, уничтожающая все человечество.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названия некоторых таких фильмов: «Армагеддон», «Астероид»,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Геошторм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«Пекло», «2012», «После завтра», «Столкновение с бездной», «День катастрофы» и др.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конечно же, вполне понятно беспокойство людей. Человеку реально становится страшно. И потому вопрос, который мучает многих: «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нас ждет в будущем?»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актуален, как никогда! Как часто приходится слышать: «Я боюсь будущего», «я переживаю за будущее своих детей», «я не вижу перспектив у будущего», «что будет через год?»…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33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5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основу жанра фильмов-катастроф положена идея о человеке, который не обладает никакими супер способностями, (простой ученый или рабочий, обычный человек), но который за счет своего подвига спасает планету от угрозы из космоса (с Неба).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8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Поразительно, но эти фильмы показывают искаженную реальность. Они «переворачивают» историю с точностью наоборот.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Потому что в действительности вся угроза нашей планете приходит не с Неба, а от самого человека. Действующий внутри человека грех приводит к страданию, боли, страху, раздору, трагедии, болезни и смерти. А как раз с Неба приходит помощь для человека и спасение – в лице Иисуса Христа, Сына Божьего. Если человек осознает настоящую реальность Великой борьбы, происхождение добра и зла, спасение, даруемое Небом, то только тогда у него будет надежда.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3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17961" y="2582926"/>
            <a:ext cx="9439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Эти фильмы показывают искаженную реальность. Они «переворачивают» историю с точностью наоборот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Искаженная реальность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4585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599" y="2339841"/>
            <a:ext cx="3273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Каков сценарий будущего земли и человечества согласно Библии?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</a:rPr>
              <a:t>Что Библия говорит о страхе перед будущим?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6CE26-7191-9147-9FE4-4FD1056F1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4107"/>
          <a:stretch/>
        </p:blipFill>
        <p:spPr>
          <a:xfrm>
            <a:off x="3855308" y="1653962"/>
            <a:ext cx="7782731" cy="47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34436" y="962030"/>
            <a:ext cx="265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Что нас ждет в будущем?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282C03-50BF-A241-8005-2DBCA0AB8E3F}"/>
              </a:ext>
            </a:extLst>
          </p:cNvPr>
          <p:cNvSpPr/>
          <p:nvPr/>
        </p:nvSpPr>
        <p:spPr>
          <a:xfrm>
            <a:off x="3340786" y="962030"/>
            <a:ext cx="8616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Согласно Божьему Слову, Бог вмешается в судьбы людей, в судьбу человечества. И это вмешательство в Священном Писании имеет определенное название – Второе пришествие Иисуса Христа на землю. </a:t>
            </a:r>
          </a:p>
        </p:txBody>
      </p:sp>
    </p:spTree>
    <p:extLst>
      <p:ext uri="{BB962C8B-B14F-4D97-AF65-F5344CB8AC3E}">
        <p14:creationId xmlns:p14="http://schemas.microsoft.com/office/powerpoint/2010/main" val="144609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5154" y="4457528"/>
            <a:ext cx="9285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от Матфея 24:29-31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154" y="377215"/>
            <a:ext cx="101508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 вдруг, после скорби дней тех, солнце померкнет, и луна не даст света своего, и звезды спадут с неба, и силы небесные поколеблются; тогда явится знамение Сына Человеческого на небе; и тогда </a:t>
            </a:r>
            <a:r>
              <a:rPr lang="ru-RU" sz="2800" dirty="0" err="1"/>
              <a:t>восплачутся</a:t>
            </a:r>
            <a:r>
              <a:rPr lang="ru-RU" sz="2800" dirty="0"/>
              <a:t> все племена земные и увидят Сына Человеческого, грядущего на облаках небесных с силою и славою великою; и пошлет Ангелов Своих с трубою громогласною, и соберут избранных Его от четырех ветров, от края небес до края их.</a:t>
            </a:r>
          </a:p>
        </p:txBody>
      </p:sp>
    </p:spTree>
    <p:extLst>
      <p:ext uri="{BB962C8B-B14F-4D97-AF65-F5344CB8AC3E}">
        <p14:creationId xmlns:p14="http://schemas.microsoft.com/office/powerpoint/2010/main" val="1729932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316" y="1863803"/>
            <a:ext cx="3273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2000 лет назад Спаситель родился в Палестине. Он пришел в наш мир как Человек. Он явил Себя как Слуга, как Врач, как Учитель.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</a:rPr>
              <a:t>В чем отличие Первого и Второго Пришествия Иисуса Христа?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0310A-FF9D-8642-A64F-70BC0AF01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44" y="1470409"/>
            <a:ext cx="6358291" cy="50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2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38509" y="2045692"/>
            <a:ext cx="96760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Но гордость религиозных деятелей Палестины, амбиции римских властей, предательские действия Иуды, крики разъяренной толпы привели к тому, что Иисус был обвинен и приговорен к казни на Кресте.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Он был распят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520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Пророк Исаия 53:3-7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09192" y="327249"/>
            <a:ext cx="105926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Он был презрен и умален пред людьми, муж скорбей и изведавший болезни, и мы отвращали от Него лице свое; Он был презираем, и мы ни во что ставили Его. Но Он взял на Себя наши немощи и понес наши болезни; а мы думали, [что] Он был поражаем, наказуем и уничижен Богом. Но Он изъязвлен был за грехи наши и мучим за беззакония наши; наказание мира нашего [было] на Нем, и ранами Его мы исцелились. Все мы блуждали, как овцы, совратились каждый на свою дорогу: и Господь возложил на Него грехи всех нас. Он </a:t>
            </a:r>
            <a:r>
              <a:rPr lang="ru-RU" sz="2400" dirty="0" err="1"/>
              <a:t>истязуем</a:t>
            </a:r>
            <a:r>
              <a:rPr lang="ru-RU" sz="2400" dirty="0"/>
              <a:t> был, но страдал добровольно и не открывал уст Своих; как овца, веден был Он на заклание, и как агнец пред стригущим его безгласен, так Он не отверзал уст Своих.</a:t>
            </a:r>
          </a:p>
        </p:txBody>
      </p:sp>
    </p:spTree>
    <p:extLst>
      <p:ext uri="{BB962C8B-B14F-4D97-AF65-F5344CB8AC3E}">
        <p14:creationId xmlns:p14="http://schemas.microsoft.com/office/powerpoint/2010/main" val="118866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Послание к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Римлянам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6:23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35311" y="2067231"/>
            <a:ext cx="3965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«Ибо возмездие за грех - смерть, а дар Божий - жизнь вечная во Христе Иисусе, Господе нашем»</a:t>
            </a:r>
          </a:p>
        </p:txBody>
      </p:sp>
    </p:spTree>
    <p:extLst>
      <p:ext uri="{BB962C8B-B14F-4D97-AF65-F5344CB8AC3E}">
        <p14:creationId xmlns:p14="http://schemas.microsoft.com/office/powerpoint/2010/main" val="322110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Послание к Римлянам 5:8-10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407" y="886812"/>
            <a:ext cx="9879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Но Бог Свою любовь к нам доказывает тем, что Христос умер за нас, когда мы были еще грешниками. Посему тем более ныне, будучи оправданы </a:t>
            </a:r>
            <a:r>
              <a:rPr lang="ru-RU" sz="3200" dirty="0" err="1"/>
              <a:t>Кровию</a:t>
            </a:r>
            <a:r>
              <a:rPr lang="ru-RU" sz="3200" dirty="0"/>
              <a:t> Его, спасемся Им от гнева. Ибо если, будучи врагами, мы примирились с Богом смертью Сына Его, то тем более, примирившись, спасемся жизнью Его.</a:t>
            </a:r>
          </a:p>
        </p:txBody>
      </p:sp>
    </p:spTree>
    <p:extLst>
      <p:ext uri="{BB962C8B-B14F-4D97-AF65-F5344CB8AC3E}">
        <p14:creationId xmlns:p14="http://schemas.microsoft.com/office/powerpoint/2010/main" val="339084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726" y="1894875"/>
            <a:ext cx="36005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Иисус придет для того, чтобы положить конец царству греха, зла и смерти, и установить Свое вечное царство, царство света, добра, любви и справедливости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</a:rPr>
              <a:t>Второе Пришествие Христа – единственная надежда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F267A8-19F7-DD46-AE1B-CCFEED46D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30" y="1797640"/>
            <a:ext cx="6802897" cy="4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837" y="1910016"/>
            <a:ext cx="2842125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Единственное, что принесет спокойствие и мир - </a:t>
            </a:r>
            <a:r>
              <a:rPr lang="ru-RU" sz="2800" b="1" dirty="0"/>
              <a:t>надежда на Скорое Пришествие Иисуса Христа 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12951-E8F8-7147-AC67-DA8335C1D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89" y="1587642"/>
            <a:ext cx="7420083" cy="494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4806" y="2243273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Послание от Иуды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14, 15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66719" y="1638019"/>
            <a:ext cx="3312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«О них пророчествовал и Енох, седьмой от Адама, говоря: «се, идет Господь  со тьмами святых Ангелов Своих - сотворить суд  над  всеми…»</a:t>
            </a:r>
          </a:p>
        </p:txBody>
      </p:sp>
    </p:spTree>
    <p:extLst>
      <p:ext uri="{BB962C8B-B14F-4D97-AF65-F5344CB8AC3E}">
        <p14:creationId xmlns:p14="http://schemas.microsoft.com/office/powerpoint/2010/main" val="3714800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5154" y="4457528"/>
            <a:ext cx="9285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Иова 19:25-27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9267" y="874455"/>
            <a:ext cx="96581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«Но я знаю - Искупитель мой жив! И в конце Он встанет над прахом! Даже тогда, когда кожа моя распадется, я во плоти моей увижу Бога! Сам увижу, своими глазами, я, а не кто-то другой! Как же томится в груди мое сердце!»</a:t>
            </a:r>
          </a:p>
        </p:txBody>
      </p:sp>
    </p:spTree>
    <p:extLst>
      <p:ext uri="{BB962C8B-B14F-4D97-AF65-F5344CB8AC3E}">
        <p14:creationId xmlns:p14="http://schemas.microsoft.com/office/powerpoint/2010/main" val="965841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Пророк</a:t>
            </a:r>
            <a:r>
              <a:rPr lang="ru-RU" sz="5400" dirty="0">
                <a:solidFill>
                  <a:srgbClr val="FFFFFF"/>
                </a:solidFill>
              </a:rPr>
              <a:t> </a:t>
            </a:r>
            <a:r>
              <a:rPr lang="ru-RU" sz="4400" dirty="0">
                <a:solidFill>
                  <a:srgbClr val="FFFFFF"/>
                </a:solidFill>
              </a:rPr>
              <a:t>Исаия 25:8, 9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079592" y="654766"/>
            <a:ext cx="102630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«Навеки Он смерть поглотит! И отрет Владыка Господь у каждого слезу со щеки, упразднит поношение своего народа – во всех краях земли. Господь сказал это! Будут говорить в тот день: «Вот Он, Бог наш! На Него уповали мы, и Он спас нас»</a:t>
            </a:r>
          </a:p>
        </p:txBody>
      </p:sp>
    </p:spTree>
    <p:extLst>
      <p:ext uri="{BB962C8B-B14F-4D97-AF65-F5344CB8AC3E}">
        <p14:creationId xmlns:p14="http://schemas.microsoft.com/office/powerpoint/2010/main" val="3081569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от Иоанна 14:1-3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2133" y="619683"/>
            <a:ext cx="9879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«Пусть не тревожится сердце ваше! Доверьтесь Богу и Мне доверьтесь! Много покоев в доме Отца Моего (и если бы не так это было, сказал бы вам). Иду Я туда приготовить и для вас место. Я уйду и после того, как приготовлю вам место, приду вновь и возьму вас к Себе, чтобы и вы могли быть там, где Я»</a:t>
            </a:r>
          </a:p>
        </p:txBody>
      </p:sp>
    </p:spTree>
    <p:extLst>
      <p:ext uri="{BB962C8B-B14F-4D97-AF65-F5344CB8AC3E}">
        <p14:creationId xmlns:p14="http://schemas.microsoft.com/office/powerpoint/2010/main" val="2745506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14323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Явление Христа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B9EE0-43F0-9A48-98BB-883CD9322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4" y="1548259"/>
            <a:ext cx="9123452" cy="50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2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838" y="4601366"/>
            <a:ext cx="11599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1 Послание к </a:t>
            </a:r>
            <a:r>
              <a:rPr lang="ru-RU" sz="4400" dirty="0" err="1">
                <a:solidFill>
                  <a:schemeClr val="bg1"/>
                </a:solidFill>
              </a:rPr>
              <a:t>Фессалоникийцам</a:t>
            </a:r>
            <a:r>
              <a:rPr lang="ru-RU" sz="4400" dirty="0">
                <a:solidFill>
                  <a:schemeClr val="bg1"/>
                </a:solidFill>
              </a:rPr>
              <a:t> 4:13, 14, 16, 17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180" y="243605"/>
            <a:ext cx="104711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«Теперь об усопших. Мы хотим, чтобы вы знали, братья, что ждет их, и не горевали, как иные, надежды не имеющие. Мы ведь верим, что как Иисус умер и воскрес, так и всех усопших Бог поведет через Иисуса к тому, чтобы они были с Ним… При зове пробуждающем, при гласе архангела и звуках Божией трубы, когда сойдет с небес Сам Господь, первыми воскреснут умершие во Христе, а потом и мы, оставшиеся в живых, будем вознесены вместе с ними на облаках в небеса для встречи с Господом, чтобы остаться с Ним навсегда»</a:t>
            </a:r>
          </a:p>
        </p:txBody>
      </p:sp>
    </p:spTree>
    <p:extLst>
      <p:ext uri="{BB962C8B-B14F-4D97-AF65-F5344CB8AC3E}">
        <p14:creationId xmlns:p14="http://schemas.microsoft.com/office/powerpoint/2010/main" val="495753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1109609" y="82008"/>
            <a:ext cx="956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Современному человеку присущи как локальные, так и глобальные страхи будущего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3A2F4A-26D2-3B42-9DB9-8F5303AEAF3B}"/>
              </a:ext>
            </a:extLst>
          </p:cNvPr>
          <p:cNvSpPr/>
          <p:nvPr/>
        </p:nvSpPr>
        <p:spPr>
          <a:xfrm>
            <a:off x="1499563" y="2442562"/>
            <a:ext cx="9192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Единственное, что принесет мне спокойствие и мир – это </a:t>
            </a:r>
            <a:r>
              <a:rPr lang="ru-RU" sz="4000" b="1" dirty="0"/>
              <a:t>надежда на Скорое Пришествие Иисуса Христа.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08074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628" y="1732647"/>
            <a:ext cx="39350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2800" dirty="0"/>
              <a:t>Чтобы страх и тревогу сменили мир и покой, нужно довериться Господу. Нельзя успокаиваться себя просто обещаниями «все будет хорошо!». Библия говорит, что настоящий мир человек получает, когда вручает свою жизнь Богу.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Страх перед будущим и библейские обетования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D7D48A-5168-5046-8450-C4333139A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 b="5391"/>
          <a:stretch/>
        </p:blipFill>
        <p:spPr>
          <a:xfrm>
            <a:off x="4715838" y="1732647"/>
            <a:ext cx="6974644" cy="46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85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751" y="438877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Псалмы 26:1-3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079592" y="1024636"/>
            <a:ext cx="102630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«Господь — свет мой и спасение моё: кого мне бояться? «Господь крепость жизни моей: кого мне страшиться?.. Если ополчится против меня полк, не убоится сердце моё» </a:t>
            </a:r>
          </a:p>
        </p:txBody>
      </p:sp>
    </p:spTree>
    <p:extLst>
      <p:ext uri="{BB962C8B-B14F-4D97-AF65-F5344CB8AC3E}">
        <p14:creationId xmlns:p14="http://schemas.microsoft.com/office/powerpoint/2010/main" val="446635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4906" y="2076450"/>
            <a:ext cx="24516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Иова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22:21, 22</a:t>
            </a:r>
            <a:endParaRPr lang="ru-RU" sz="4400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3905" y="1518232"/>
            <a:ext cx="373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«Сблизься же с Ним - и будешь спокоен; чрез это придет к тебе добро. Прими из уст Его закон и положи слова Его в сердце твое»</a:t>
            </a:r>
          </a:p>
        </p:txBody>
      </p:sp>
    </p:spTree>
    <p:extLst>
      <p:ext uri="{BB962C8B-B14F-4D97-AF65-F5344CB8AC3E}">
        <p14:creationId xmlns:p14="http://schemas.microsoft.com/office/powerpoint/2010/main" val="116140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120" y="2219868"/>
            <a:ext cx="2557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ФОБИЯ</a:t>
            </a:r>
            <a:r>
              <a:rPr lang="ru-RU" sz="2800" dirty="0"/>
              <a:t> - это чувство страха перед определенным предметом, событием или существом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Фобии в нашей жизни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BB1B1D-CA71-3C45-B4C4-482A285C7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55" y="1639221"/>
            <a:ext cx="7108525" cy="47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6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3037" y="2076450"/>
            <a:ext cx="276639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от Иоанна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4:18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7058" y="1166842"/>
            <a:ext cx="39906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«В любви нет страха, но совершенная любовь изгоняет страх, потому что в страхе есть мучение. Боящийся </a:t>
            </a:r>
            <a:r>
              <a:rPr lang="ru-RU" sz="3200" dirty="0" err="1"/>
              <a:t>несовершен</a:t>
            </a:r>
            <a:r>
              <a:rPr lang="ru-RU" sz="3200" dirty="0"/>
              <a:t> в любви» 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0246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4806" y="2243273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Послание к 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Римлянам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8</a:t>
            </a:r>
            <a:r>
              <a:rPr lang="en-US" sz="4400" dirty="0">
                <a:solidFill>
                  <a:srgbClr val="FFFFFF"/>
                </a:solidFill>
              </a:rPr>
              <a:t>:</a:t>
            </a:r>
            <a:r>
              <a:rPr lang="ru-RU" sz="4400" dirty="0">
                <a:solidFill>
                  <a:srgbClr val="FFFFFF"/>
                </a:solidFill>
              </a:rPr>
              <a:t>28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56444" y="2243273"/>
            <a:ext cx="35997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«Притом знаем, что любящим Бога, призванным по [Его] изволению, все содействует ко благу»</a:t>
            </a:r>
          </a:p>
        </p:txBody>
      </p:sp>
    </p:spTree>
    <p:extLst>
      <p:ext uri="{BB962C8B-B14F-4D97-AF65-F5344CB8AC3E}">
        <p14:creationId xmlns:p14="http://schemas.microsoft.com/office/powerpoint/2010/main" val="2650975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Послание к Римлянам 8</a:t>
            </a:r>
            <a:r>
              <a:rPr lang="en-US" sz="4400" dirty="0">
                <a:solidFill>
                  <a:schemeClr val="bg1"/>
                </a:solidFill>
              </a:rPr>
              <a:t>:</a:t>
            </a:r>
            <a:r>
              <a:rPr lang="ru-RU" sz="4400" dirty="0">
                <a:solidFill>
                  <a:schemeClr val="bg1"/>
                </a:solidFill>
              </a:rPr>
              <a:t>35-39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2133" y="619683"/>
            <a:ext cx="98793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/>
              <a:t>«Кто отлучит нас от любви Божией: скорбь, или теснота, или гонение, или голод, или нагота, или опасность, или меч? Но все сие преодолеваем силою Возлюбившего нас. ибо я уверен, что ни смерть, ни жизнь, ни Ангелы, ни Начала, ни Силы, ни настоящее, </a:t>
            </a:r>
            <a:r>
              <a:rPr lang="ru-RU" sz="2800" b="1" u="sng" dirty="0"/>
              <a:t>ни будущее</a:t>
            </a:r>
            <a:r>
              <a:rPr lang="ru-RU" sz="2800" u="sng" dirty="0"/>
              <a:t>, </a:t>
            </a:r>
            <a:r>
              <a:rPr lang="ru-RU" sz="2800" dirty="0"/>
              <a:t>ни высота, ни глубина… не может отлучить нас от любви Божией во Христе Иисусе, Господе нашем» </a:t>
            </a:r>
          </a:p>
        </p:txBody>
      </p:sp>
    </p:spTree>
    <p:extLst>
      <p:ext uri="{BB962C8B-B14F-4D97-AF65-F5344CB8AC3E}">
        <p14:creationId xmlns:p14="http://schemas.microsoft.com/office/powerpoint/2010/main" val="855121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7494" y="2455523"/>
            <a:ext cx="96921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Будущее не должно нас пугать! Будущее не может отлучить нас от любви Христовой и Его защиты! </a:t>
            </a:r>
          </a:p>
        </p:txBody>
      </p:sp>
    </p:spTree>
    <p:extLst>
      <p:ext uri="{BB962C8B-B14F-4D97-AF65-F5344CB8AC3E}">
        <p14:creationId xmlns:p14="http://schemas.microsoft.com/office/powerpoint/2010/main" val="2256453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Пророк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Исаия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41:10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35311" y="2067231"/>
            <a:ext cx="39653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«Не бойся, ибо Я с тобою; не смущайся, ибо Я Бог твой; Я укреплю тебя, и помогу тебе, и поддержу тебя десницею правды Моей»</a:t>
            </a:r>
          </a:p>
        </p:txBody>
      </p:sp>
    </p:spTree>
    <p:extLst>
      <p:ext uri="{BB962C8B-B14F-4D97-AF65-F5344CB8AC3E}">
        <p14:creationId xmlns:p14="http://schemas.microsoft.com/office/powerpoint/2010/main" val="2886809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546" y="4601366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Пророк Иеремия 29:11-13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180" y="1024441"/>
            <a:ext cx="104711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«Ибо [только] Я знаю намерения, какие имею о вас, говорит Господь, намерения во благо, а не на зло, чтобы дать вам будущность и надежду. И воззовете ко Мне, и пойдете и помолитесь Мне, и Я услышу вас; и взыщете Меня и найдете, если взыщете Меня всем сердцем вашим»</a:t>
            </a:r>
          </a:p>
        </p:txBody>
      </p:sp>
    </p:spTree>
    <p:extLst>
      <p:ext uri="{BB962C8B-B14F-4D97-AF65-F5344CB8AC3E}">
        <p14:creationId xmlns:p14="http://schemas.microsoft.com/office/powerpoint/2010/main" val="767162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8986" y="1824643"/>
            <a:ext cx="3273813" cy="2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None/>
            </a:pPr>
            <a:r>
              <a:rPr lang="ru-RU" sz="3600" dirty="0"/>
              <a:t>Как быть? 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3600" dirty="0"/>
              <a:t>Какой выход? 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3600" dirty="0"/>
              <a:t>Что делать?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Есть вещи, которые невозможно проконтролировать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5FB8C1-037B-BA4F-96F3-6DF2B0B86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65" y="1421408"/>
            <a:ext cx="7374276" cy="49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Евангелие от Матфея 11:28,29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305623" y="1065732"/>
            <a:ext cx="10088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Придите ко Мне все </a:t>
            </a:r>
            <a:r>
              <a:rPr lang="ru-RU" sz="3200" dirty="0" err="1"/>
              <a:t>труждающиеся</a:t>
            </a:r>
            <a:r>
              <a:rPr lang="ru-RU" sz="3200" dirty="0"/>
              <a:t> и обремененные, и Я успокою вас; возьмите иго Мое на себя и научитесь от Меня, ибо Я кроток и смирен сердцем, и найдете покой душам вашим…»</a:t>
            </a:r>
          </a:p>
        </p:txBody>
      </p:sp>
    </p:spTree>
    <p:extLst>
      <p:ext uri="{BB962C8B-B14F-4D97-AF65-F5344CB8AC3E}">
        <p14:creationId xmlns:p14="http://schemas.microsoft.com/office/powerpoint/2010/main" val="2468903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5188" y="2185188"/>
            <a:ext cx="10121029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/>
              <a:t>«Что бы не бояться грома,</a:t>
            </a:r>
          </a:p>
          <a:p>
            <a:pPr>
              <a:lnSpc>
                <a:spcPct val="150000"/>
              </a:lnSpc>
            </a:pPr>
            <a:r>
              <a:rPr lang="ru-RU" sz="3600" dirty="0"/>
              <a:t>Надо бояться Бога!</a:t>
            </a:r>
          </a:p>
          <a:p>
            <a:pPr>
              <a:lnSpc>
                <a:spcPct val="150000"/>
              </a:lnSpc>
            </a:pPr>
            <a:r>
              <a:rPr lang="ru-RU" sz="3600" dirty="0"/>
              <a:t>Чтобы не бояться Бога, </a:t>
            </a:r>
          </a:p>
          <a:p>
            <a:pPr>
              <a:lnSpc>
                <a:spcPct val="150000"/>
              </a:lnSpc>
            </a:pPr>
            <a:r>
              <a:rPr lang="ru-RU" sz="3600" dirty="0"/>
              <a:t>Надо его любить!»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FEA4B-C50C-0247-BF42-0EC7DAB9B308}"/>
              </a:ext>
            </a:extLst>
          </p:cNvPr>
          <p:cNvSpPr txBox="1"/>
          <p:nvPr/>
        </p:nvSpPr>
        <p:spPr>
          <a:xfrm>
            <a:off x="1186657" y="258000"/>
            <a:ext cx="1012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Страх перед будущим и страх перед Богом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78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1011" y="2076450"/>
            <a:ext cx="22044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Притчей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14:26</a:t>
            </a:r>
            <a:endParaRPr lang="ru-RU" sz="4400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95275" y="1970294"/>
            <a:ext cx="3512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«В страхе пред Господом – надежда твердая, и сынам Своим Он прибежище»</a:t>
            </a:r>
          </a:p>
        </p:txBody>
      </p:sp>
    </p:spTree>
    <p:extLst>
      <p:ext uri="{BB962C8B-B14F-4D97-AF65-F5344CB8AC3E}">
        <p14:creationId xmlns:p14="http://schemas.microsoft.com/office/powerpoint/2010/main" val="24431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181528" y="1664413"/>
            <a:ext cx="95939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Выпускник 11-класса</a:t>
            </a:r>
            <a:r>
              <a:rPr lang="ru-RU" sz="3200" dirty="0"/>
              <a:t> находится под действием страха от результатов ЕГЭ, от которого зависит его будущее.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Рабочий</a:t>
            </a:r>
            <a:r>
              <a:rPr lang="ru-RU" sz="3200" dirty="0"/>
              <a:t>, которому уже несколько месяцев задерживают зарплату подвержен страху неопределенности, так как не знает как содержать свою семью.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Пациент</a:t>
            </a:r>
            <a:r>
              <a:rPr lang="ru-RU" sz="3200" dirty="0"/>
              <a:t>, проходящий обследование, с волнением ждёт результатов анализов.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322D2-9734-0C4D-A045-F7E9F77346D5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Страх будущего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02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Псалмы 90:14-16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407" y="1124400"/>
            <a:ext cx="9879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«За то, что он возлюбил Меня, избавлю его; защищу его, потому что он познал имя Мое. Воззовет ко Мне, и услышу его; с ним Я в скорби; избавлю его и прославлю его, долготою дней насыщу его, и явлю ему спасение Мое»</a:t>
            </a:r>
          </a:p>
        </p:txBody>
      </p:sp>
    </p:spTree>
    <p:extLst>
      <p:ext uri="{BB962C8B-B14F-4D97-AF65-F5344CB8AC3E}">
        <p14:creationId xmlns:p14="http://schemas.microsoft.com/office/powerpoint/2010/main" val="1748788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22542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Призыв к покаянию и доверию Богу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866A10-0BE3-444D-AED6-9C86D27DE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6120"/>
          <a:stretch/>
        </p:blipFill>
        <p:spPr>
          <a:xfrm>
            <a:off x="1541124" y="1553864"/>
            <a:ext cx="8856323" cy="50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1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2498" y="2076450"/>
            <a:ext cx="296747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Послание к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Римлянам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8:38-39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7059" y="2139165"/>
            <a:ext cx="39906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«Ибо я уверен, что …</a:t>
            </a:r>
            <a:r>
              <a:rPr lang="ru-RU" sz="3200" u="sng" dirty="0"/>
              <a:t> </a:t>
            </a:r>
            <a:r>
              <a:rPr lang="ru-RU" sz="3200" b="1" u="sng" dirty="0"/>
              <a:t>будущее</a:t>
            </a:r>
            <a:r>
              <a:rPr lang="ru-RU" sz="3200" dirty="0"/>
              <a:t>… не может отлучить нас от любви Божией!»</a:t>
            </a:r>
          </a:p>
        </p:txBody>
      </p:sp>
    </p:spTree>
    <p:extLst>
      <p:ext uri="{BB962C8B-B14F-4D97-AF65-F5344CB8AC3E}">
        <p14:creationId xmlns:p14="http://schemas.microsoft.com/office/powerpoint/2010/main" val="355552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905" y="2024816"/>
            <a:ext cx="3273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Эксперты сообщают о «всемирном потеплении», Третьей мировой войне, столкновении с астероидом, новой эпидемии...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Страшные новости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5777B2-1247-ED46-8099-666D2BD7B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7" y="1852922"/>
            <a:ext cx="6698528" cy="44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599" y="2339841"/>
            <a:ext cx="3273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Мы живем во время, когда библейские пророчества действительно исполняются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Будущее неизвестно и непредсказуемо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6CE26-7191-9147-9FE4-4FD1056F1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4107"/>
          <a:stretch/>
        </p:blipFill>
        <p:spPr>
          <a:xfrm>
            <a:off x="3855308" y="1653962"/>
            <a:ext cx="7782731" cy="47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1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от Иоанна 21:25, 26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407" y="886812"/>
            <a:ext cx="9879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 будут знамения в солнце и луне и звездах, а на земле уныние народов и недоумение; и море </a:t>
            </a:r>
            <a:r>
              <a:rPr lang="ru-RU" sz="3200" dirty="0" err="1"/>
              <a:t>восшумит</a:t>
            </a:r>
            <a:r>
              <a:rPr lang="ru-RU" sz="3200" dirty="0"/>
              <a:t> и возмутится; люди будут издыхать от страха и ожидания [бедствий], грядущих на вселенную, ибо силы небесные поколеблются»</a:t>
            </a:r>
          </a:p>
        </p:txBody>
      </p:sp>
    </p:spTree>
    <p:extLst>
      <p:ext uri="{BB962C8B-B14F-4D97-AF65-F5344CB8AC3E}">
        <p14:creationId xmlns:p14="http://schemas.microsoft.com/office/powerpoint/2010/main" val="50784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17961" y="2582926"/>
            <a:ext cx="9121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Во всех фильмах-катастрофах угрозу представляют внешние факторы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Искаженная реальность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002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02630" y="564454"/>
            <a:ext cx="25918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основу жанра фильмов-катастроф положена идея о человеке, который не обладает никакими супер способностями, но который за счет своего подвига спасает планету от угрозы из космоса </a:t>
            </a:r>
          </a:p>
          <a:p>
            <a:r>
              <a:rPr lang="ru-RU" sz="2400" dirty="0">
                <a:solidFill>
                  <a:schemeClr val="bg1"/>
                </a:solidFill>
              </a:rPr>
              <a:t>(с Неба). </a:t>
            </a:r>
            <a:endParaRPr lang="ru-RU" sz="24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26AB2D-63C6-014F-AC6D-6C177EC6E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1"/>
          <a:stretch/>
        </p:blipFill>
        <p:spPr>
          <a:xfrm>
            <a:off x="3386304" y="705831"/>
            <a:ext cx="8465380" cy="54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71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3845</Words>
  <Application>Microsoft Macintosh PowerPoint</Application>
  <PresentationFormat>Широкоэкранный</PresentationFormat>
  <Paragraphs>194</Paragraphs>
  <Slides>42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49</cp:revision>
  <dcterms:created xsi:type="dcterms:W3CDTF">2019-10-08T19:03:52Z</dcterms:created>
  <dcterms:modified xsi:type="dcterms:W3CDTF">2019-11-03T16:38:32Z</dcterms:modified>
</cp:coreProperties>
</file>