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320" r:id="rId3"/>
    <p:sldId id="274" r:id="rId4"/>
    <p:sldId id="358" r:id="rId5"/>
    <p:sldId id="359" r:id="rId6"/>
    <p:sldId id="360" r:id="rId7"/>
    <p:sldId id="321" r:id="rId8"/>
    <p:sldId id="361" r:id="rId9"/>
    <p:sldId id="362" r:id="rId10"/>
    <p:sldId id="336" r:id="rId11"/>
    <p:sldId id="337" r:id="rId12"/>
    <p:sldId id="338" r:id="rId13"/>
    <p:sldId id="347" r:id="rId14"/>
    <p:sldId id="342" r:id="rId15"/>
    <p:sldId id="339" r:id="rId16"/>
    <p:sldId id="363" r:id="rId17"/>
    <p:sldId id="364" r:id="rId18"/>
    <p:sldId id="365" r:id="rId19"/>
    <p:sldId id="366" r:id="rId20"/>
    <p:sldId id="367" r:id="rId21"/>
    <p:sldId id="340" r:id="rId22"/>
    <p:sldId id="269" r:id="rId23"/>
    <p:sldId id="368" r:id="rId24"/>
    <p:sldId id="322" r:id="rId25"/>
    <p:sldId id="325" r:id="rId26"/>
    <p:sldId id="369" r:id="rId27"/>
    <p:sldId id="370" r:id="rId28"/>
    <p:sldId id="371" r:id="rId29"/>
    <p:sldId id="372" r:id="rId30"/>
    <p:sldId id="373" r:id="rId31"/>
    <p:sldId id="374" r:id="rId32"/>
    <p:sldId id="375" r:id="rId33"/>
    <p:sldId id="37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59"/>
    <p:restoredTop sz="83888"/>
  </p:normalViewPr>
  <p:slideViewPr>
    <p:cSldViewPr snapToGrid="0">
      <p:cViewPr varScale="1">
        <p:scale>
          <a:sx n="109" d="100"/>
          <a:sy n="109" d="100"/>
        </p:scale>
        <p:origin x="12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E9ACBE-8F8F-3A4C-8942-81152683FD4F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B45414-CC52-D048-8199-93B7967826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95401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каждом из нас живет мечта о ВЕЧНЫХ</a:t>
            </a:r>
            <a:r>
              <a:rPr lang="ru-RU" baseline="0" dirty="0"/>
              <a:t>, СЧАСТЛИВЫХ </a:t>
            </a:r>
            <a:r>
              <a:rPr lang="ru-RU" dirty="0"/>
              <a:t> отношениях. Это – отголоски утраченного рая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51388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>
              <a:effectLst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124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None/>
            </a:pPr>
            <a:r>
              <a:rPr lang="ru-RU" dirty="0"/>
              <a:t> Деструктивные модели поведения не путать со</a:t>
            </a:r>
            <a:r>
              <a:rPr lang="ru-RU" baseline="0" dirty="0"/>
              <a:t> стадиями </a:t>
            </a:r>
            <a:r>
              <a:rPr lang="ru-RU" baseline="0" dirty="0" err="1"/>
              <a:t>горевания</a:t>
            </a:r>
            <a:r>
              <a:rPr lang="ru-RU" baseline="0" dirty="0"/>
              <a:t>, которые проходит человек столкнувшись с серьезной потерей (об этом будет речь дальше) Правильно не проработанные проблемы ведут к деструктивным моделям поведения</a:t>
            </a:r>
            <a:endParaRPr lang="ru-RU" dirty="0"/>
          </a:p>
          <a:p>
            <a:pPr marL="228600" indent="-228600">
              <a:buAutoNum type="arabicPeriod"/>
            </a:pPr>
            <a:r>
              <a:rPr lang="ru-RU" dirty="0"/>
              <a:t>Нападение - гнев, агрессия, месть, проявление</a:t>
            </a:r>
            <a:r>
              <a:rPr lang="ru-RU" baseline="0" dirty="0"/>
              <a:t> жестокости и насилия в разных формах. Так человек защищается от глубоких эмоциональных ран</a:t>
            </a:r>
          </a:p>
          <a:p>
            <a:pPr marL="228600" indent="-228600">
              <a:buAutoNum type="arabicPeriod"/>
            </a:pPr>
            <a:r>
              <a:rPr lang="ru-RU" baseline="0" dirty="0"/>
              <a:t>Защита - </a:t>
            </a:r>
            <a:r>
              <a:rPr lang="ru-RU" dirty="0"/>
              <a:t>замкнутость, лживость, синдром </a:t>
            </a:r>
            <a:r>
              <a:rPr lang="ru-RU" baseline="0" dirty="0"/>
              <a:t> «</a:t>
            </a:r>
            <a:r>
              <a:rPr lang="ru-RU" dirty="0"/>
              <a:t>жертвы» (жалость к себе, весь «мир» мне должен)</a:t>
            </a:r>
          </a:p>
          <a:p>
            <a:pPr marL="228600" indent="-228600">
              <a:buAutoNum type="arabicPeriod"/>
            </a:pPr>
            <a:r>
              <a:rPr lang="ru-RU" dirty="0"/>
              <a:t>Отрицание – ложь самому себе</a:t>
            </a:r>
            <a:r>
              <a:rPr lang="ru-RU" baseline="0" dirty="0"/>
              <a:t> что у меня все хорошо, ничего страшного не произошло.  Стадия отрицания всегда присутствует, когда происходит что-то ужасное, травмирующее психику. Но при здоровом процессе, постепенно приходит осознание происшедшего и принятие реальности и той потери, с которой придется жить дальше. Но если это становится моделью поведения «У меня все хорошо», тогда нет возможности проработать эту проблему и получить эмоциональное исцеление</a:t>
            </a:r>
          </a:p>
          <a:p>
            <a:pPr marL="228600" indent="-228600">
              <a:buAutoNum type="arabicPeriod"/>
            </a:pPr>
            <a:r>
              <a:rPr lang="ru-RU" baseline="0" dirty="0" err="1"/>
              <a:t>Перфекционизм</a:t>
            </a:r>
            <a:r>
              <a:rPr lang="ru-RU" baseline="0" dirty="0"/>
              <a:t> – неспособность принять себя и окружающих, как несовершенных личностей, а также несовершенный мир, в котором мы живем. Постоянное, изнуряющее (порой неосознанно) стремление к совершенству</a:t>
            </a:r>
          </a:p>
          <a:p>
            <a:pPr marL="228600" indent="-228600">
              <a:buAutoNum type="arabicPeriod"/>
            </a:pPr>
            <a:r>
              <a:rPr lang="ru-RU" baseline="0" dirty="0"/>
              <a:t>Угодливость, заискивание,  самопожертвование с целью любой ценой заслужить любовь и признание окружающих</a:t>
            </a:r>
          </a:p>
          <a:p>
            <a:pPr marL="228600" indent="-228600">
              <a:buAutoNum type="arabicPeriod"/>
            </a:pPr>
            <a:r>
              <a:rPr lang="ru-RU" baseline="0" dirty="0"/>
              <a:t>Апатия – лень, фатализм, «все равно все сгорит»</a:t>
            </a:r>
          </a:p>
          <a:p>
            <a:pPr marL="228600" indent="-228600">
              <a:buAutoNum type="arabicPeriod"/>
            </a:pPr>
            <a:r>
              <a:rPr lang="ru-RU" baseline="0" dirty="0"/>
              <a:t>Зависимости – химическая, пищевая, </a:t>
            </a:r>
            <a:r>
              <a:rPr lang="ru-RU" baseline="0" dirty="0" err="1"/>
              <a:t>трудоголизм</a:t>
            </a:r>
            <a:r>
              <a:rPr lang="ru-RU" baseline="0" dirty="0"/>
              <a:t>, </a:t>
            </a:r>
            <a:r>
              <a:rPr lang="ru-RU" baseline="0" dirty="0" err="1"/>
              <a:t>шопоголизм</a:t>
            </a:r>
            <a:r>
              <a:rPr lang="ru-RU" baseline="0" dirty="0"/>
              <a:t>, интернет зависимость, сексуальная, порнография и т.д.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184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Все люди по разному реагируют и  переживают жизненные</a:t>
            </a:r>
            <a:r>
              <a:rPr lang="ru-RU" baseline="0" dirty="0"/>
              <a:t> потрясения. Чтобы избежать негативных последствий, минимизировать их и превратить в жизненный опыт, нужно  помочь человеку правильно пройти  этот жизненный этап. </a:t>
            </a:r>
            <a:r>
              <a:rPr lang="ru-RU" dirty="0"/>
              <a:t>Иначе это отразиться на психологическом, эмоциональном и физическом состоянии человека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6404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745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4157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</a:t>
            </a:r>
            <a:r>
              <a:rPr lang="ru-RU" baseline="0" dirty="0"/>
              <a:t> этой стадии нормально испытывать сильные эмоции. Человек должен выразить их через  плач, крик, негодование, возмущение. В противном случае, загоняя эти эмоции в себя, мы закладываем «бомбу» замедленного действия, которая может рвануть в самый неожиданный момент. Это может  отразиться на физическом состоянии (</a:t>
            </a:r>
            <a:r>
              <a:rPr lang="ru-RU" baseline="0" dirty="0" err="1"/>
              <a:t>инфоркт</a:t>
            </a:r>
            <a:r>
              <a:rPr lang="ru-RU" baseline="0" dirty="0"/>
              <a:t>, инсульт, диабет, гастрит и </a:t>
            </a:r>
            <a:r>
              <a:rPr lang="ru-RU" baseline="0" dirty="0" err="1"/>
              <a:t>т.д</a:t>
            </a:r>
            <a:r>
              <a:rPr lang="ru-RU" baseline="0" dirty="0"/>
              <a:t>), эмоциональном (неспособность контролировать эмоции, чувствовать или выражать их) или психическом (депрессия, психозы, психические расстройства)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93603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Когда все попытки остаются</a:t>
            </a:r>
            <a:r>
              <a:rPr lang="ru-RU" baseline="0" dirty="0"/>
              <a:t> без успеха, наступает отчаяние и человек переходит в другую стадию – депрессию, физическое и эмоциональное истощение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9128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«Я</a:t>
            </a:r>
            <a:r>
              <a:rPr lang="ru-RU" baseline="0" dirty="0"/>
              <a:t> больше не знаю, кто я есть</a:t>
            </a:r>
            <a:r>
              <a:rPr lang="ru-RU" dirty="0"/>
              <a:t>»,</a:t>
            </a:r>
            <a:r>
              <a:rPr lang="ru-RU" baseline="0" dirty="0"/>
              <a:t> «Все </a:t>
            </a:r>
            <a:r>
              <a:rPr lang="ru-RU" baseline="0" dirty="0" err="1"/>
              <a:t>бессмыслено</a:t>
            </a:r>
            <a:r>
              <a:rPr lang="ru-RU" baseline="0" dirty="0"/>
              <a:t>, все является потерей времени»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71730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Когда все попытки остаются</a:t>
            </a:r>
            <a:r>
              <a:rPr lang="ru-RU" baseline="0" dirty="0"/>
              <a:t> без успеха, наступает отчаяние и человек переходит в другую стадию – депрессию, физическое и эмоциональное истощение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15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buNone/>
            </a:pPr>
            <a:r>
              <a:rPr lang="ru-RU" dirty="0"/>
              <a:t>Христос -  </a:t>
            </a:r>
            <a:r>
              <a:rPr lang="ru-RU" dirty="0" err="1"/>
              <a:t>расслабленому</a:t>
            </a:r>
            <a:r>
              <a:rPr lang="ru-RU" dirty="0"/>
              <a:t>: "Хочешь ли быть здоров"? Он не спросил: "Хочешь ли ты пожаловаться на то, как несправедливо обошлась с тобой жизнь?"</a:t>
            </a:r>
          </a:p>
          <a:p>
            <a:pPr lvl="0">
              <a:buNone/>
            </a:pPr>
            <a:r>
              <a:rPr lang="ru-RU" dirty="0"/>
              <a:t>Действительно ли мы хотим избавиться от своих душевных ран?</a:t>
            </a:r>
          </a:p>
          <a:p>
            <a:pPr lvl="0">
              <a:buNone/>
            </a:pPr>
            <a:r>
              <a:rPr lang="ru-RU" dirty="0"/>
              <a:t>Готовы ли мы отвечать за свое отношение к причиненной боли?</a:t>
            </a:r>
          </a:p>
          <a:p>
            <a:pPr lvl="0">
              <a:buNone/>
            </a:pPr>
            <a:r>
              <a:rPr lang="ru-RU" dirty="0"/>
              <a:t>Часто человеку легче все время оставаться в состоянии «жертвы», жалеть себя и ожидать</a:t>
            </a:r>
            <a:r>
              <a:rPr lang="ru-RU" baseline="0" dirty="0"/>
              <a:t> жалости и поддержки от других, чем взять ответственность на себя за свое состояние и отношение к случившемуся</a:t>
            </a:r>
            <a:endParaRPr lang="ru-RU" dirty="0"/>
          </a:p>
          <a:p>
            <a:pPr lvl="0">
              <a:buNone/>
            </a:pPr>
            <a:r>
              <a:rPr lang="ru-RU" dirty="0"/>
              <a:t> 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44143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Мы</a:t>
            </a:r>
            <a:r>
              <a:rPr lang="ru-RU" baseline="0" dirty="0"/>
              <a:t> приходим к брачному  алтарю двое, а оставляем его уже будучи единым целым! Брак – не только юридическое человеческое действие, но также Божественный акт! Поскольку эта связь человеческая и Божественная, ее аннулирование или разрыв должно быть разрешено как людьми, так и Богом. Но Бог смотрит на это отрицательно, так как по Его замыслу брак является символом и иллюстрацией вечных отношений Бога с человеком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8183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(иллюстрация: пример о прощении из 6 главы книги </a:t>
            </a:r>
            <a:r>
              <a:rPr lang="ru-RU" dirty="0" err="1"/>
              <a:t>Е.Зайцева</a:t>
            </a:r>
            <a:r>
              <a:rPr lang="ru-RU" dirty="0"/>
              <a:t> «Как  мне жить дальше, если … » )  </a:t>
            </a:r>
          </a:p>
          <a:p>
            <a:endParaRPr lang="ru-RU" dirty="0"/>
          </a:p>
          <a:p>
            <a:endParaRPr lang="ru-RU" dirty="0"/>
          </a:p>
          <a:p>
            <a:r>
              <a:rPr lang="ru-RU" dirty="0"/>
              <a:t>Иногда</a:t>
            </a:r>
            <a:r>
              <a:rPr lang="ru-RU" baseline="0" dirty="0"/>
              <a:t> люди, пережившие развод, испытывая острое чувство одиночества,  стремятся снова создать семью. Не стоит спешить с повторным браком. Нужно время (до двух лет и более)  для того, чтобы пройти путь принятия, осознания и  исцеления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73039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Через Слово Божье человек обретает уверенность в том, что Бог на его</a:t>
            </a:r>
            <a:r>
              <a:rPr lang="ru-RU" baseline="0" dirty="0"/>
              <a:t> стороне  («если Бог за нас, кто против нас») и любит несмотря ни на что («любовью вечной Я возлюбил тебя»). Даже допуская пережить боль страдания, Бог не оставляет нас, а может все обратить во благо.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1905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084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"Бог охотно </a:t>
            </a:r>
            <a:r>
              <a:rPr lang="ru-RU" dirty="0" err="1"/>
              <a:t>выслшивает</a:t>
            </a:r>
            <a:r>
              <a:rPr lang="ru-RU" dirty="0"/>
              <a:t> искреннюю молитву самого смиренного из Своих детей, но мы так часто медлим открыть Ему свои нужды" (ПХ, 94)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4527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Очень</a:t>
            </a:r>
            <a:r>
              <a:rPr lang="ru-RU" baseline="0" dirty="0"/>
              <a:t> важно не замыкаться в себе, научиться принимать помощь и советы опытных людей. Случившаяся проблема может нанести удар нашей гордыне и самодостаточности. Даже верующие люди считают, что не за чем обращаться за помощью к людям и «плоть делать своей опорой». Здесь нужно понимать разницу: мы не ищем ИСТОЧНИК  силы и опору в людях, а позволяем Богу служить нам через посредников из плоти и крови. Так мы приходим к пониманию, что мы все в той или иной сфере зависимы друг от друга, взаимосвязаны. Эта истина представлена в Писании образом Тела Христова. «О</a:t>
            </a:r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 Него всё Тело зависит. Растет оно при соразмерном действии каждой из его частей, тесно соединяемых и скрепляемых между собой посредством всех поддерживающих связей, оно растет и созидается в любви» (Еф.4,16)</a:t>
            </a:r>
            <a:r>
              <a:rPr lang="ru-RU" baseline="0" dirty="0"/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6232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5687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Перемена мышления</a:t>
            </a:r>
            <a:r>
              <a:rPr lang="ru-RU" baseline="0" dirty="0"/>
              <a:t> – это процесс, а не одномоментное действие. Чтобы сформировалась новая модель поведения нужно время, усилия, настойчивость и вера в Божью силу и благодать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3289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9269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49777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Путь к семейному счастью лежит через</a:t>
            </a:r>
            <a:r>
              <a:rPr lang="ru-RU" baseline="0" dirty="0"/>
              <a:t> служение друг другу по примеру Христа. Он получил славу после того, как прошел Свою Голгофу. У каждого из нас своя Голгофа, где мы может расстаться со своим эгоизмом и обрести новое сердце, способное ЛЮБИТЬ!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539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15272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558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4602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Свежую статистику</a:t>
            </a:r>
            <a:r>
              <a:rPr lang="ru-RU" baseline="0" dirty="0"/>
              <a:t> на момент проведения программы можно взять с сайта </a:t>
            </a:r>
            <a:r>
              <a:rPr lang="en-US" baseline="0" dirty="0"/>
              <a:t>https://</a:t>
            </a:r>
            <a:r>
              <a:rPr lang="en-US" baseline="0" dirty="0" err="1"/>
              <a:t>www.worldometers.info</a:t>
            </a:r>
            <a:r>
              <a:rPr lang="en-US" baseline="0" dirty="0"/>
              <a:t>/</a:t>
            </a:r>
            <a:r>
              <a:rPr lang="en-US" baseline="0" dirty="0" err="1"/>
              <a:t>ru</a:t>
            </a:r>
            <a:r>
              <a:rPr lang="en-US" baseline="0" dirty="0"/>
              <a:t>/</a:t>
            </a:r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133B05-CE24-574D-92BB-5CEECDA676A8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1087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Если бы к семейной жизни готовились также тщательно, как к свадьбе, то было бы намного больше счастливых супружеских</a:t>
            </a:r>
            <a:r>
              <a:rPr lang="ru-RU" baseline="0" dirty="0"/>
              <a:t> пар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B45414-CC52-D048-8199-93B7967826B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3481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1.Базовые семейные ценности: брак между мужчиной и</a:t>
            </a:r>
            <a:r>
              <a:rPr lang="ru-RU" baseline="0" dirty="0"/>
              <a:t> женщиной, безусловная любовь и верность, открытость и честность, общение, забота, воспитание детей. Потеря эталона, вечного идеала приводит к тому, что у каждого своя «правда», которая она имеет право на существование. Все относительно! </a:t>
            </a:r>
          </a:p>
          <a:p>
            <a:r>
              <a:rPr lang="ru-RU" baseline="0" dirty="0"/>
              <a:t>2. В семье смещены акценты, материальные интересы доминируют. В результате духовная сфера каждого члена семьи и общение страдают. </a:t>
            </a:r>
          </a:p>
          <a:p>
            <a:r>
              <a:rPr lang="ru-RU" baseline="0" dirty="0"/>
              <a:t>3. Часто, создавая семью, молодые  думают, что брак решит их личностные проблемы (низкая самооценка, отсутствие мотивации, проблемы с родителями и т.д.) В браке эти проблемы могут еще больше усугубиться и стать причиной распада семьи</a:t>
            </a:r>
          </a:p>
          <a:p>
            <a:r>
              <a:rPr lang="ru-RU" baseline="0" dirty="0"/>
              <a:t>4. Ожидания, сформированные под влиянием киноиндустрии или собственных представлений каким должен быть муж или жена, сталкиваясь с реальностью, приводят к разочарованию</a:t>
            </a:r>
          </a:p>
          <a:p>
            <a:r>
              <a:rPr lang="ru-RU" baseline="0" dirty="0"/>
              <a:t>5. Экономическая нестабильность – не самая главная причина кризиса </a:t>
            </a:r>
            <a:r>
              <a:rPr lang="ru-RU" baseline="0" dirty="0" err="1"/>
              <a:t>совренной</a:t>
            </a:r>
            <a:r>
              <a:rPr lang="ru-RU" baseline="0" dirty="0"/>
              <a:t> семьи, хотя тоже в какой-то мере оказывает свое негативное влияние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176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/>
              <a:t>Неполные семьи, однополые браки …</a:t>
            </a:r>
          </a:p>
          <a:p>
            <a:pPr marL="228600" indent="-228600">
              <a:buAutoNum type="arabicPeriod"/>
            </a:pPr>
            <a:r>
              <a:rPr lang="ru-RU" dirty="0"/>
              <a:t>Непонимание между супругами,</a:t>
            </a:r>
            <a:r>
              <a:rPr lang="ru-RU" baseline="0" dirty="0"/>
              <a:t> родителями и детьми</a:t>
            </a:r>
          </a:p>
          <a:p>
            <a:pPr marL="228600" indent="-228600">
              <a:buAutoNum type="arabicPeriod"/>
            </a:pPr>
            <a:r>
              <a:rPr lang="ru-RU" baseline="0" dirty="0"/>
              <a:t>Алкоголь, наркотики, табак, </a:t>
            </a:r>
            <a:r>
              <a:rPr lang="ru-RU" baseline="0" dirty="0" err="1"/>
              <a:t>игромания</a:t>
            </a:r>
            <a:r>
              <a:rPr lang="ru-RU" baseline="0" dirty="0"/>
              <a:t>, интернет зависимость, пищевая зависимость</a:t>
            </a:r>
          </a:p>
          <a:p>
            <a:pPr marL="228600" indent="-228600">
              <a:buAutoNum type="arabicPeriod"/>
            </a:pPr>
            <a:r>
              <a:rPr lang="ru-RU" baseline="0" dirty="0"/>
              <a:t>Неспособность брать ответственность на себя. Сталкиваясь с трудностями супругам легче расстаться, несмотря на последствия, чем трудиться над отношениями</a:t>
            </a:r>
          </a:p>
          <a:p>
            <a:pPr marL="228600" indent="-228600">
              <a:buAutoNum type="arabicPeriod"/>
            </a:pPr>
            <a:r>
              <a:rPr lang="ru-RU" baseline="0" dirty="0"/>
              <a:t>Безответственный подход к созданию семьи и интимным отношениям приводит к незапланированному появлению детей. «Легкий» способ отказаться от ребенка или прервать беременность</a:t>
            </a:r>
          </a:p>
          <a:p>
            <a:pPr marL="228600" indent="-228600">
              <a:buAutoNum type="arabicPeriod"/>
            </a:pPr>
            <a:r>
              <a:rPr lang="ru-RU" baseline="0" dirty="0"/>
              <a:t>Не способность  и не желание взрослых детей брать на себя ответственность за немощных родителей приводит к тому, что они остаются без  попечения и заботы</a:t>
            </a:r>
          </a:p>
          <a:p>
            <a:pPr marL="228600" indent="-228600">
              <a:buAutoNum type="arabicPeriod"/>
            </a:pPr>
            <a:r>
              <a:rPr lang="ru-RU" baseline="0" dirty="0"/>
              <a:t>Чувство вины  и страх – постоянные неосознаваемые спутники человека, находящегося в личностном или семейном кризисе</a:t>
            </a:r>
          </a:p>
          <a:p>
            <a:pPr marL="228600" indent="-228600">
              <a:buAutoNum type="arabicPeriod"/>
            </a:pPr>
            <a:r>
              <a:rPr lang="ru-RU" baseline="0" dirty="0"/>
              <a:t>Развод воспринимается как единственный выход из «тупиковой ситуации». Говорят: «Лучше развестись, чем мучить друг друга». На самом деле: «</a:t>
            </a:r>
            <a:r>
              <a:rPr lang="ru-RU" b="1" baseline="0" dirty="0"/>
              <a:t>Проще</a:t>
            </a:r>
            <a:r>
              <a:rPr lang="ru-RU" baseline="0" dirty="0"/>
              <a:t> развестись, </a:t>
            </a:r>
            <a:r>
              <a:rPr lang="ru-RU" b="1" baseline="0" dirty="0"/>
              <a:t>чем работать </a:t>
            </a:r>
            <a:r>
              <a:rPr lang="ru-RU" baseline="0" dirty="0"/>
              <a:t>над собой и вкладывать в отношения»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939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По</a:t>
            </a:r>
            <a:r>
              <a:rPr lang="ru-RU" baseline="0" dirty="0"/>
              <a:t> другим данным развод наносит более глубокую травму, чем смерть близкого человека, потому что к чувству потери добавляется ощущение, что тебя предали, возникает горечь, обида, жажда справедливости, мести. Все это забирает больше жизненной энергии, чем смерть близкого человека, которая воспринимается как </a:t>
            </a:r>
            <a:r>
              <a:rPr lang="ru-RU" baseline="0" dirty="0" err="1"/>
              <a:t>неизбежнать</a:t>
            </a:r>
            <a:r>
              <a:rPr lang="ru-RU" baseline="0" dirty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EE82-E6E6-FB4D-8025-F228B466FCF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773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5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2391316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Духа пророчест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0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Эллен Уайт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201139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32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571500" indent="-571500" algn="l">
              <a:buFont typeface="Arial" panose="020B0604020202020204" pitchFamily="34" charset="0"/>
              <a:buChar char="•"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79831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Заголовок и текс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9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1610436"/>
            <a:ext cx="11034216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30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77736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, заголовок и описание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4" cy="6857999"/>
          </a:xfrm>
          <a:prstGeom prst="rect">
            <a:avLst/>
          </a:prstGeom>
        </p:spPr>
      </p:pic>
      <p:sp>
        <p:nvSpPr>
          <p:cNvPr id="25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6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59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, заголовок и описание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13647"/>
            <a:ext cx="12191442" cy="6857999"/>
          </a:xfrm>
          <a:prstGeom prst="rect">
            <a:avLst/>
          </a:prstGeom>
        </p:spPr>
      </p:pic>
      <p:sp>
        <p:nvSpPr>
          <p:cNvPr id="21" name="Текст 11"/>
          <p:cNvSpPr>
            <a:spLocks noGrp="1"/>
          </p:cNvSpPr>
          <p:nvPr>
            <p:ph type="body" sz="quarter" idx="13"/>
          </p:nvPr>
        </p:nvSpPr>
        <p:spPr>
          <a:xfrm>
            <a:off x="293422" y="1610436"/>
            <a:ext cx="4769894" cy="4933677"/>
          </a:xfrm>
          <a:prstGeom prst="rect">
            <a:avLst/>
          </a:prstGeo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15"/>
          </p:nvPr>
        </p:nvSpPr>
        <p:spPr>
          <a:xfrm>
            <a:off x="5356183" y="1609725"/>
            <a:ext cx="6537367" cy="49339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3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087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Фото и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-6823"/>
            <a:ext cx="12191442" cy="6857999"/>
          </a:xfrm>
          <a:prstGeom prst="rect">
            <a:avLst/>
          </a:prstGeom>
        </p:spPr>
      </p:pic>
      <p:sp>
        <p:nvSpPr>
          <p:cNvPr id="18" name="Текст 13"/>
          <p:cNvSpPr>
            <a:spLocks noGrp="1"/>
          </p:cNvSpPr>
          <p:nvPr>
            <p:ph type="body" sz="quarter" idx="14"/>
          </p:nvPr>
        </p:nvSpPr>
        <p:spPr>
          <a:xfrm>
            <a:off x="27295" y="-6825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15"/>
          </p:nvPr>
        </p:nvSpPr>
        <p:spPr>
          <a:xfrm>
            <a:off x="1064525" y="1890215"/>
            <a:ext cx="10147112" cy="465346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71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2" cy="6857998"/>
          </a:xfrm>
          <a:prstGeom prst="rect">
            <a:avLst/>
          </a:prstGeom>
        </p:spPr>
      </p:pic>
      <p:sp>
        <p:nvSpPr>
          <p:cNvPr id="15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102358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16" name="Рисунок 2"/>
          <p:cNvSpPr>
            <a:spLocks noGrp="1"/>
          </p:cNvSpPr>
          <p:nvPr>
            <p:ph type="pic" sz="quarter" idx="15"/>
          </p:nvPr>
        </p:nvSpPr>
        <p:spPr>
          <a:xfrm>
            <a:off x="3596186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4557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от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" y="1"/>
            <a:ext cx="12191441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471571" y="4531056"/>
            <a:ext cx="2627194" cy="2163170"/>
          </a:xfrm>
          <a:prstGeom prst="rect">
            <a:avLst/>
          </a:prstGeom>
        </p:spPr>
        <p:txBody>
          <a:bodyPr anchor="b"/>
          <a:lstStyle>
            <a:lvl1pPr marL="0" indent="0" algn="ctr">
              <a:buFont typeface="Arial" panose="020B0604020202020204" pitchFamily="34" charset="0"/>
              <a:buNone/>
              <a:defRPr sz="3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Источник фото</a:t>
            </a:r>
          </a:p>
        </p:txBody>
      </p:sp>
      <p:sp>
        <p:nvSpPr>
          <p:cNvPr id="7" name="Рисунок 2"/>
          <p:cNvSpPr>
            <a:spLocks noGrp="1"/>
          </p:cNvSpPr>
          <p:nvPr>
            <p:ph type="pic" sz="quarter" idx="15"/>
          </p:nvPr>
        </p:nvSpPr>
        <p:spPr>
          <a:xfrm>
            <a:off x="620967" y="409433"/>
            <a:ext cx="8134066" cy="6134242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903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2398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39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8000"/>
          </a:xfrm>
          <a:prstGeom prst="rect">
            <a:avLst/>
          </a:prstGeom>
        </p:spPr>
      </p:pic>
      <p:sp>
        <p:nvSpPr>
          <p:cNvPr id="16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3897549" y="4453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  <p:sp>
        <p:nvSpPr>
          <p:cNvPr id="1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773480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</p:spTree>
    <p:extLst>
      <p:ext uri="{BB962C8B-B14F-4D97-AF65-F5344CB8AC3E}">
        <p14:creationId xmlns:p14="http://schemas.microsoft.com/office/powerpoint/2010/main" val="3367133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44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764312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9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073685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Библейский текст сле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442" cy="6857998"/>
          </a:xfrm>
          <a:prstGeom prst="rect">
            <a:avLst/>
          </a:prstGeom>
        </p:spPr>
      </p:pic>
      <p:sp>
        <p:nvSpPr>
          <p:cNvPr id="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403667" y="0"/>
            <a:ext cx="4070350" cy="6858000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5275978" y="4452"/>
            <a:ext cx="3089039" cy="681260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25135459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7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3046011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1002282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Библейск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439" cy="6857996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566381" y="365124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Библейский текст</a:t>
            </a:r>
          </a:p>
        </p:txBody>
      </p:sp>
      <p:sp>
        <p:nvSpPr>
          <p:cNvPr id="9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4326340"/>
            <a:ext cx="12164705" cy="121562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Библейская ссылка</a:t>
            </a:r>
          </a:p>
        </p:txBody>
      </p:sp>
    </p:spTree>
    <p:extLst>
      <p:ext uri="{BB962C8B-B14F-4D97-AF65-F5344CB8AC3E}">
        <p14:creationId xmlns:p14="http://schemas.microsoft.com/office/powerpoint/2010/main" val="46931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ыдержка любого автор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" y="-61415"/>
            <a:ext cx="12191445" cy="6858000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/>
          </p:nvPr>
        </p:nvSpPr>
        <p:spPr>
          <a:xfrm>
            <a:off x="566381" y="2896796"/>
            <a:ext cx="11034216" cy="364731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27295" y="1262407"/>
            <a:ext cx="6155141" cy="1215623"/>
          </a:xfrm>
          <a:prstGeom prst="rect">
            <a:avLst/>
          </a:prstGeom>
        </p:spPr>
        <p:txBody>
          <a:bodyPr anchor="ctr"/>
          <a:lstStyle>
            <a:lvl1pPr marL="0" indent="0" algn="r">
              <a:buNone/>
              <a:defRPr sz="36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произведения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5" hasCustomPrompt="1"/>
          </p:nvPr>
        </p:nvSpPr>
        <p:spPr>
          <a:xfrm>
            <a:off x="6441743" y="1255582"/>
            <a:ext cx="5750256" cy="121562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Автор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107368" y="1494423"/>
            <a:ext cx="5390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466257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881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9" r:id="rId2"/>
    <p:sldLayoutId id="2147483710" r:id="rId3"/>
    <p:sldLayoutId id="2147483711" r:id="rId4"/>
    <p:sldLayoutId id="2147483712" r:id="rId5"/>
    <p:sldLayoutId id="2147483706" r:id="rId6"/>
    <p:sldLayoutId id="2147483708" r:id="rId7"/>
    <p:sldLayoutId id="2147483707" r:id="rId8"/>
    <p:sldLayoutId id="2147483649" r:id="rId9"/>
    <p:sldLayoutId id="2147483687" r:id="rId10"/>
    <p:sldLayoutId id="2147483699" r:id="rId11"/>
    <p:sldLayoutId id="2147483704" r:id="rId12"/>
    <p:sldLayoutId id="2147483703" r:id="rId13"/>
    <p:sldLayoutId id="2147483702" r:id="rId14"/>
    <p:sldLayoutId id="2147483701" r:id="rId15"/>
    <p:sldLayoutId id="2147483700" r:id="rId16"/>
    <p:sldLayoutId id="2147483698" r:id="rId17"/>
    <p:sldLayoutId id="2147483682" r:id="rId18"/>
    <p:sldLayoutId id="2147483713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0072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3111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Последствия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73A2F4A-26D2-3B42-9DB9-8F5303AEAF3B}"/>
              </a:ext>
            </a:extLst>
          </p:cNvPr>
          <p:cNvSpPr/>
          <p:nvPr/>
        </p:nvSpPr>
        <p:spPr>
          <a:xfrm>
            <a:off x="2232455" y="1723372"/>
            <a:ext cx="854263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/>
              <a:t>Деформация традиционной модели семьи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/>
              <a:t>Проблемы в общении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/>
              <a:t>Различные зависимости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/>
              <a:t>Безответственность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/>
              <a:t>Отказ от детей/аборты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/>
              <a:t>Проблемы с престарелыми родителями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/>
              <a:t>Чувство вины, страх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ru-RU" sz="3200" dirty="0"/>
              <a:t>Распад семьи и т.д.</a:t>
            </a:r>
          </a:p>
        </p:txBody>
      </p:sp>
    </p:spTree>
    <p:extLst>
      <p:ext uri="{BB962C8B-B14F-4D97-AF65-F5344CB8AC3E}">
        <p14:creationId xmlns:p14="http://schemas.microsoft.com/office/powerpoint/2010/main" val="1909165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8986" y="1824643"/>
            <a:ext cx="327381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ru-RU" sz="2400" dirty="0"/>
              <a:t>Все перечисленные проблемы являются результатом старых и причиной новых  душевных ран.</a:t>
            </a:r>
          </a:p>
          <a:p>
            <a:pPr lvl="0">
              <a:buNone/>
            </a:pPr>
            <a:endParaRPr lang="ru-RU" sz="2400" dirty="0"/>
          </a:p>
          <a:p>
            <a:pPr lvl="0">
              <a:buNone/>
            </a:pPr>
            <a:r>
              <a:rPr lang="ru-RU" sz="2400" dirty="0"/>
              <a:t>Распад семьи (развод) по шкале стресса Холмса и </a:t>
            </a:r>
            <a:r>
              <a:rPr lang="ru-RU" sz="2400" dirty="0" err="1"/>
              <a:t>Рэя</a:t>
            </a:r>
            <a:r>
              <a:rPr lang="ru-RU" sz="2400" dirty="0"/>
              <a:t> стоит на втором месте и оценен 73 балами из 100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0" y="31622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Эмоциональная травма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807619E-4963-8A45-87C5-8FE80148D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579" y="1720720"/>
            <a:ext cx="7433164" cy="4484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401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34061" y="1828800"/>
            <a:ext cx="104082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/>
              <a:t>В результате глубоких </a:t>
            </a:r>
            <a:r>
              <a:rPr lang="ru-RU" sz="3600" dirty="0" err="1"/>
              <a:t>эмоционалных</a:t>
            </a:r>
            <a:r>
              <a:rPr lang="ru-RU" sz="3600" dirty="0"/>
              <a:t> потрясений наше самоуважение часто оказывается подорванным. Мы чувствуем себя неполноценными и стараемся компенсировать этот недостаток не всегда разумными средствами. Вместо исцеления ищем "</a:t>
            </a:r>
            <a:r>
              <a:rPr lang="ru-RU" sz="3600" dirty="0" err="1"/>
              <a:t>обезбаливающие</a:t>
            </a:r>
            <a:r>
              <a:rPr lang="ru-RU" sz="3600" dirty="0"/>
              <a:t>» </a:t>
            </a:r>
            <a:r>
              <a:rPr lang="ru-RU" sz="3600" i="1" dirty="0"/>
              <a:t>(деструктивные модели поведения) </a:t>
            </a:r>
            <a:r>
              <a:rPr lang="ru-RU" sz="3600" dirty="0"/>
              <a:t>средства</a:t>
            </a:r>
          </a:p>
        </p:txBody>
      </p:sp>
    </p:spTree>
    <p:extLst>
      <p:ext uri="{BB962C8B-B14F-4D97-AF65-F5344CB8AC3E}">
        <p14:creationId xmlns:p14="http://schemas.microsoft.com/office/powerpoint/2010/main" val="41988847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19966" y="1839439"/>
            <a:ext cx="10121029" cy="4081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3600" dirty="0"/>
              <a:t>Нападение</a:t>
            </a:r>
          </a:p>
          <a:p>
            <a:pPr marL="571500" lvl="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3600" dirty="0"/>
              <a:t>Защита </a:t>
            </a:r>
          </a:p>
          <a:p>
            <a:pPr marL="571500" lvl="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3600" dirty="0"/>
              <a:t>Отрицание </a:t>
            </a:r>
          </a:p>
          <a:p>
            <a:pPr marL="571500" lvl="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3600" dirty="0" err="1"/>
              <a:t>Перфекционизм</a:t>
            </a:r>
            <a:endParaRPr lang="ru-RU" sz="3600" dirty="0"/>
          </a:p>
          <a:p>
            <a:pPr marL="571500" lvl="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3600" dirty="0"/>
              <a:t>Стремление любой ценой заслужить любовь и признание окружающих</a:t>
            </a:r>
          </a:p>
          <a:p>
            <a:pPr marL="571500" lvl="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3600" dirty="0"/>
              <a:t>Апатия </a:t>
            </a:r>
          </a:p>
          <a:p>
            <a:pPr marL="571500" lvl="0" indent="-5715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3600" dirty="0"/>
              <a:t>Различного рода зависимости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FFEA4B-C50C-0247-BF42-0EC7DAB9B308}"/>
              </a:ext>
            </a:extLst>
          </p:cNvPr>
          <p:cNvSpPr txBox="1"/>
          <p:nvPr/>
        </p:nvSpPr>
        <p:spPr>
          <a:xfrm>
            <a:off x="1186657" y="258000"/>
            <a:ext cx="101210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Деструктивные модели поведения:</a:t>
            </a:r>
            <a:br>
              <a:rPr lang="ru-RU" sz="4000" dirty="0">
                <a:solidFill>
                  <a:schemeClr val="bg1"/>
                </a:solidFill>
              </a:rPr>
            </a:b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344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323007" y="1999524"/>
            <a:ext cx="1024291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ru-RU" sz="4000" dirty="0">
                <a:solidFill>
                  <a:schemeClr val="bg1"/>
                </a:solidFill>
              </a:rPr>
              <a:t>Любая потеря, особенно близкого человека, требует осознания, принятия и адаптации. Нужно уметь правильно проходить этот процесс и помочь человеку, переживающему это событие. Правильно «</a:t>
            </a:r>
            <a:r>
              <a:rPr lang="ru-RU" sz="4000" dirty="0" err="1">
                <a:solidFill>
                  <a:schemeClr val="bg1"/>
                </a:solidFill>
              </a:rPr>
              <a:t>прогоревать</a:t>
            </a:r>
            <a:r>
              <a:rPr lang="ru-RU" sz="4000" dirty="0">
                <a:solidFill>
                  <a:schemeClr val="bg1"/>
                </a:solidFill>
              </a:rPr>
              <a:t>» случившееся.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1010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Исцеление эмоциональных травм    </a:t>
            </a:r>
          </a:p>
          <a:p>
            <a:pPr algn="ctr"/>
            <a:r>
              <a:rPr lang="ru-RU" sz="2400" dirty="0"/>
              <a:t>(в том числе после развода)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209170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A2F145-F14E-C94F-9BF2-5B694B74CB52}"/>
              </a:ext>
            </a:extLst>
          </p:cNvPr>
          <p:cNvSpPr txBox="1"/>
          <p:nvPr/>
        </p:nvSpPr>
        <p:spPr>
          <a:xfrm>
            <a:off x="0" y="14323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solidFill>
                  <a:schemeClr val="bg1"/>
                </a:solidFill>
              </a:rPr>
              <a:t>Стадии «</a:t>
            </a:r>
            <a:r>
              <a:rPr lang="ru-RU" sz="5400" dirty="0" err="1">
                <a:solidFill>
                  <a:schemeClr val="bg1"/>
                </a:solidFill>
              </a:rPr>
              <a:t>горевания</a:t>
            </a:r>
            <a:r>
              <a:rPr lang="ru-RU" sz="5400" dirty="0">
                <a:solidFill>
                  <a:schemeClr val="bg1"/>
                </a:solidFill>
              </a:rPr>
              <a:t>»</a:t>
            </a:r>
            <a:endParaRPr lang="ru-RU" sz="5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F31287D-632E-AE45-8EA0-DB8B4EE5F1E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31" b="5122"/>
          <a:stretch/>
        </p:blipFill>
        <p:spPr>
          <a:xfrm>
            <a:off x="1116226" y="1705232"/>
            <a:ext cx="10177849" cy="47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801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087396" y="1786772"/>
            <a:ext cx="1083687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Оцепенение (подавление восприятия)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 err="1">
                <a:solidFill>
                  <a:schemeClr val="bg1"/>
                </a:solidFill>
              </a:rPr>
              <a:t>Сверхактивация</a:t>
            </a:r>
            <a:r>
              <a:rPr lang="ru-RU" sz="4000" dirty="0">
                <a:solidFill>
                  <a:schemeClr val="bg1"/>
                </a:solidFill>
              </a:rPr>
              <a:t> (создание помех, суетливость)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Чувство нереальности и оцепенения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Пустота, «как будто что-то вырвали изнутри»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Признаки завершения стадии: признание случившегося, как реального факта жизни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1010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1. Отрицание</a:t>
            </a:r>
          </a:p>
          <a:p>
            <a:pPr algn="ctr"/>
            <a:r>
              <a:rPr lang="ru-RU" sz="2400" dirty="0"/>
              <a:t>(не как модель поведения, а </a:t>
            </a:r>
            <a:r>
              <a:rPr lang="ru-RU" sz="2400" dirty="0" err="1"/>
              <a:t>самоанастезия</a:t>
            </a:r>
            <a:r>
              <a:rPr lang="ru-RU" sz="2400" dirty="0"/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51505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9752" y="1839438"/>
            <a:ext cx="99224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Гнев на источник случившегося, на себя, на тех, кто способствовал случившемуся или не предотвратил его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 err="1"/>
              <a:t>Тоскование</a:t>
            </a:r>
            <a:endParaRPr lang="ru-RU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Страх и тревога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Признак завершения стадии:  резкое снижение активности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002D83-DB67-FC45-BE81-917ED552F928}"/>
              </a:ext>
            </a:extLst>
          </p:cNvPr>
          <p:cNvSpPr txBox="1"/>
          <p:nvPr/>
        </p:nvSpPr>
        <p:spPr>
          <a:xfrm>
            <a:off x="0" y="1010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2. Агрессия</a:t>
            </a:r>
          </a:p>
          <a:p>
            <a:pPr algn="ctr"/>
            <a:r>
              <a:rPr lang="ru-RU" sz="2400" dirty="0">
                <a:solidFill>
                  <a:schemeClr val="bg1"/>
                </a:solidFill>
              </a:rPr>
              <a:t>(от формального признания  к внутреннему принятию)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5893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136823" y="2219259"/>
            <a:ext cx="1031789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Человек всю свою энергию направляет на то, чтобы  предотвратить худшее в жизни (развод)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Дает зарок и обещания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Предпринимает попытки загладить вину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101086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3. Стадия переговоров </a:t>
            </a:r>
          </a:p>
          <a:p>
            <a:pPr algn="ctr"/>
            <a:r>
              <a:rPr lang="ru-RU" sz="2400" dirty="0"/>
              <a:t>(торгов)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49330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85103" y="1925935"/>
            <a:ext cx="99224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изоляция,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снижение  физической активности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заниженная самооценка,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потеря смысла жизни</a:t>
            </a:r>
          </a:p>
          <a:p>
            <a:pPr>
              <a:buNone/>
            </a:pPr>
            <a:endParaRPr lang="ru-RU" sz="3600" i="1" dirty="0"/>
          </a:p>
          <a:p>
            <a:pPr>
              <a:buNone/>
            </a:pPr>
            <a:r>
              <a:rPr lang="ru-RU" sz="3600" i="1" dirty="0"/>
              <a:t>Критерий завершения: постепенное возвращение к активности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002D83-DB67-FC45-BE81-917ED552F928}"/>
              </a:ext>
            </a:extLst>
          </p:cNvPr>
          <p:cNvSpPr txBox="1"/>
          <p:nvPr/>
        </p:nvSpPr>
        <p:spPr>
          <a:xfrm>
            <a:off x="0" y="21229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4. Депрессия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180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7885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4837" y="1910016"/>
            <a:ext cx="2842125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4000" dirty="0"/>
              <a:t>«...Жили они долго и счастливо..»</a:t>
            </a:r>
            <a:endParaRPr lang="ru-RU" sz="4000" i="1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A376784-1CA5-ED4D-A1FE-6F82CDB64D9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t="12276" r="7169"/>
          <a:stretch/>
        </p:blipFill>
        <p:spPr>
          <a:xfrm>
            <a:off x="3719383" y="1248201"/>
            <a:ext cx="8068962" cy="520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3638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519882" y="1364075"/>
            <a:ext cx="1031789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chemeClr val="bg1"/>
                </a:solidFill>
              </a:rPr>
              <a:t>Честное признание ущерба, причиненного личности в результате эмоциональной травмы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chemeClr val="bg1"/>
                </a:solidFill>
              </a:rPr>
              <a:t>Осознание и оценка опыта, приобретенного в результате происшедшего события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400" dirty="0">
                <a:solidFill>
                  <a:schemeClr val="bg1"/>
                </a:solidFill>
              </a:rPr>
              <a:t>Адаптация к новым условиям жизни и планирование будущего с учетом произошедших изменений</a:t>
            </a:r>
          </a:p>
          <a:p>
            <a:endParaRPr lang="ru-RU" sz="32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ru-RU" sz="3200" i="1" dirty="0">
                <a:solidFill>
                  <a:schemeClr val="bg1"/>
                </a:solidFill>
              </a:rPr>
              <a:t>Признаки завершения стадии: воспоминания о пережитом без возбуждения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261723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5. Исцеление</a:t>
            </a:r>
          </a:p>
        </p:txBody>
      </p:sp>
    </p:spTree>
    <p:extLst>
      <p:ext uri="{BB962C8B-B14F-4D97-AF65-F5344CB8AC3E}">
        <p14:creationId xmlns:p14="http://schemas.microsoft.com/office/powerpoint/2010/main" val="758853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615" y="1910809"/>
            <a:ext cx="2872909" cy="3550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ru-RU" sz="2800" dirty="0"/>
              <a:t>Принять ответственность на себя за свою реакцию и отношение к случившемуся</a:t>
            </a:r>
          </a:p>
          <a:p>
            <a:pPr lvl="0">
              <a:buNone/>
            </a:pPr>
            <a:r>
              <a:rPr lang="ru-RU" sz="2800" dirty="0"/>
              <a:t>пример из Евангелия: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9112F-497A-0540-91D5-EBBA4DEE91BE}"/>
              </a:ext>
            </a:extLst>
          </p:cNvPr>
          <p:cNvSpPr txBox="1"/>
          <p:nvPr/>
        </p:nvSpPr>
        <p:spPr>
          <a:xfrm>
            <a:off x="1616467" y="189876"/>
            <a:ext cx="89590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Исцеление:</a:t>
            </a:r>
            <a:endParaRPr lang="en-US" sz="4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BCF2965-0AAE-074E-AD5E-7C9E660EFA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92"/>
          <a:stretch/>
        </p:blipFill>
        <p:spPr>
          <a:xfrm>
            <a:off x="3793524" y="1508952"/>
            <a:ext cx="8051992" cy="4799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4284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305370" y="527792"/>
            <a:ext cx="265642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Обязательное условие исцеления переживших развод </a:t>
            </a:r>
            <a:r>
              <a:rPr lang="ru-RU" sz="2000" dirty="0">
                <a:solidFill>
                  <a:schemeClr val="bg1"/>
                </a:solidFill>
              </a:rPr>
              <a:t>(предательство)</a:t>
            </a:r>
            <a:endParaRPr lang="ru-RU" sz="280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CD0DA5-2277-0E4E-BDAE-ACC25F1F8318}"/>
              </a:ext>
            </a:extLst>
          </p:cNvPr>
          <p:cNvSpPr txBox="1"/>
          <p:nvPr/>
        </p:nvSpPr>
        <p:spPr>
          <a:xfrm>
            <a:off x="305370" y="3481783"/>
            <a:ext cx="265642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ru-RU" sz="2800" dirty="0">
                <a:solidFill>
                  <a:schemeClr val="bg1"/>
                </a:solidFill>
              </a:rPr>
              <a:t>Силой благодати Божьей научиться </a:t>
            </a:r>
            <a:r>
              <a:rPr lang="ru-RU" sz="2800" b="1" u="sng" dirty="0">
                <a:solidFill>
                  <a:schemeClr val="bg1"/>
                </a:solidFill>
              </a:rPr>
              <a:t>прощать</a:t>
            </a:r>
            <a:r>
              <a:rPr lang="ru-RU" sz="2800" b="1" dirty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того, кто причинил нам боль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89E8E2-C698-7F45-B223-9D27A35576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375" y="766800"/>
            <a:ext cx="8332427" cy="54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040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615" y="1910809"/>
            <a:ext cx="287290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ru-RU" sz="2800" dirty="0"/>
              <a:t>Изменение мышления через Слово Божье, Божьи обетования: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B9112F-497A-0540-91D5-EBBA4DEE91BE}"/>
              </a:ext>
            </a:extLst>
          </p:cNvPr>
          <p:cNvSpPr txBox="1"/>
          <p:nvPr/>
        </p:nvSpPr>
        <p:spPr>
          <a:xfrm>
            <a:off x="1616467" y="189876"/>
            <a:ext cx="8959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Средства исцеления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8961A76-38CE-2A48-950D-4AEF65148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388" y="1636188"/>
            <a:ext cx="8095865" cy="4631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866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2818" y="2167890"/>
            <a:ext cx="32623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Послание к Римлянам 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12:2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822954" y="2167890"/>
            <a:ext cx="37142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«Не сообразуйтесь с веком сим, но преобразуйтесь обновлением ума вашего»</a:t>
            </a:r>
            <a:endParaRPr lang="ru-RU" altLang="ru-RU" sz="3200" dirty="0"/>
          </a:p>
        </p:txBody>
      </p:sp>
    </p:spTree>
    <p:extLst>
      <p:ext uri="{BB962C8B-B14F-4D97-AF65-F5344CB8AC3E}">
        <p14:creationId xmlns:p14="http://schemas.microsoft.com/office/powerpoint/2010/main" val="26599653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55379" y="2440981"/>
            <a:ext cx="3112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Евангелие от Матфея</a:t>
            </a:r>
          </a:p>
          <a:p>
            <a:pPr algn="ctr"/>
            <a:r>
              <a:rPr lang="ru-RU" sz="4400" dirty="0">
                <a:solidFill>
                  <a:srgbClr val="FFFFFF"/>
                </a:solidFill>
              </a:rPr>
              <a:t>11:28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773105" y="2397948"/>
            <a:ext cx="380916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«Придите ко Мне все </a:t>
            </a:r>
            <a:r>
              <a:rPr lang="ru-RU" sz="3200" dirty="0" err="1"/>
              <a:t>труждающиеся</a:t>
            </a:r>
            <a:r>
              <a:rPr lang="ru-RU" sz="3200" dirty="0"/>
              <a:t> и обремененные и Я успокою вас».</a:t>
            </a:r>
          </a:p>
        </p:txBody>
      </p:sp>
    </p:spTree>
    <p:extLst>
      <p:ext uri="{BB962C8B-B14F-4D97-AF65-F5344CB8AC3E}">
        <p14:creationId xmlns:p14="http://schemas.microsoft.com/office/powerpoint/2010/main" val="2261971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4530" y="2446720"/>
            <a:ext cx="99224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None/>
            </a:pPr>
            <a:r>
              <a:rPr lang="ru-RU" sz="3600" b="1" dirty="0"/>
              <a:t>Изменение мышления через молитву: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Прекратить бесконечный внутренний диалог с самим собой и нашим обидчиком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Честно рассказывать Богу о всех своих проблемах, чувствах и страхах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0C36F-A1CB-134C-86AF-84B76728C707}"/>
              </a:ext>
            </a:extLst>
          </p:cNvPr>
          <p:cNvSpPr txBox="1"/>
          <p:nvPr/>
        </p:nvSpPr>
        <p:spPr>
          <a:xfrm>
            <a:off x="1616467" y="189876"/>
            <a:ext cx="8959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Средства исцеления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80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433384" y="2204335"/>
            <a:ext cx="950234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ru-RU" sz="3600" b="1" dirty="0">
                <a:solidFill>
                  <a:schemeClr val="bg1"/>
                </a:solidFill>
              </a:rPr>
              <a:t>Изменение мышления через общение с другими людьми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друзья, специалисты, церковная семья 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Не стараться быть «сильным»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>
                <a:solidFill>
                  <a:schemeClr val="bg1"/>
                </a:solidFill>
              </a:rPr>
              <a:t>Еф.4,16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9B863-0D8A-AF4B-B6DD-E08A5C3C5B4F}"/>
              </a:ext>
            </a:extLst>
          </p:cNvPr>
          <p:cNvSpPr txBox="1"/>
          <p:nvPr/>
        </p:nvSpPr>
        <p:spPr>
          <a:xfrm>
            <a:off x="1616467" y="189876"/>
            <a:ext cx="8959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Средства исцеления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31287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34530" y="2446720"/>
            <a:ext cx="99224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Создать  атмосферу  доброжелательности  и терпения,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dirty="0"/>
              <a:t>Проявлять милосердие и сострадательность, 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избегать жалости и осуждения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ru-RU" sz="3600" dirty="0"/>
              <a:t>Сохранять объективность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0C36F-A1CB-134C-86AF-84B76728C707}"/>
              </a:ext>
            </a:extLst>
          </p:cNvPr>
          <p:cNvSpPr txBox="1"/>
          <p:nvPr/>
        </p:nvSpPr>
        <p:spPr>
          <a:xfrm>
            <a:off x="1616467" y="189876"/>
            <a:ext cx="8959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Функции «группы поддержки»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936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507525" y="1821275"/>
            <a:ext cx="967534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4000" dirty="0">
                <a:solidFill>
                  <a:schemeClr val="bg1"/>
                </a:solidFill>
              </a:rPr>
              <a:t>Если вы вдруг осознаете, что снова сползли в наезженную колею душевных страданий, ОСТАНОВИТЕСЬ.</a:t>
            </a:r>
          </a:p>
          <a:p>
            <a:pPr lvl="0">
              <a:spcBef>
                <a:spcPct val="20000"/>
              </a:spcBef>
              <a:defRPr/>
            </a:pPr>
            <a:br>
              <a:rPr lang="ru-RU" sz="4000" dirty="0">
                <a:solidFill>
                  <a:schemeClr val="bg1"/>
                </a:solidFill>
              </a:rPr>
            </a:br>
            <a:r>
              <a:rPr lang="ru-RU" sz="4000" dirty="0">
                <a:solidFill>
                  <a:schemeClr val="bg1"/>
                </a:solidFill>
              </a:rPr>
              <a:t>УТВЕРДИТЕСЬ в надежде, что Господь обновит ваше сознание.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9B863-0D8A-AF4B-B6DD-E08A5C3C5B4F}"/>
              </a:ext>
            </a:extLst>
          </p:cNvPr>
          <p:cNvSpPr txBox="1"/>
          <p:nvPr/>
        </p:nvSpPr>
        <p:spPr>
          <a:xfrm>
            <a:off x="1616467" y="189876"/>
            <a:ext cx="8959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dirty="0"/>
              <a:t>Продолжайте свой духовный рост</a:t>
            </a:r>
          </a:p>
        </p:txBody>
      </p:sp>
    </p:spTree>
    <p:extLst>
      <p:ext uri="{BB962C8B-B14F-4D97-AF65-F5344CB8AC3E}">
        <p14:creationId xmlns:p14="http://schemas.microsoft.com/office/powerpoint/2010/main" val="3591625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6120" y="2219868"/>
            <a:ext cx="25578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Брак –</a:t>
            </a:r>
          </a:p>
          <a:p>
            <a:r>
              <a:rPr lang="ru-RU" sz="4400" dirty="0"/>
              <a:t>великая </a:t>
            </a:r>
          </a:p>
          <a:p>
            <a:r>
              <a:rPr lang="ru-RU" sz="4400" dirty="0"/>
              <a:t>тайна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F05C43-652A-0440-ADA6-81F09F65F8FF}"/>
              </a:ext>
            </a:extLst>
          </p:cNvPr>
          <p:cNvSpPr txBox="1"/>
          <p:nvPr/>
        </p:nvSpPr>
        <p:spPr>
          <a:xfrm>
            <a:off x="0" y="27779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Как все было вначале?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4166C6-6CD7-FB4F-89A1-A207EE35A4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"/>
          <a:stretch/>
        </p:blipFill>
        <p:spPr>
          <a:xfrm>
            <a:off x="4090088" y="1581175"/>
            <a:ext cx="7655785" cy="499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513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34761" y="2174872"/>
            <a:ext cx="10567088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defRPr/>
            </a:pPr>
            <a:r>
              <a:rPr lang="ru-RU" sz="3600" b="1" dirty="0"/>
              <a:t>СОСРЕДОТОЧЬТЕСЬ на новой бесспорной истине: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3600" dirty="0"/>
              <a:t>Вы избраны как дитя Небесного Отца и имеете доступ к неограниченному ресурсу благодати Божьей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3600" dirty="0"/>
              <a:t>Вы приняты во Христе, Который есть наш Целитель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0C36F-A1CB-134C-86AF-84B76728C707}"/>
              </a:ext>
            </a:extLst>
          </p:cNvPr>
          <p:cNvSpPr txBox="1"/>
          <p:nvPr/>
        </p:nvSpPr>
        <p:spPr>
          <a:xfrm>
            <a:off x="1616467" y="189876"/>
            <a:ext cx="8959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Продолжайте свой духовный рост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8039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087394" y="2133336"/>
            <a:ext cx="105032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Развивать отношения, основанные на любви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Постоянно выражать свою любовь «словом и делом»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Быть открытым для общения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dirty="0">
                <a:solidFill>
                  <a:schemeClr val="bg1"/>
                </a:solidFill>
              </a:rPr>
              <a:t>Ставить желания моего супруга выше моих собственных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89B863-0D8A-AF4B-B6DD-E08A5C3C5B4F}"/>
              </a:ext>
            </a:extLst>
          </p:cNvPr>
          <p:cNvSpPr txBox="1"/>
          <p:nvPr/>
        </p:nvSpPr>
        <p:spPr>
          <a:xfrm>
            <a:off x="1616467" y="189876"/>
            <a:ext cx="8959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4000" dirty="0"/>
              <a:t>Профилактика семейных кризисов:</a:t>
            </a:r>
          </a:p>
        </p:txBody>
      </p:sp>
    </p:spTree>
    <p:extLst>
      <p:ext uri="{BB962C8B-B14F-4D97-AF65-F5344CB8AC3E}">
        <p14:creationId xmlns:p14="http://schemas.microsoft.com/office/powerpoint/2010/main" val="12567439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7395" y="1762806"/>
            <a:ext cx="1056502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/>
              <a:t>«… имейте одни мысли, имейте ту же любовь, будьте единодушны и </a:t>
            </a:r>
            <a:r>
              <a:rPr lang="ru-RU" sz="3200" dirty="0" err="1"/>
              <a:t>единомысленны</a:t>
            </a:r>
            <a:r>
              <a:rPr lang="ru-RU" sz="3200" dirty="0"/>
              <a:t>;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/>
              <a:t>ничего не делайте по </a:t>
            </a:r>
            <a:r>
              <a:rPr lang="ru-RU" sz="3200" dirty="0" err="1"/>
              <a:t>любопрению</a:t>
            </a:r>
            <a:r>
              <a:rPr lang="ru-RU" sz="3200" dirty="0"/>
              <a:t> или по тщеславию, но по смиренномудрию почитайте один другого высшим себя.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/>
              <a:t>Не о себе только каждый заботься, но каждый и о других.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200" dirty="0"/>
              <a:t>Ибо в вас должны быть те же чувствования, какие и во Христе Иисусе: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80C36F-A1CB-134C-86AF-84B76728C707}"/>
              </a:ext>
            </a:extLst>
          </p:cNvPr>
          <p:cNvSpPr txBox="1"/>
          <p:nvPr/>
        </p:nvSpPr>
        <p:spPr>
          <a:xfrm>
            <a:off x="1616467" y="189876"/>
            <a:ext cx="89590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Пример Христа: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106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7567" y="4498125"/>
            <a:ext cx="94568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Послание к </a:t>
            </a:r>
            <a:r>
              <a:rPr lang="ru-RU" sz="4400" dirty="0" err="1">
                <a:solidFill>
                  <a:schemeClr val="bg1"/>
                </a:solidFill>
              </a:rPr>
              <a:t>Филипийцам</a:t>
            </a:r>
            <a:r>
              <a:rPr lang="ru-RU" sz="4400" dirty="0">
                <a:solidFill>
                  <a:schemeClr val="bg1"/>
                </a:solidFill>
              </a:rPr>
              <a:t> 2:2-9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8247" y="455708"/>
            <a:ext cx="1100659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/>
              <a:t>Он, будучи образом Божиим, не почитал хищением быть равным Богу;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/>
              <a:t>но уничижил Себя Самого, приняв образ раба, сделавшись подобным человекам и по виду став как человек;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/>
              <a:t>смирил Себя, быв послушным даже до смерти, и смерти крестной.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000" dirty="0"/>
              <a:t>Посему и Бог превознёс Его и дал Ему имя выше всякого имени</a:t>
            </a:r>
          </a:p>
        </p:txBody>
      </p:sp>
    </p:spTree>
    <p:extLst>
      <p:ext uri="{BB962C8B-B14F-4D97-AF65-F5344CB8AC3E}">
        <p14:creationId xmlns:p14="http://schemas.microsoft.com/office/powerpoint/2010/main" val="4188608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32818" y="2167890"/>
            <a:ext cx="32623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Бытие</a:t>
            </a:r>
          </a:p>
          <a:p>
            <a:pPr algn="ctr"/>
            <a:r>
              <a:rPr lang="ru-RU" altLang="ru-RU" sz="4400" dirty="0">
                <a:solidFill>
                  <a:srgbClr val="FFFFFF"/>
                </a:solidFill>
              </a:rPr>
              <a:t>2:18</a:t>
            </a:r>
            <a:endParaRPr lang="en-US" sz="4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835311" y="2067231"/>
            <a:ext cx="39653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/>
              <a:t>«Не хорошо быть человеку одному»</a:t>
            </a:r>
            <a:endParaRPr lang="ru-RU" altLang="ru-RU" sz="4400" dirty="0"/>
          </a:p>
        </p:txBody>
      </p:sp>
    </p:spTree>
    <p:extLst>
      <p:ext uri="{BB962C8B-B14F-4D97-AF65-F5344CB8AC3E}">
        <p14:creationId xmlns:p14="http://schemas.microsoft.com/office/powerpoint/2010/main" val="7408566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7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11350" y="4406900"/>
            <a:ext cx="85661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</a:rPr>
              <a:t>Бытие 2:24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66483" y="1198026"/>
            <a:ext cx="95333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«Потому оставит человек отца своего и мать свою, и прилепится к жене своей; и будут одна плоть»</a:t>
            </a:r>
          </a:p>
        </p:txBody>
      </p:sp>
    </p:spTree>
    <p:extLst>
      <p:ext uri="{BB962C8B-B14F-4D97-AF65-F5344CB8AC3E}">
        <p14:creationId xmlns:p14="http://schemas.microsoft.com/office/powerpoint/2010/main" val="480359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04806" y="2243273"/>
            <a:ext cx="3112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FFFFFF"/>
                </a:solidFill>
              </a:rPr>
              <a:t>Евангелие от Марка</a:t>
            </a:r>
          </a:p>
          <a:p>
            <a:pPr algn="ctr"/>
            <a:r>
              <a:rPr lang="ru-RU" sz="4400" dirty="0">
                <a:solidFill>
                  <a:srgbClr val="FFFFFF"/>
                </a:solidFill>
              </a:rPr>
              <a:t>9:10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674251" y="2151727"/>
            <a:ext cx="38091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«Итак, что Бог сочетал, того человек да не разлучает»</a:t>
            </a:r>
          </a:p>
        </p:txBody>
      </p:sp>
    </p:spTree>
    <p:extLst>
      <p:ext uri="{BB962C8B-B14F-4D97-AF65-F5344CB8AC3E}">
        <p14:creationId xmlns:p14="http://schemas.microsoft.com/office/powerpoint/2010/main" val="1117690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1">
            <a:extLst>
              <a:ext uri="{FF2B5EF4-FFF2-40B4-BE49-F238E27FC236}">
                <a16:creationId xmlns:a16="http://schemas.microsoft.com/office/drawing/2014/main" id="{D542B78A-00C7-D549-B530-DEA506575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1C53DD-8A97-504D-BE21-0940F06CD990}"/>
              </a:ext>
            </a:extLst>
          </p:cNvPr>
          <p:cNvSpPr txBox="1"/>
          <p:nvPr/>
        </p:nvSpPr>
        <p:spPr>
          <a:xfrm>
            <a:off x="1783493" y="1727675"/>
            <a:ext cx="90022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Эксперимент</a:t>
            </a:r>
          </a:p>
          <a:p>
            <a:r>
              <a:rPr lang="ru-RU" sz="2400" dirty="0"/>
              <a:t>«Я попытаюсь и надеюсь, что получится. Если не получится, я разведусь и начну снова» В таком случае, конечно, ничего не получится!</a:t>
            </a:r>
          </a:p>
          <a:p>
            <a:endParaRPr lang="ru-RU" sz="4000" dirty="0"/>
          </a:p>
          <a:p>
            <a:r>
              <a:rPr lang="ru-RU" sz="4000" dirty="0"/>
              <a:t>Обязательство </a:t>
            </a:r>
          </a:p>
          <a:p>
            <a:r>
              <a:rPr lang="ru-RU" sz="2400" dirty="0"/>
              <a:t>«Я принимаю обязательство на всю жизнь, и я всегда буду искать способ, чтобы  сохранить брак»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2E322D2-9734-0C4D-A045-F7E9F77346D5}"/>
              </a:ext>
            </a:extLst>
          </p:cNvPr>
          <p:cNvSpPr txBox="1"/>
          <p:nvPr/>
        </p:nvSpPr>
        <p:spPr>
          <a:xfrm>
            <a:off x="0" y="3111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bg1"/>
                </a:solidFill>
              </a:rPr>
              <a:t>Два подхода к браку:</a:t>
            </a:r>
            <a:endParaRPr lang="en-US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134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D1D6C-58A9-9542-B875-F00DC45F363D}"/>
              </a:ext>
            </a:extLst>
          </p:cNvPr>
          <p:cNvSpPr txBox="1"/>
          <p:nvPr/>
        </p:nvSpPr>
        <p:spPr>
          <a:xfrm>
            <a:off x="1882347" y="2367171"/>
            <a:ext cx="900228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bg1"/>
                </a:solidFill>
              </a:rPr>
              <a:t>74% браков, заключенных впервые, </a:t>
            </a:r>
          </a:p>
          <a:p>
            <a:endParaRPr lang="ru-RU" sz="4400" dirty="0">
              <a:solidFill>
                <a:schemeClr val="bg1"/>
              </a:solidFill>
            </a:endParaRPr>
          </a:p>
          <a:p>
            <a:r>
              <a:rPr lang="ru-RU" sz="4400" dirty="0">
                <a:solidFill>
                  <a:schemeClr val="bg1"/>
                </a:solidFill>
              </a:rPr>
              <a:t>75% повторных  браков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C57E22-BBF0-724B-8AA2-77AD4195B82F}"/>
              </a:ext>
            </a:extLst>
          </p:cNvPr>
          <p:cNvSpPr txBox="1"/>
          <p:nvPr/>
        </p:nvSpPr>
        <p:spPr>
          <a:xfrm>
            <a:off x="0" y="3111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/>
              <a:t>В России заканчиваются разводами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956876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B4ECC8-F771-474F-B7C5-BFC6D134C751}"/>
              </a:ext>
            </a:extLst>
          </p:cNvPr>
          <p:cNvSpPr txBox="1"/>
          <p:nvPr/>
        </p:nvSpPr>
        <p:spPr>
          <a:xfrm>
            <a:off x="96784" y="991527"/>
            <a:ext cx="287191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Причины кризиса современной семьи</a:t>
            </a:r>
            <a:endParaRPr lang="ru-RU" sz="360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4282C03-50BF-A241-8005-2DBCA0AB8E3F}"/>
              </a:ext>
            </a:extLst>
          </p:cNvPr>
          <p:cNvSpPr/>
          <p:nvPr/>
        </p:nvSpPr>
        <p:spPr>
          <a:xfrm>
            <a:off x="3340786" y="799752"/>
            <a:ext cx="8616778" cy="3709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/>
              <a:t>Потеря базовых семейных ценностей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/>
              <a:t>Преобладание материального над духовным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/>
              <a:t>Личностные проблемы вступающих в брак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/>
              <a:t>Нереальные ожидания  от брака</a:t>
            </a:r>
          </a:p>
          <a:p>
            <a:pPr marL="457200" lvl="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3200" dirty="0"/>
              <a:t>Экономическая нестабильность</a:t>
            </a:r>
          </a:p>
        </p:txBody>
      </p:sp>
    </p:spTree>
    <p:extLst>
      <p:ext uri="{BB962C8B-B14F-4D97-AF65-F5344CB8AC3E}">
        <p14:creationId xmlns:p14="http://schemas.microsoft.com/office/powerpoint/2010/main" val="384304229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548</TotalTime>
  <Words>2290</Words>
  <Application>Microsoft Macintosh PowerPoint</Application>
  <PresentationFormat>Широкоэкранный</PresentationFormat>
  <Paragraphs>210</Paragraphs>
  <Slides>33</Slides>
  <Notes>30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7" baseType="lpstr">
      <vt:lpstr>Arial</vt:lpstr>
      <vt:lpstr>Calibri</vt:lpstr>
      <vt:lpstr>Helvetica Neue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Microsoft Office User</cp:lastModifiedBy>
  <cp:revision>40</cp:revision>
  <dcterms:created xsi:type="dcterms:W3CDTF">2019-10-08T19:03:52Z</dcterms:created>
  <dcterms:modified xsi:type="dcterms:W3CDTF">2019-11-03T16:33:57Z</dcterms:modified>
</cp:coreProperties>
</file>