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1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7" r:id="rId2"/>
    <p:sldId id="267" r:id="rId3"/>
    <p:sldId id="271" r:id="rId4"/>
    <p:sldId id="275" r:id="rId5"/>
    <p:sldId id="276" r:id="rId6"/>
    <p:sldId id="277" r:id="rId7"/>
    <p:sldId id="274" r:id="rId8"/>
    <p:sldId id="278" r:id="rId9"/>
    <p:sldId id="279" r:id="rId10"/>
    <p:sldId id="258" r:id="rId11"/>
    <p:sldId id="281" r:id="rId12"/>
    <p:sldId id="282" r:id="rId13"/>
    <p:sldId id="280" r:id="rId14"/>
    <p:sldId id="265" r:id="rId15"/>
    <p:sldId id="260" r:id="rId16"/>
    <p:sldId id="285" r:id="rId17"/>
    <p:sldId id="286" r:id="rId18"/>
    <p:sldId id="287" r:id="rId19"/>
    <p:sldId id="288" r:id="rId20"/>
    <p:sldId id="272" r:id="rId21"/>
    <p:sldId id="290" r:id="rId22"/>
    <p:sldId id="289" r:id="rId23"/>
    <p:sldId id="291" r:id="rId24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5458B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63825" autoAdjust="0"/>
  </p:normalViewPr>
  <p:slideViewPr>
    <p:cSldViewPr snapToGrid="0">
      <p:cViewPr varScale="1">
        <p:scale>
          <a:sx n="74" d="100"/>
          <a:sy n="74" d="100"/>
        </p:scale>
        <p:origin x="105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4F5751-F9F7-4A63-9883-9B7CF03879B2}" type="datetimeFigureOut">
              <a:rPr lang="ru-RU" smtClean="0"/>
              <a:t>03.11.2019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980DC3-C563-4885-A732-25644A1BBA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77372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Церковь Адвентистов Седьмого Дня в Евро-Азиатском дивизионе ежегодно участвует в различных евангельских и социальных инициативах: социальные акции, проекты, музыкальные концерты, программы ЗОЖ, распространение книги года и др. Венчает все эти инициативы евангельская программа, которую мы проводим в феврале–марте месяце. Зачастую эти евангельские инициативы, будучи хорошими сами по себе, осуществляются разрозненно и не согласованно и, как результат, – теряют свою эффективность.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Давайте проанализируем</a:t>
            </a:r>
            <a:r>
              <a:rPr lang="ru-RU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как работает именно наша община? Согласованы ли наши служения и программы или каждая программа работает сама по себе? (важно предметно и честно проанализировать этот вопрос с членами церкви)</a:t>
            </a:r>
            <a:endParaRPr lang="ru-RU" sz="12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 smtClean="0"/>
          </a:p>
          <a:p>
            <a:r>
              <a:rPr lang="ru-RU" dirty="0" smtClean="0"/>
              <a:t>РАЗРОЗНЕННЫЕ</a:t>
            </a:r>
            <a:r>
              <a:rPr lang="ru-RU" baseline="0" dirty="0" smtClean="0"/>
              <a:t> ИНИЦИАТИВЫ – это когда мы общиной что-то делаем, но эти программы не связаны между собой. В таком случае евангельская программа это ЕЩЕ ОДНА программа.</a:t>
            </a:r>
          </a:p>
          <a:p>
            <a:r>
              <a:rPr lang="ru-RU" baseline="0" dirty="0" smtClean="0"/>
              <a:t>СФОКУСИРОВАННЫЙ ПОДХОД – это когда все программы и служения церкви для общества логически связаны между собой. Все знакомые с церковью люди через разные церковные инициативы  приглашаются на евангельскую программу, где звучит призыв принять Евангелие, как решение своих проблем. Ключевой момент в таком подходе вся община разрабатывает общее видение и объединяется в служении.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980DC3-C563-4885-A732-25644A1BBA61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64450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Любовь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Очень важно через заботу и доброе расположение создать такую атмосферу в церкви, чтобы членам церкви хотелось бы привести в дом молитвы своих лучших друзей и знакомых, а им, в свою очередь захотелось бы возвращаться туда снова и снова. В течение всех вечеров евангельской программы команда будет создать непринужденную и открытую обстановку.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Сегодня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наблюдается дефицит искреннего отношения любви и принятия. В этом нуждается каждый человек, особенно те, кто придет на нашу программу. 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980DC3-C563-4885-A732-25644A1BBA61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71127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Открытость.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Мы создаем среду, в которой люди могут задавать вопросы и свободно обсуждать их с другими людьми. Мы отвечаем ПРОСТО на СЛОЖНЫЕ и АКУАЛЬНЫЕ вопросы. Это можно сделать с помощью особых частей, которые будут в евангельской программе.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980DC3-C563-4885-A732-25644A1BBA61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2270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Личный опыт с Богом.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Мы стараемся показать образец христианской жизни и дать возможность людям самим испытать это, а также делимся своим опытом с нашими друзьями и гостями. 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980DC3-C563-4885-A732-25644A1BBA61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15914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dirty="0" smtClean="0">
                <a:solidFill>
                  <a:schemeClr val="bg1"/>
                </a:solidFill>
              </a:rPr>
              <a:t>Элементы программы – это ответ на вопрос: </a:t>
            </a:r>
            <a:r>
              <a:rPr lang="ru-RU" sz="1200" b="1" dirty="0" smtClean="0">
                <a:solidFill>
                  <a:srgbClr val="C00000"/>
                </a:solidFill>
              </a:rPr>
              <a:t>«КАК мы будем это делать?» </a:t>
            </a:r>
            <a:endParaRPr lang="en-US" sz="1200" b="1" dirty="0" smtClean="0">
              <a:solidFill>
                <a:srgbClr val="C00000"/>
              </a:solidFill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980DC3-C563-4885-A732-25644A1BBA61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23201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Молитвенная подготовка.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Как было сказано выше, молитва является одной из ключевых ценностей. Очень важно, чтобы молитвенное служение было на очень высоком уровне и составляло основу данной евангельской инициативы. Поскольку именно Дух Святой рождает в человеке новую духовную жизнь, команда, осознавая это, уделяет очень серьезное внимание этой части программы. Для этого можно действовать следующим образом:</a:t>
            </a:r>
            <a:endParaRPr lang="ru-RU" sz="105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ru-RU" sz="105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Команда организаторов программы приходит не позже, чем за один час до начала программы, и, прежде чем приступить к подготовительным мероприятиям, собирается для духовной части и молитвы. Здесь важна именно молитвенная настройка команды. Достаточно прочитать библейское обетование, а большую часть молитвенной подготовки уделить именно молитве. Рекомендуемая длительность молитвенного служения перед программой – 15 минут.</a:t>
            </a:r>
            <a:endParaRPr lang="ru-RU" sz="105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ru-RU" sz="105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Во время проведения самой евангельской встречи мы рекомендуем, чтобы в другой комнате или помещении собиралась молитвенная группа и молилась о всех участниках программы и гостях. В молитвенной группе могут принимать участие те члены церкви, которые не задействованы непосредственно в самой программе.</a:t>
            </a:r>
          </a:p>
          <a:p>
            <a:pPr lvl="0"/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После проведения евангельской встречи пастору важно собрать всю команду, получить обратную связь от команды и лидеров столов и поблагодарить Бога.</a:t>
            </a:r>
          </a:p>
          <a:p>
            <a:pPr lvl="0"/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Общину, и в первую очередь молитвенную группу, следует постоянно информировать о том, как проходит евангельская инициатива. Таким образом пастор формирует духовную общность, семью, которая принимает участие в совместном евангельском служении.</a:t>
            </a:r>
            <a:endParaRPr lang="ru-RU" sz="105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980DC3-C563-4885-A732-25644A1BBA61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46051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Ужин.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Это особая часть вечера, во время которой мы в непринужденной обстановке разделяем с нашими друзьями вечернюю трапезу. Это своего рода «ломка льда». </a:t>
            </a:r>
          </a:p>
          <a:p>
            <a:pPr lvl="0"/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Чаще всего программы проводятся вечером, и люди приходят на программу с работы, а значит, легкий ужин будет очень кстати. </a:t>
            </a:r>
          </a:p>
          <a:p>
            <a:pPr lvl="0"/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Совместное общение за столом очень сближает людей и создает хорошую атмосферу. К тому же многие общины давно и успешно проводят программы «За чашкой чая», поэтому формат будет знаком как для самой общины, так и для наших гостей, которые уже бывали на подобных встречах.</a:t>
            </a:r>
          </a:p>
          <a:p>
            <a:pPr lvl="0"/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Ужин может быть простым, без излишеств. В зависимости от выделяемого бюджета можно сделать либо легкий ужин, либо фруктовое угощение с чаепитием. </a:t>
            </a:r>
          </a:p>
          <a:p>
            <a:pPr lvl="0"/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Основная задача этой части вечера – дать людям время привыкнуть к обстановке, познакомиться друг с другом и пообщаться. </a:t>
            </a:r>
          </a:p>
          <a:p>
            <a:pPr lvl="0"/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Общение во время ужина приветствуется. Можно обсуждать любые темы, кроме острых и политических. Каждая команда может продумать способ знакомства и раздать лидерам столов идеи, как это можно сделать. В качестве примера смотрите ПРИЛОЖЕНИЕ 1.</a:t>
            </a:r>
          </a:p>
          <a:p>
            <a:pPr lvl="0"/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Также во время ужина мы рекомендуем включить легкую музыку для создания приятного фона. Однако уровень звука не должен быть слишком высоким, чтобы не мешать комфортному общению за столиками. </a:t>
            </a:r>
          </a:p>
          <a:p>
            <a:pPr lvl="0"/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первый и заключительный вечер евангельской программы можно сделать праздничный ужин и подать особое угощение. </a:t>
            </a:r>
          </a:p>
          <a:p>
            <a:pPr lvl="0"/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Длительность этой части составляет не более 30 минут.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980DC3-C563-4885-A732-25644A1BBA61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96961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Представление темы вечера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 это основная часть программы. На эту тему пастор или евангелист произносит проповедь.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Концепция евангельской программы направлена на то, чтобы помочь человеку ответить на самые животрепещущие вопросы. Поэтому очень важно, чтобы тема была максимально раскрыта с практической точки зрения.  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Рекомендуемая длительность проповеди – 30 минут. Проповедь может сопровождаться слайдовой презентацией, которая входит в пакет Евангельской инициативы 2020.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980DC3-C563-4885-A732-25644A1BBA61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19774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Музыкальная часть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неотъемлемая спутница проповеди Евангелия.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Можно использовать разные варианты музыкального оформления: сольное и хоровое пение, вокально-инструментальные выступления. Также можно петь христианские гимны вместе с гостями, знакомя их таким образом с практикой поклонения Богу.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980DC3-C563-4885-A732-25644A1BBA61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60395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Обсуждение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темы.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Эта часть программы предоставляет возможность членам церкви, находящимися за столиками, поделиться своим личным духовным опытом. Таким образом члены церкви включаются в евангельский процесс, что не дает им оставаться их лишь пассивными слушателями. Также эта часть программы дает возможность получить обратную связь с гостями, а это очень важно, т.к. дает важную информацию для дальнейшей корректировки программы команде организаторов.</a:t>
            </a:r>
          </a:p>
          <a:p>
            <a:pPr lvl="0"/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После того как люди прослушают проповедь и музыкальное сопровождение за столиками, начинается обсуждение темы. </a:t>
            </a:r>
          </a:p>
          <a:p>
            <a:pPr lvl="0"/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Обсуждение инициирует и координирует лидер стола. </a:t>
            </a:r>
          </a:p>
          <a:p>
            <a:pPr lvl="0"/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Во время обсуждения у гостей есть возможность выразить свое мнение и задать вопросы.</a:t>
            </a:r>
          </a:p>
          <a:p>
            <a:pPr lvl="0"/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 наших членов церкви есть возможность засвидетельствовать о своем опыте веры.</a:t>
            </a:r>
          </a:p>
          <a:p>
            <a:pPr lvl="0"/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Во время обсуждения наши гости могут свободно выражать свое мнение, и не следует оказывать на них давление, если это мнение отличается от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адвентистского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мировоззрения. Всему свое время. Сила такого подхода заключается в том, что человек неоднократно слышит библейскую позицию по тому или иному вопросу, и, поскольку на него не оказывается никакого давления, ему проще самостоятельно осмыслить истину и принять решение.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980DC3-C563-4885-A732-25644A1BBA61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693881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980DC3-C563-4885-A732-25644A1BBA61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00766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Главный акцент в евангельской инициативе 2020 будет на практических вопросах, которые волнуют людей в большей степени, чем богословские. Темы евангельской программы составлены на основании книги Е.В. Зайцева «Как мне жить, если..?», которая является книгой 2020 года.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980DC3-C563-4885-A732-25644A1BBA61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499995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980DC3-C563-4885-A732-25644A1BBA61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479676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Для успешного проведения программы нам нужна команда!</a:t>
            </a:r>
            <a:r>
              <a:rPr lang="ru-RU" baseline="0" dirty="0" smtClean="0"/>
              <a:t> </a:t>
            </a:r>
            <a:r>
              <a:rPr lang="ru-RU" dirty="0" smtClean="0"/>
              <a:t>от какие служения будут особенно необходимы: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1.	Лидеры столов. Это члены церкви, духовно крепкие, общительные, способные направлять дискуссию за столом в конструктивное русло. Их основная задача – создавать теплую дружескую атмосферу, направлять общение во время ужина и дискуссию во время обсуждения темы. Смотрите ПРИЛОЖЕНИЕ 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2.	Помощники лидеров. Они помогают лидерам столов выполнять их главную миссию и заменяют их в отсутствие лидера. Если община небольшая, можно ограничиться только лидерами столов. Смотрите ПРИЛОЖЕНИЕ №2.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3.	Администраторы зала. Это специальные люди, которые тепло приветствуют наших гостей, помогают им снять верхнюю одежду, знакомят с залом и помогают занять место за столиком в зале. В конце вечера прощаются с гостями. Словом, делают пребывание наших гостей комфортным. Также команда администраторов зала занимается приготовлением зала к приходу гостей и уборкой после завершения программы. Смотрите ПРИЛОЖЕНИЕ 3.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4.	Молитвенная группа. Так как молитвенное служение – одна из самых важных ценностей этой евангельской инициативы, то очень важно пригласить присоединится к молитвенной группе тех братьев и сестер, которые не смогут по каким-либо причинам привести своих друзей на программу. Молитвенная группа молится во время проведения евангельской программы о силе Святого Духа, о наших гостях, обо всей команде и спикере. Смотрите ПРИЛОЖЕНИЕ 4.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5.	Ответственные за детское служение. Может случиться так, что вместе с нашими гостями и участниками евангельской программы придут дети. Об этом следует позаботиться заранее и поручить отделу детского служения общины организовать мероприятие для детей. Дети так же нуждаются в Евангелии Иисуса Христа, как и взрослые. Смотрите ПРИЛОЖЕНИЕ 5.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6.	Ответственный за прославление. Музыкальному отделу общины следует поручить составить список музыкальных произведений, которые будут звучать на программе. Музыкальный руководитель может подключить всех поющих в общине, дабы программа была красиво музыкально оформлена.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7.       Звукооператор. Ответственный человек, без которого мероприятие не может обойтись. Он отвечает за работоспособность звукового и визуального оборудования, которое используется в программе.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980DC3-C563-4885-A732-25644A1BBA61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62946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Данная книга Е.В. Зайцева сосредотачивается на </a:t>
            </a:r>
            <a:r>
              <a:rPr lang="ru-RU" smtClean="0"/>
              <a:t>практических вопросах </a:t>
            </a:r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980DC3-C563-4885-A732-25644A1BBA61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75911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Обратите внимание на темы, они сфокусированы</a:t>
            </a:r>
            <a:r>
              <a:rPr lang="ru-RU" baseline="0" dirty="0" smtClean="0"/>
              <a:t> на практических вопросах людей.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980DC3-C563-4885-A732-25644A1BBA61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33841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Однако перечисленные</a:t>
            </a:r>
            <a:r>
              <a:rPr lang="ru-RU" baseline="0" dirty="0" smtClean="0"/>
              <a:t> темы не дублируют книгу! Это важный момент! В программе используются темы, взятые из книги, но сами темы значительно расширяют книгу. Поэтому приглашая наших знакомых на программу мы можем быть уверенными в том, что это не будет повторением книги Е.В. Зайцева «Как мне жить, если?..»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980DC3-C563-4885-A732-25644A1BBA61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22248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Предстоящая программа ставит перед собой задачу максимально объединить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личное служение членов церкви, отделов и пастора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процесс подготовки и проведения евангельской программы 2020. Вместе – мы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слильны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!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Важно чтобы эта инициатива была поддержана максимальным количеством членов церкви. Ни для кого не секрет: когда мы приглашаем своих знакомых на какую-либо программу, то мы заинтересованы в ее качестве и сами готовы оказать посильную помощь и послужить. </a:t>
            </a:r>
          </a:p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980DC3-C563-4885-A732-25644A1BBA61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2358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Основная идея этой программы состоит в том, чтобы объединить инициативу распространении книги года и иные виды евангельской социальной деятельности общины с евангельской программой в единый процесс. Сам процесс разделен на несколько логически следующих друг за другом этапов.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На начальном этапе члены церкви и пасторы самостоятельно или в группах молитвенно изучают книгу «Как мне жить, если..?» (Е.В. Зайцев). Важно очень внимательно познакомиться с этой книгой,  содержащей информацию о практическом христианстве. Зачастую мы слабо распространяют книгу года именно потому, что не познакомились с ней достаточно хорошо и не прониклись ее полезностью. </a:t>
            </a:r>
          </a:p>
          <a:p>
            <a:pPr lvl="0"/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На втором этапе все желающие стать частью этой евангельской инициативы адресно распространяют книгу. Здесь важно не просто отдать книгу и уйти, а отдать ее именно тому, кому она ответит на животрепещущие вопросы. </a:t>
            </a:r>
          </a:p>
          <a:p>
            <a:pPr lvl="0"/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Третий шаг: мы рекомендуем молиться о каждом человеке, получившем книгу, и особенно о тех, кто проявляет живой интерес к изложенному материалу. </a:t>
            </a:r>
          </a:p>
          <a:p>
            <a:pPr lvl="0"/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 На четвертом этапе все распространявшие книгу приглашают своих читателей на евангельскую программу, где будут более глубоко раскрываться представленные в книге темы. </a:t>
            </a:r>
          </a:p>
          <a:p>
            <a:pPr lvl="0"/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 Проводим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евангельскую программу. </a:t>
            </a: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6. По окончании евангельской программы пастор или евангелист приглашает людей на курсы по подготовке ко крещению. После евангельской программы люди должны познакомиться с пунктами вероучения церкви, принципами жизни и служением христиан адвентистов седьмого дня.  После окончания библейских курсов в торжественной и праздничной обстановке совершается обряд крещения.</a:t>
            </a:r>
          </a:p>
          <a:p>
            <a:pPr lvl="0"/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7. Завершает евангельский цикл вовлечение новых братьев и сестер в служение церкви.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980DC3-C563-4885-A732-25644A1BBA61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18958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 smtClean="0">
                <a:latin typeface="Arial Narrow" panose="020B0606020202030204" pitchFamily="34" charset="0"/>
              </a:rPr>
              <a:t>Поговорим об основных</a:t>
            </a:r>
            <a:r>
              <a:rPr lang="ru-RU" sz="1200" baseline="0" dirty="0" smtClean="0">
                <a:latin typeface="Arial Narrow" panose="020B0606020202030204" pitchFamily="34" charset="0"/>
              </a:rPr>
              <a:t> принципах нашего служения и ценностях, которыми нам нужно руководствоваться…. </a:t>
            </a:r>
            <a:r>
              <a:rPr lang="ru-RU" sz="1200" dirty="0" smtClean="0">
                <a:latin typeface="Arial Narrow" panose="020B0606020202030204" pitchFamily="34" charset="0"/>
              </a:rPr>
              <a:t>Эти принципы и ценности служения являются тем, благодаря чему у нас все может получиться с Божьей помощью!</a:t>
            </a:r>
            <a:endParaRPr lang="en-US" sz="1200" dirty="0" smtClean="0">
              <a:latin typeface="Arial Narrow" panose="020B060602020203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980DC3-C563-4885-A732-25644A1BBA61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03317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ru-RU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Молитвенная подготовка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команды.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Это ключевой момент программы, поскольку,  прежде всего, нужно окружить команду и людей, для которых мы служим, молитвой. Для этой цели мы рекомендуем активизировать или создать молитвенную группу. 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980DC3-C563-4885-A732-25644A1BBA61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98672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BB16A-9E73-4E7C-98C6-AE406F942A3F}" type="datetimeFigureOut">
              <a:rPr lang="en-US" smtClean="0"/>
              <a:t>11/3/2019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4D323-EDBE-4E16-9041-596C7FE9B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811793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BB16A-9E73-4E7C-98C6-AE406F942A3F}" type="datetimeFigureOut">
              <a:rPr lang="en-US" smtClean="0"/>
              <a:t>11/3/2019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4D323-EDBE-4E16-9041-596C7FE9B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589866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BB16A-9E73-4E7C-98C6-AE406F942A3F}" type="datetimeFigureOut">
              <a:rPr lang="en-US" smtClean="0"/>
              <a:t>11/3/2019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4D323-EDBE-4E16-9041-596C7FE9B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496201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BB16A-9E73-4E7C-98C6-AE406F942A3F}" type="datetimeFigureOut">
              <a:rPr lang="en-US" smtClean="0"/>
              <a:t>11/3/2019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4D323-EDBE-4E16-9041-596C7FE9B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610914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BB16A-9E73-4E7C-98C6-AE406F942A3F}" type="datetimeFigureOut">
              <a:rPr lang="en-US" smtClean="0"/>
              <a:t>11/3/2019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4D323-EDBE-4E16-9041-596C7FE9B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722831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BB16A-9E73-4E7C-98C6-AE406F942A3F}" type="datetimeFigureOut">
              <a:rPr lang="en-US" smtClean="0"/>
              <a:t>11/3/2019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4D323-EDBE-4E16-9041-596C7FE9B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273486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BB16A-9E73-4E7C-98C6-AE406F942A3F}" type="datetimeFigureOut">
              <a:rPr lang="en-US" smtClean="0"/>
              <a:t>11/3/2019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4D323-EDBE-4E16-9041-596C7FE9B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421281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BB16A-9E73-4E7C-98C6-AE406F942A3F}" type="datetimeFigureOut">
              <a:rPr lang="en-US" smtClean="0"/>
              <a:t>11/3/2019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4D323-EDBE-4E16-9041-596C7FE9B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367227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BB16A-9E73-4E7C-98C6-AE406F942A3F}" type="datetimeFigureOut">
              <a:rPr lang="en-US" smtClean="0"/>
              <a:t>11/3/2019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4D323-EDBE-4E16-9041-596C7FE9B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429248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BB16A-9E73-4E7C-98C6-AE406F942A3F}" type="datetimeFigureOut">
              <a:rPr lang="en-US" smtClean="0"/>
              <a:t>11/3/2019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4D323-EDBE-4E16-9041-596C7FE9B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211225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BB16A-9E73-4E7C-98C6-AE406F942A3F}" type="datetimeFigureOut">
              <a:rPr lang="en-US" smtClean="0"/>
              <a:t>11/3/2019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D4D323-EDBE-4E16-9041-596C7FE9B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072145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7BB16A-9E73-4E7C-98C6-AE406F942A3F}" type="datetimeFigureOut">
              <a:rPr lang="en-US" smtClean="0"/>
              <a:t>11/3/2019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D4D323-EDBE-4E16-9041-596C7FE9BF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85193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235337" y="2812868"/>
            <a:ext cx="5956663" cy="4045132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6601096" y="2960914"/>
            <a:ext cx="52251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25458B"/>
                </a:solidFill>
              </a:rPr>
              <a:t>Евангельская программа 2020 года</a:t>
            </a:r>
            <a:endParaRPr lang="ru-RU" sz="3600" b="1" dirty="0">
              <a:solidFill>
                <a:srgbClr val="25458B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437119" y="4161243"/>
            <a:ext cx="3884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25458B"/>
                </a:solidFill>
              </a:rPr>
              <a:t>(</a:t>
            </a:r>
            <a:r>
              <a:rPr lang="ru-RU" dirty="0" smtClean="0">
                <a:solidFill>
                  <a:srgbClr val="25458B"/>
                </a:solidFill>
              </a:rPr>
              <a:t>Акценты. Возможности. Практика)</a:t>
            </a:r>
            <a:endParaRPr lang="ru-RU" dirty="0">
              <a:solidFill>
                <a:srgbClr val="25458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271370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" y="0"/>
            <a:ext cx="1218371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27790" y="632660"/>
            <a:ext cx="3057247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5400" b="1" dirty="0" smtClean="0"/>
              <a:t>Принцип </a:t>
            </a:r>
          </a:p>
          <a:p>
            <a:pPr algn="ctr"/>
            <a:r>
              <a:rPr lang="ru-RU" sz="5400" b="1" dirty="0" smtClean="0"/>
              <a:t>№1</a:t>
            </a:r>
          </a:p>
          <a:p>
            <a:pPr algn="ctr"/>
            <a:endParaRPr lang="ru-RU" sz="5400" b="1" dirty="0"/>
          </a:p>
          <a:p>
            <a:pPr algn="ctr"/>
            <a:endParaRPr lang="en-US" sz="5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8179708" y="2875002"/>
            <a:ext cx="3733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МОЛИТВА</a:t>
            </a:r>
            <a:endParaRPr lang="en-US" sz="66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234616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4"/>
          <a:stretch/>
        </p:blipFill>
        <p:spPr>
          <a:xfrm>
            <a:off x="-1" y="0"/>
            <a:ext cx="1217595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86364" y="446362"/>
            <a:ext cx="3057247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5400" b="1" dirty="0" smtClean="0"/>
              <a:t>Принцип </a:t>
            </a:r>
          </a:p>
          <a:p>
            <a:pPr algn="ctr"/>
            <a:r>
              <a:rPr lang="ru-RU" sz="5400" b="1" dirty="0" smtClean="0"/>
              <a:t>№2</a:t>
            </a:r>
          </a:p>
          <a:p>
            <a:pPr algn="ctr"/>
            <a:endParaRPr lang="ru-RU" sz="5400" b="1" dirty="0"/>
          </a:p>
          <a:p>
            <a:pPr algn="ctr"/>
            <a:endParaRPr lang="en-US" sz="5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8573383" y="2754686"/>
            <a:ext cx="3733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ЛЮБОВЬ</a:t>
            </a:r>
            <a:endParaRPr lang="en-US" sz="66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44451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4"/>
          <a:stretch/>
        </p:blipFill>
        <p:spPr>
          <a:xfrm>
            <a:off x="-1" y="0"/>
            <a:ext cx="1217595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22461" y="566678"/>
            <a:ext cx="3057247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5400" b="1" dirty="0" smtClean="0"/>
              <a:t>Принцип </a:t>
            </a:r>
          </a:p>
          <a:p>
            <a:pPr algn="ctr"/>
            <a:r>
              <a:rPr lang="ru-RU" sz="5400" b="1" dirty="0" smtClean="0"/>
              <a:t>№3</a:t>
            </a:r>
          </a:p>
          <a:p>
            <a:pPr algn="ctr"/>
            <a:endParaRPr lang="ru-RU" sz="5400" b="1" dirty="0"/>
          </a:p>
          <a:p>
            <a:pPr algn="ctr"/>
            <a:endParaRPr lang="en-US" sz="5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8397803" y="2911096"/>
            <a:ext cx="37941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ОТКРЫТОСТЬ</a:t>
            </a:r>
            <a:endParaRPr lang="en-US" sz="48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7165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33706" y="127334"/>
            <a:ext cx="3057247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5400" b="1" dirty="0" smtClean="0"/>
              <a:t>Принцип </a:t>
            </a:r>
          </a:p>
          <a:p>
            <a:pPr algn="ctr"/>
            <a:r>
              <a:rPr lang="ru-RU" sz="5400" b="1" dirty="0" smtClean="0"/>
              <a:t>№4</a:t>
            </a:r>
          </a:p>
          <a:p>
            <a:pPr algn="ctr"/>
            <a:endParaRPr lang="ru-RU" sz="5400" b="1" dirty="0"/>
          </a:p>
          <a:p>
            <a:pPr algn="ctr"/>
            <a:endParaRPr lang="en-US" sz="5400" b="1" dirty="0"/>
          </a:p>
        </p:txBody>
      </p:sp>
      <p:grpSp>
        <p:nvGrpSpPr>
          <p:cNvPr id="6" name="Группа 5"/>
          <p:cNvGrpSpPr/>
          <p:nvPr/>
        </p:nvGrpSpPr>
        <p:grpSpPr>
          <a:xfrm>
            <a:off x="7997324" y="1798500"/>
            <a:ext cx="4194676" cy="2184498"/>
            <a:chOff x="7997324" y="1798500"/>
            <a:chExt cx="4194676" cy="2184498"/>
          </a:xfrm>
        </p:grpSpPr>
        <p:sp>
          <p:nvSpPr>
            <p:cNvPr id="4" name="TextBox 3"/>
            <p:cNvSpPr txBox="1"/>
            <p:nvPr/>
          </p:nvSpPr>
          <p:spPr>
            <a:xfrm>
              <a:off x="7997324" y="1798500"/>
              <a:ext cx="373380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6600" b="1" dirty="0" smtClean="0">
                  <a:solidFill>
                    <a:schemeClr val="bg1"/>
                  </a:solidFill>
                  <a:latin typeface="Arial Narrow" panose="020B0606020202030204" pitchFamily="34" charset="0"/>
                </a:rPr>
                <a:t>ЛИЧНЫЙ</a:t>
              </a:r>
              <a:endParaRPr lang="en-US" sz="6600" b="1" dirty="0">
                <a:solidFill>
                  <a:schemeClr val="bg1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8458200" y="2875002"/>
              <a:ext cx="373380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6600" b="1" dirty="0" smtClean="0">
                  <a:solidFill>
                    <a:schemeClr val="bg1"/>
                  </a:solidFill>
                  <a:latin typeface="Arial Narrow" panose="020B0606020202030204" pitchFamily="34" charset="0"/>
                </a:rPr>
                <a:t>ОПЫТ</a:t>
              </a:r>
              <a:endParaRPr lang="en-US" sz="6600" b="1" dirty="0">
                <a:solidFill>
                  <a:schemeClr val="bg1"/>
                </a:solidFill>
                <a:latin typeface="Arial Narrow" panose="020B0606020202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686290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203447" cy="686443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06818" y="998401"/>
            <a:ext cx="959082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400" b="1" dirty="0">
              <a:solidFill>
                <a:srgbClr val="C0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1446" y="-6439"/>
            <a:ext cx="12192000" cy="6864439"/>
          </a:xfrm>
          <a:prstGeom prst="rect">
            <a:avLst/>
          </a:prstGeom>
          <a:solidFill>
            <a:schemeClr val="bg1">
              <a:lumMod val="50000"/>
              <a:lumOff val="50000"/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1185873" y="391798"/>
            <a:ext cx="103726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b="1" smtClean="0">
                <a:latin typeface="Arial Narrow" panose="020B0606020202030204" pitchFamily="34" charset="0"/>
              </a:rPr>
              <a:t>ВАЖНЕЙШИЕ ЭЛЕМЕНТЫ</a:t>
            </a:r>
            <a:endParaRPr lang="ru-RU" sz="7200" dirty="0">
              <a:latin typeface="Arial Narrow" panose="020B0606020202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85873" y="1451114"/>
            <a:ext cx="44947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latin typeface="Arial Narrow" panose="020B0606020202030204" pitchFamily="34" charset="0"/>
              </a:rPr>
              <a:t>НАШЕГО СЛУЖЕНИЯ </a:t>
            </a:r>
            <a:endParaRPr lang="ru-RU" sz="36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829453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7515" y="-84221"/>
            <a:ext cx="12769516" cy="714375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11391" y="1222208"/>
            <a:ext cx="273985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5400" b="1" dirty="0" smtClean="0"/>
              <a:t>Элемент</a:t>
            </a:r>
          </a:p>
          <a:p>
            <a:pPr algn="ctr"/>
            <a:r>
              <a:rPr lang="ru-RU" sz="5400" b="1" dirty="0" smtClean="0"/>
              <a:t>№1</a:t>
            </a:r>
            <a:endParaRPr lang="en-US" sz="5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27847" y="2853603"/>
            <a:ext cx="404710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МОЛИТВЕННАЯ ПОДГОТОВКА</a:t>
            </a:r>
            <a:endParaRPr lang="en-US" sz="4400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72873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7358" y="0"/>
            <a:ext cx="12720032" cy="695425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61097" y="1099277"/>
            <a:ext cx="273985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5400" b="1" dirty="0" smtClean="0"/>
              <a:t>Элемент</a:t>
            </a:r>
          </a:p>
          <a:p>
            <a:pPr algn="ctr"/>
            <a:r>
              <a:rPr lang="ru-RU" sz="5400" b="1" dirty="0" smtClean="0"/>
              <a:t>№2</a:t>
            </a:r>
            <a:endParaRPr lang="en-US" sz="5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284258" y="3092405"/>
            <a:ext cx="404710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УЖИН</a:t>
            </a:r>
            <a:endParaRPr lang="en-US" sz="6000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10958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7358" y="-84258"/>
            <a:ext cx="12709358" cy="694841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61097" y="1099277"/>
            <a:ext cx="273985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5400" b="1" dirty="0" smtClean="0"/>
              <a:t>Элемент</a:t>
            </a:r>
          </a:p>
          <a:p>
            <a:pPr algn="ctr"/>
            <a:r>
              <a:rPr lang="ru-RU" sz="5400" b="1" dirty="0" smtClean="0"/>
              <a:t>№3</a:t>
            </a:r>
            <a:endParaRPr lang="en-US" sz="5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296289" y="2322384"/>
            <a:ext cx="404710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ТЕМА ВЕЧЕРА</a:t>
            </a:r>
            <a:endParaRPr lang="en-US" sz="6000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70981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7358" y="-108321"/>
            <a:ext cx="12742106" cy="696632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61097" y="1099277"/>
            <a:ext cx="273985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5400" b="1" dirty="0" smtClean="0"/>
              <a:t>Элемент</a:t>
            </a:r>
          </a:p>
          <a:p>
            <a:pPr algn="ctr"/>
            <a:r>
              <a:rPr lang="ru-RU" sz="5400" b="1" dirty="0" smtClean="0"/>
              <a:t>№4</a:t>
            </a:r>
            <a:endParaRPr lang="en-US" sz="5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-108284" y="2381279"/>
            <a:ext cx="52382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МУЗЫКАЛЬНАЯ ЧАСТЬ</a:t>
            </a:r>
            <a:endParaRPr lang="en-US" sz="4800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00087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543976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758139" y="1063183"/>
            <a:ext cx="273985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5400" b="1" dirty="0" smtClean="0"/>
              <a:t>Элемент</a:t>
            </a:r>
          </a:p>
          <a:p>
            <a:pPr algn="ctr"/>
            <a:r>
              <a:rPr lang="ru-RU" sz="5400" b="1" dirty="0" smtClean="0"/>
              <a:t>№5</a:t>
            </a:r>
            <a:endParaRPr lang="en-US" sz="5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0" y="2393311"/>
            <a:ext cx="52382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ОБСУЖДЕНИЕ ТЕМЫ</a:t>
            </a:r>
            <a:endParaRPr lang="en-US" sz="4800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6658" y="301465"/>
            <a:ext cx="2192415" cy="5935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4896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1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39153" y="268069"/>
            <a:ext cx="111352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4000" b="1" dirty="0" smtClean="0"/>
              <a:t>ОСОБЕННОСТИ ЕВАНГЕЛЬСКОГО СЛУЖЕНИЯ 2020</a:t>
            </a:r>
            <a:endParaRPr lang="ru-RU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1284984" y="1391203"/>
            <a:ext cx="100607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solidFill>
                  <a:srgbClr val="C00000"/>
                </a:solidFill>
              </a:rPr>
              <a:t>Как обычно работает наша община?</a:t>
            </a:r>
            <a:endParaRPr lang="en-US" sz="4800" b="1" dirty="0">
              <a:solidFill>
                <a:srgbClr val="C00000"/>
              </a:solidFill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439153" y="2483124"/>
            <a:ext cx="5101389" cy="4189281"/>
            <a:chOff x="439153" y="2483124"/>
            <a:chExt cx="5101389" cy="4189281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2694" y="2483124"/>
              <a:ext cx="4729866" cy="2803358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439153" y="5472076"/>
              <a:ext cx="510138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3600" b="1" dirty="0" smtClean="0">
                  <a:solidFill>
                    <a:schemeClr val="bg1"/>
                  </a:solidFill>
                </a:rPr>
                <a:t>Разрозненные инициативы</a:t>
              </a:r>
              <a:endParaRPr lang="ru-RU" sz="3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6975921" y="2314997"/>
            <a:ext cx="5101389" cy="4413465"/>
            <a:chOff x="6975921" y="2314997"/>
            <a:chExt cx="5101389" cy="4413465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72148" y="2314997"/>
              <a:ext cx="3373632" cy="3348425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6975921" y="5528133"/>
              <a:ext cx="510138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3600" b="1" dirty="0" smtClean="0">
                  <a:solidFill>
                    <a:schemeClr val="bg1"/>
                  </a:solidFill>
                </a:rPr>
                <a:t>Сфокусированный подход</a:t>
              </a:r>
              <a:endParaRPr lang="ru-RU" sz="36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34144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2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08484" y="206514"/>
            <a:ext cx="91800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ПРОГРАММА ЕВАНГЕЛЬСКОЙ ВСТРЕЧИ</a:t>
            </a:r>
            <a:endParaRPr lang="ru-RU" sz="4000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65200" y="1828800"/>
            <a:ext cx="109728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0" indent="-742950">
              <a:buFont typeface="+mj-lt"/>
              <a:buAutoNum type="arabicPeriod"/>
            </a:pPr>
            <a:r>
              <a:rPr lang="ru-RU" sz="4000" dirty="0">
                <a:latin typeface="Arial Narrow" panose="020B0606020202030204" pitchFamily="34" charset="0"/>
              </a:rPr>
              <a:t>Приветствие</a:t>
            </a:r>
          </a:p>
          <a:p>
            <a:pPr marL="742950" lvl="0" indent="-742950">
              <a:buFont typeface="+mj-lt"/>
              <a:buAutoNum type="arabicPeriod"/>
            </a:pPr>
            <a:r>
              <a:rPr lang="ru-RU" sz="4000" dirty="0">
                <a:latin typeface="Arial Narrow" panose="020B0606020202030204" pitchFamily="34" charset="0"/>
              </a:rPr>
              <a:t>Ужин</a:t>
            </a:r>
          </a:p>
          <a:p>
            <a:pPr marL="742950" lvl="0" indent="-742950">
              <a:buFont typeface="+mj-lt"/>
              <a:buAutoNum type="arabicPeriod"/>
            </a:pPr>
            <a:r>
              <a:rPr lang="ru-RU" sz="4000" dirty="0">
                <a:latin typeface="Arial Narrow" panose="020B0606020202030204" pitchFamily="34" charset="0"/>
              </a:rPr>
              <a:t>Музыкальный номер</a:t>
            </a:r>
          </a:p>
          <a:p>
            <a:pPr marL="742950" lvl="0" indent="-742950">
              <a:buFont typeface="+mj-lt"/>
              <a:buAutoNum type="arabicPeriod"/>
            </a:pPr>
            <a:r>
              <a:rPr lang="ru-RU" sz="4000" dirty="0">
                <a:latin typeface="Arial Narrow" panose="020B0606020202030204" pitchFamily="34" charset="0"/>
              </a:rPr>
              <a:t>Слово</a:t>
            </a:r>
          </a:p>
          <a:p>
            <a:pPr marL="742950" lvl="0" indent="-742950">
              <a:buFont typeface="+mj-lt"/>
              <a:buAutoNum type="arabicPeriod"/>
            </a:pPr>
            <a:r>
              <a:rPr lang="ru-RU" sz="4000" dirty="0">
                <a:latin typeface="Arial Narrow" panose="020B0606020202030204" pitchFamily="34" charset="0"/>
              </a:rPr>
              <a:t>Музыкальный номер</a:t>
            </a:r>
          </a:p>
          <a:p>
            <a:pPr marL="742950" lvl="0" indent="-742950">
              <a:buFont typeface="+mj-lt"/>
              <a:buAutoNum type="arabicPeriod"/>
            </a:pPr>
            <a:r>
              <a:rPr lang="ru-RU" sz="4000" dirty="0">
                <a:latin typeface="Arial Narrow" panose="020B0606020202030204" pitchFamily="34" charset="0"/>
              </a:rPr>
              <a:t>Обсуждение в группах</a:t>
            </a:r>
          </a:p>
          <a:p>
            <a:pPr marL="742950" lvl="0" indent="-742950">
              <a:buFont typeface="+mj-lt"/>
              <a:buAutoNum type="arabicPeriod"/>
            </a:pPr>
            <a:r>
              <a:rPr lang="ru-RU" sz="4000" dirty="0">
                <a:latin typeface="Arial Narrow" panose="020B0606020202030204" pitchFamily="34" charset="0"/>
              </a:rPr>
              <a:t>Подарки и анонс следующей </a:t>
            </a:r>
            <a:r>
              <a:rPr lang="ru-RU" sz="4000" dirty="0" smtClean="0">
                <a:latin typeface="Arial Narrow" panose="020B0606020202030204" pitchFamily="34" charset="0"/>
              </a:rPr>
              <a:t>встречи</a:t>
            </a:r>
            <a:endParaRPr lang="ru-RU" sz="40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44837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12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12192000" cy="8145379"/>
          </a:xfrm>
          <a:prstGeom prst="rect">
            <a:avLst/>
          </a:prstGeom>
          <a:solidFill>
            <a:schemeClr val="bg1">
              <a:lumMod val="50000"/>
              <a:lumOff val="50000"/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1505952" y="4561945"/>
            <a:ext cx="9180095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600" b="1" dirty="0" smtClean="0">
                <a:latin typeface="Arial Narrow" panose="020B0606020202030204" pitchFamily="34" charset="0"/>
              </a:rPr>
              <a:t>КОМАНДА</a:t>
            </a:r>
            <a:endParaRPr lang="ru-RU" sz="16600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11676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1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14381" y="94255"/>
            <a:ext cx="74990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5400" b="1" dirty="0" smtClean="0">
                <a:latin typeface="Arial Narrow" panose="020B0606020202030204" pitchFamily="34" charset="0"/>
              </a:rPr>
              <a:t>НАША КОМАНДА</a:t>
            </a:r>
            <a:endParaRPr lang="ru-RU" sz="5400" dirty="0">
              <a:latin typeface="Arial Narrow" panose="020B0606020202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65200" y="1828800"/>
            <a:ext cx="109728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0" indent="-742950">
              <a:buFont typeface="+mj-lt"/>
              <a:buAutoNum type="arabicPeriod"/>
            </a:pPr>
            <a:r>
              <a:rPr lang="ru-RU" sz="40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Лидеры столов</a:t>
            </a:r>
            <a:endParaRPr lang="ru-RU" sz="40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marL="742950" lvl="0" indent="-742950">
              <a:buFont typeface="+mj-lt"/>
              <a:buAutoNum type="arabicPeriod"/>
            </a:pPr>
            <a:r>
              <a:rPr lang="ru-RU" sz="40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Помощники лидеров столов</a:t>
            </a:r>
          </a:p>
          <a:p>
            <a:pPr marL="742950" lvl="0" indent="-742950">
              <a:buFont typeface="+mj-lt"/>
              <a:buAutoNum type="arabicPeriod"/>
            </a:pPr>
            <a:r>
              <a:rPr lang="ru-RU" sz="40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Администраторы зала</a:t>
            </a:r>
            <a:endParaRPr lang="ru-RU" sz="40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marL="742950" lvl="0" indent="-742950">
              <a:buFont typeface="+mj-lt"/>
              <a:buAutoNum type="arabicPeriod"/>
            </a:pPr>
            <a:r>
              <a:rPr lang="ru-RU" sz="40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Молитвенная группа</a:t>
            </a:r>
            <a:endParaRPr lang="ru-RU" sz="40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marL="742950" lvl="0" indent="-742950">
              <a:buFont typeface="+mj-lt"/>
              <a:buAutoNum type="arabicPeriod"/>
            </a:pPr>
            <a:r>
              <a:rPr lang="ru-RU" sz="40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Ответственные за детское служение</a:t>
            </a:r>
            <a:endParaRPr lang="ru-RU" sz="40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marL="742950" lvl="0" indent="-742950">
              <a:buFont typeface="+mj-lt"/>
              <a:buAutoNum type="arabicPeriod"/>
            </a:pPr>
            <a:r>
              <a:rPr lang="ru-RU" sz="40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Ответственный за музыкальную часть</a:t>
            </a:r>
            <a:endParaRPr lang="ru-RU" sz="4000" dirty="0">
              <a:solidFill>
                <a:schemeClr val="bg1"/>
              </a:solidFill>
              <a:latin typeface="Arial Narrow" panose="020B0606020202030204" pitchFamily="34" charset="0"/>
            </a:endParaRPr>
          </a:p>
          <a:p>
            <a:pPr marL="742950" lvl="0" indent="-742950">
              <a:buFont typeface="+mj-lt"/>
              <a:buAutoNum type="arabicPeriod"/>
            </a:pPr>
            <a:r>
              <a:rPr lang="ru-RU" sz="4000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Звукооператор</a:t>
            </a:r>
            <a:endParaRPr lang="en-US" sz="3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30402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-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235337" y="2812868"/>
            <a:ext cx="5956663" cy="4045132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6601096" y="2960914"/>
            <a:ext cx="52251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25458B"/>
                </a:solidFill>
              </a:rPr>
              <a:t>Евангельская программа 2020 года</a:t>
            </a:r>
            <a:endParaRPr lang="ru-RU" sz="3600" b="1" dirty="0">
              <a:solidFill>
                <a:srgbClr val="25458B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437119" y="4161243"/>
            <a:ext cx="3884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25458B"/>
                </a:solidFill>
              </a:rPr>
              <a:t>(</a:t>
            </a:r>
            <a:r>
              <a:rPr lang="ru-RU" dirty="0" smtClean="0">
                <a:solidFill>
                  <a:srgbClr val="25458B"/>
                </a:solidFill>
              </a:rPr>
              <a:t>Акценты. Возможности. Практика)</a:t>
            </a:r>
            <a:endParaRPr lang="ru-RU" dirty="0">
              <a:solidFill>
                <a:srgbClr val="25458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639663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1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57989" y="258106"/>
            <a:ext cx="111051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/>
              <a:t>ОСНОВНОЙ АКЦЕНТ ЕВАНГЕЛЬСКОГО СЛУЖЕНИЯ 2020</a:t>
            </a:r>
            <a:endParaRPr lang="ru-RU" sz="3600" b="1" dirty="0"/>
          </a:p>
        </p:txBody>
      </p:sp>
      <p:grpSp>
        <p:nvGrpSpPr>
          <p:cNvPr id="8" name="Группа 7"/>
          <p:cNvGrpSpPr/>
          <p:nvPr/>
        </p:nvGrpSpPr>
        <p:grpSpPr>
          <a:xfrm>
            <a:off x="254544" y="1515979"/>
            <a:ext cx="11608594" cy="4879516"/>
            <a:chOff x="254544" y="1515979"/>
            <a:chExt cx="11608594" cy="4879516"/>
          </a:xfrm>
        </p:grpSpPr>
        <p:sp>
          <p:nvSpPr>
            <p:cNvPr id="4" name="TextBox 3"/>
            <p:cNvSpPr txBox="1"/>
            <p:nvPr/>
          </p:nvSpPr>
          <p:spPr>
            <a:xfrm>
              <a:off x="254544" y="2588557"/>
              <a:ext cx="4043452" cy="2585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5400" b="1" dirty="0" smtClean="0">
                  <a:solidFill>
                    <a:srgbClr val="C00000"/>
                  </a:solidFill>
                </a:rPr>
                <a:t>Реальные проблемы людей</a:t>
              </a:r>
            </a:p>
          </p:txBody>
        </p:sp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52539" y="1515979"/>
              <a:ext cx="7310599" cy="48795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9705886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688651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7652084" y="0"/>
            <a:ext cx="453991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4824662" y="1756611"/>
            <a:ext cx="197317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/>
              <a:t>Книга 2020 года</a:t>
            </a:r>
            <a:endParaRPr lang="ru-RU" sz="48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7652084" y="1756611"/>
            <a:ext cx="425917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C00000"/>
                </a:solidFill>
              </a:rPr>
              <a:t>В основе евангельской программы 2020</a:t>
            </a:r>
          </a:p>
        </p:txBody>
      </p:sp>
    </p:spTree>
    <p:extLst>
      <p:ext uri="{BB962C8B-B14F-4D97-AF65-F5344CB8AC3E}">
        <p14:creationId xmlns:p14="http://schemas.microsoft.com/office/powerpoint/2010/main" val="16803715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2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919023" y="1363811"/>
            <a:ext cx="10913565" cy="52436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742950" indent="-742950">
              <a:lnSpc>
                <a:spcPct val="150000"/>
              </a:lnSpc>
              <a:buFont typeface="+mj-lt"/>
              <a:buAutoNum type="arabicPeriod"/>
            </a:pPr>
            <a:r>
              <a:rPr lang="ru-RU" sz="3800" b="1" dirty="0">
                <a:latin typeface="Arial Narrow" panose="020B0606020202030204" pitchFamily="34" charset="0"/>
                <a:ea typeface="Calibri" panose="020F0502020204030204" pitchFamily="34" charset="0"/>
              </a:rPr>
              <a:t>Как мне жить, если я не понимаю Бога</a:t>
            </a:r>
            <a:r>
              <a:rPr lang="ru-RU" sz="3800" b="1" dirty="0" smtClean="0">
                <a:latin typeface="Arial Narrow" panose="020B0606020202030204" pitchFamily="34" charset="0"/>
                <a:ea typeface="Calibri" panose="020F0502020204030204" pitchFamily="34" charset="0"/>
              </a:rPr>
              <a:t>?</a:t>
            </a:r>
          </a:p>
          <a:p>
            <a:pPr marL="742950" indent="-742950">
              <a:lnSpc>
                <a:spcPct val="150000"/>
              </a:lnSpc>
              <a:buFont typeface="+mj-lt"/>
              <a:buAutoNum type="arabicPeriod"/>
            </a:pPr>
            <a:r>
              <a:rPr lang="ru-RU" sz="3800" b="1" dirty="0" smtClean="0">
                <a:latin typeface="Arial Narrow" panose="020B0606020202030204" pitchFamily="34" charset="0"/>
                <a:ea typeface="Calibri" panose="020F0502020204030204" pitchFamily="34" charset="0"/>
              </a:rPr>
              <a:t>Как </a:t>
            </a:r>
            <a:r>
              <a:rPr lang="ru-RU" sz="3800" b="1" dirty="0">
                <a:latin typeface="Arial Narrow" panose="020B0606020202030204" pitchFamily="34" charset="0"/>
                <a:ea typeface="Calibri" panose="020F0502020204030204" pitchFamily="34" charset="0"/>
              </a:rPr>
              <a:t>мне жить, если я окончательно </a:t>
            </a:r>
            <a:r>
              <a:rPr lang="ru-RU" sz="3800" b="1" dirty="0" smtClean="0">
                <a:latin typeface="Arial Narrow" panose="020B0606020202030204" pitchFamily="34" charset="0"/>
                <a:ea typeface="Calibri" panose="020F0502020204030204" pitchFamily="34" charset="0"/>
              </a:rPr>
              <a:t>запутался?</a:t>
            </a:r>
          </a:p>
          <a:p>
            <a:pPr marL="742950" indent="-742950">
              <a:lnSpc>
                <a:spcPct val="150000"/>
              </a:lnSpc>
              <a:buFont typeface="+mj-lt"/>
              <a:buAutoNum type="arabicPeriod"/>
            </a:pPr>
            <a:r>
              <a:rPr lang="ru-RU" sz="3800" b="1" dirty="0" smtClean="0">
                <a:latin typeface="Arial Narrow" panose="020B0606020202030204" pitchFamily="34" charset="0"/>
              </a:rPr>
              <a:t>Как </a:t>
            </a:r>
            <a:r>
              <a:rPr lang="ru-RU" sz="3800" b="1" dirty="0">
                <a:latin typeface="Arial Narrow" panose="020B0606020202030204" pitchFamily="34" charset="0"/>
              </a:rPr>
              <a:t>мне жить, если я не вижу смысла в жизни</a:t>
            </a:r>
            <a:r>
              <a:rPr lang="ru-RU" sz="3800" b="1" dirty="0" smtClean="0">
                <a:latin typeface="Arial Narrow" panose="020B0606020202030204" pitchFamily="34" charset="0"/>
              </a:rPr>
              <a:t>?</a:t>
            </a:r>
          </a:p>
          <a:p>
            <a:pPr marL="742950" indent="-742950">
              <a:lnSpc>
                <a:spcPct val="150000"/>
              </a:lnSpc>
              <a:buFont typeface="+mj-lt"/>
              <a:buAutoNum type="arabicPeriod"/>
            </a:pPr>
            <a:r>
              <a:rPr lang="ru-RU" sz="3800" b="1" dirty="0" smtClean="0">
                <a:latin typeface="Arial Narrow" panose="020B0606020202030204" pitchFamily="34" charset="0"/>
              </a:rPr>
              <a:t>Как </a:t>
            </a:r>
            <a:r>
              <a:rPr lang="ru-RU" sz="3800" b="1" dirty="0">
                <a:latin typeface="Arial Narrow" panose="020B0606020202030204" pitchFamily="34" charset="0"/>
              </a:rPr>
              <a:t>мне жить, если меня никто не любит</a:t>
            </a:r>
            <a:r>
              <a:rPr lang="ru-RU" sz="3800" b="1" dirty="0" smtClean="0">
                <a:latin typeface="Arial Narrow" panose="020B0606020202030204" pitchFamily="34" charset="0"/>
              </a:rPr>
              <a:t>?</a:t>
            </a:r>
          </a:p>
          <a:p>
            <a:pPr marL="742950" indent="-742950">
              <a:lnSpc>
                <a:spcPct val="150000"/>
              </a:lnSpc>
              <a:buFont typeface="+mj-lt"/>
              <a:buAutoNum type="arabicPeriod"/>
            </a:pPr>
            <a:r>
              <a:rPr lang="ru-RU" sz="3800" b="1" dirty="0">
                <a:latin typeface="Arial Narrow" panose="020B0606020202030204" pitchFamily="34" charset="0"/>
              </a:rPr>
              <a:t>Как мне жить, если я потерял близкого человека</a:t>
            </a:r>
            <a:r>
              <a:rPr lang="ru-RU" sz="3800" b="1" dirty="0" smtClean="0">
                <a:latin typeface="Arial Narrow" panose="020B0606020202030204" pitchFamily="34" charset="0"/>
              </a:rPr>
              <a:t>?</a:t>
            </a:r>
          </a:p>
          <a:p>
            <a:pPr marL="742950" indent="-742950">
              <a:lnSpc>
                <a:spcPct val="150000"/>
              </a:lnSpc>
              <a:buFont typeface="+mj-lt"/>
              <a:buAutoNum type="arabicPeriod"/>
            </a:pPr>
            <a:r>
              <a:rPr lang="ru-RU" sz="3800" b="1" dirty="0">
                <a:latin typeface="Arial Narrow" panose="020B0606020202030204" pitchFamily="34" charset="0"/>
              </a:rPr>
              <a:t>Как мне жить, если моя семья разрушилась? </a:t>
            </a:r>
            <a:r>
              <a:rPr lang="ru-RU" sz="3800" b="1" dirty="0" smtClean="0">
                <a:latin typeface="Arial Narrow" panose="020B0606020202030204" pitchFamily="34" charset="0"/>
              </a:rPr>
              <a:t> </a:t>
            </a:r>
            <a:endParaRPr lang="ru-RU" sz="3800" b="1" dirty="0">
              <a:latin typeface="Arial Narrow" panose="020B0606020202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6092" y="169023"/>
            <a:ext cx="120559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rgbClr val="C00000"/>
                </a:solidFill>
              </a:rPr>
              <a:t>ТЕМЫ ПРОГРАММЫ «Как </a:t>
            </a:r>
            <a:r>
              <a:rPr lang="ru-RU" sz="4400" b="1" dirty="0">
                <a:solidFill>
                  <a:srgbClr val="C00000"/>
                </a:solidFill>
              </a:rPr>
              <a:t>мне жить, </a:t>
            </a:r>
            <a:r>
              <a:rPr lang="ru-RU" sz="4400" b="1" dirty="0" smtClean="0">
                <a:solidFill>
                  <a:srgbClr val="C00000"/>
                </a:solidFill>
              </a:rPr>
              <a:t>если?..»</a:t>
            </a:r>
            <a:endParaRPr lang="ru-RU" sz="4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62726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2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6092" y="144959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solidFill>
                  <a:srgbClr val="C00000"/>
                </a:solidFill>
              </a:rPr>
              <a:t>ТЕМЫ </a:t>
            </a:r>
            <a:r>
              <a:rPr lang="ru-RU" sz="4400" b="1" dirty="0" smtClean="0">
                <a:solidFill>
                  <a:srgbClr val="C00000"/>
                </a:solidFill>
              </a:rPr>
              <a:t>ПРОГРАММЫ «Как </a:t>
            </a:r>
            <a:r>
              <a:rPr lang="ru-RU" sz="4400" b="1" dirty="0">
                <a:solidFill>
                  <a:srgbClr val="C00000"/>
                </a:solidFill>
              </a:rPr>
              <a:t>мне жить, </a:t>
            </a:r>
            <a:r>
              <a:rPr lang="ru-RU" sz="4400" b="1" dirty="0" smtClean="0">
                <a:solidFill>
                  <a:srgbClr val="C00000"/>
                </a:solidFill>
              </a:rPr>
              <a:t>если?..»</a:t>
            </a:r>
            <a:endParaRPr lang="ru-RU" sz="4400" b="1" dirty="0">
              <a:solidFill>
                <a:srgbClr val="C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11661" y="1592412"/>
            <a:ext cx="12016431" cy="49725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742950" indent="-742950">
              <a:lnSpc>
                <a:spcPct val="150000"/>
              </a:lnSpc>
              <a:buFont typeface="+mj-lt"/>
              <a:buAutoNum type="arabicPeriod" startAt="7"/>
            </a:pPr>
            <a:r>
              <a:rPr lang="ru-RU" sz="3600" b="1" dirty="0" smtClean="0">
                <a:latin typeface="Arial Narrow" panose="020B0606020202030204" pitchFamily="34" charset="0"/>
                <a:ea typeface="Calibri" panose="020F0502020204030204" pitchFamily="34" charset="0"/>
              </a:rPr>
              <a:t>Как </a:t>
            </a:r>
            <a:r>
              <a:rPr lang="ru-RU" sz="3600" b="1" dirty="0">
                <a:latin typeface="Arial Narrow" panose="020B0606020202030204" pitchFamily="34" charset="0"/>
                <a:ea typeface="Calibri" panose="020F0502020204030204" pitchFamily="34" charset="0"/>
              </a:rPr>
              <a:t>мне жить, если я окончательно </a:t>
            </a:r>
            <a:r>
              <a:rPr lang="ru-RU" sz="3600" b="1" dirty="0" smtClean="0">
                <a:latin typeface="Arial Narrow" panose="020B0606020202030204" pitchFamily="34" charset="0"/>
                <a:ea typeface="Calibri" panose="020F0502020204030204" pitchFamily="34" charset="0"/>
              </a:rPr>
              <a:t>запутался?</a:t>
            </a:r>
          </a:p>
          <a:p>
            <a:pPr marL="742950" indent="-742950">
              <a:lnSpc>
                <a:spcPct val="150000"/>
              </a:lnSpc>
              <a:buFont typeface="+mj-lt"/>
              <a:buAutoNum type="arabicPeriod" startAt="7"/>
            </a:pPr>
            <a:r>
              <a:rPr lang="ru-RU" sz="3600" b="1" dirty="0" smtClean="0">
                <a:latin typeface="Arial Narrow" panose="020B0606020202030204" pitchFamily="34" charset="0"/>
                <a:ea typeface="Calibri" panose="020F0502020204030204" pitchFamily="34" charset="0"/>
              </a:rPr>
              <a:t>Как </a:t>
            </a:r>
            <a:r>
              <a:rPr lang="ru-RU" sz="3600" b="1" dirty="0">
                <a:latin typeface="Arial Narrow" panose="020B0606020202030204" pitchFamily="34" charset="0"/>
                <a:ea typeface="Calibri" panose="020F0502020204030204" pitchFamily="34" charset="0"/>
              </a:rPr>
              <a:t>мне жить, если я испытываю чувство вины</a:t>
            </a:r>
            <a:r>
              <a:rPr lang="ru-RU" sz="3600" b="1" dirty="0" smtClean="0">
                <a:latin typeface="Arial Narrow" panose="020B0606020202030204" pitchFamily="34" charset="0"/>
                <a:ea typeface="Calibri" panose="020F0502020204030204" pitchFamily="34" charset="0"/>
              </a:rPr>
              <a:t>?</a:t>
            </a:r>
          </a:p>
          <a:p>
            <a:pPr marL="742950" indent="-742950">
              <a:lnSpc>
                <a:spcPct val="150000"/>
              </a:lnSpc>
              <a:buFont typeface="+mj-lt"/>
              <a:buAutoNum type="arabicPeriod" startAt="7"/>
            </a:pPr>
            <a:r>
              <a:rPr lang="ru-RU" sz="3600" b="1" dirty="0" smtClean="0">
                <a:latin typeface="Arial Narrow" panose="020B0606020202030204" pitchFamily="34" charset="0"/>
                <a:ea typeface="Calibri" panose="020F0502020204030204" pitchFamily="34" charset="0"/>
              </a:rPr>
              <a:t>Как </a:t>
            </a:r>
            <a:r>
              <a:rPr lang="ru-RU" sz="3600" b="1" dirty="0">
                <a:latin typeface="Arial Narrow" panose="020B0606020202030204" pitchFamily="34" charset="0"/>
                <a:ea typeface="Calibri" panose="020F0502020204030204" pitchFamily="34" charset="0"/>
              </a:rPr>
              <a:t>мне жить, если у меня неизлечимое заболевание</a:t>
            </a:r>
            <a:r>
              <a:rPr lang="ru-RU" sz="3600" b="1" dirty="0" smtClean="0">
                <a:latin typeface="Arial Narrow" panose="020B0606020202030204" pitchFamily="34" charset="0"/>
                <a:ea typeface="Calibri" panose="020F0502020204030204" pitchFamily="34" charset="0"/>
              </a:rPr>
              <a:t>?</a:t>
            </a:r>
          </a:p>
          <a:p>
            <a:pPr marL="742950" indent="-742950">
              <a:lnSpc>
                <a:spcPct val="150000"/>
              </a:lnSpc>
              <a:buFont typeface="+mj-lt"/>
              <a:buAutoNum type="arabicPeriod" startAt="7"/>
            </a:pPr>
            <a:r>
              <a:rPr lang="ru-RU" sz="3600" b="1" dirty="0" smtClean="0">
                <a:latin typeface="Arial Narrow" panose="020B0606020202030204" pitchFamily="34" charset="0"/>
                <a:ea typeface="Calibri" panose="020F0502020204030204" pitchFamily="34" charset="0"/>
              </a:rPr>
              <a:t>Как </a:t>
            </a:r>
            <a:r>
              <a:rPr lang="ru-RU" sz="3600" b="1" dirty="0">
                <a:latin typeface="Arial Narrow" panose="020B0606020202030204" pitchFamily="34" charset="0"/>
                <a:ea typeface="Calibri" panose="020F0502020204030204" pitchFamily="34" charset="0"/>
              </a:rPr>
              <a:t>мне жить, если вокруг сколько несправедливости</a:t>
            </a:r>
            <a:r>
              <a:rPr lang="ru-RU" sz="3600" b="1" dirty="0" smtClean="0">
                <a:latin typeface="Arial Narrow" panose="020B0606020202030204" pitchFamily="34" charset="0"/>
                <a:ea typeface="Calibri" panose="020F0502020204030204" pitchFamily="34" charset="0"/>
              </a:rPr>
              <a:t>?</a:t>
            </a:r>
          </a:p>
          <a:p>
            <a:pPr marL="742950" indent="-742950">
              <a:lnSpc>
                <a:spcPct val="150000"/>
              </a:lnSpc>
              <a:buFont typeface="+mj-lt"/>
              <a:buAutoNum type="arabicPeriod" startAt="7"/>
            </a:pPr>
            <a:r>
              <a:rPr lang="ru-RU" sz="3600" b="1" dirty="0" smtClean="0">
                <a:latin typeface="Arial Narrow" panose="020B0606020202030204" pitchFamily="34" charset="0"/>
                <a:ea typeface="Calibri" panose="020F0502020204030204" pitchFamily="34" charset="0"/>
              </a:rPr>
              <a:t>Как </a:t>
            </a:r>
            <a:r>
              <a:rPr lang="ru-RU" sz="3600" b="1" dirty="0">
                <a:latin typeface="Arial Narrow" panose="020B0606020202030204" pitchFamily="34" charset="0"/>
                <a:ea typeface="Calibri" panose="020F0502020204030204" pitchFamily="34" charset="0"/>
              </a:rPr>
              <a:t>мне жить, если я не могу простить? </a:t>
            </a:r>
            <a:endParaRPr lang="ru-RU" sz="3600" b="1" dirty="0" smtClean="0">
              <a:latin typeface="Arial Narrow" panose="020B0606020202030204" pitchFamily="34" charset="0"/>
              <a:ea typeface="Calibri" panose="020F0502020204030204" pitchFamily="34" charset="0"/>
            </a:endParaRPr>
          </a:p>
          <a:p>
            <a:pPr marL="742950" indent="-742950">
              <a:lnSpc>
                <a:spcPct val="150000"/>
              </a:lnSpc>
              <a:buFont typeface="+mj-lt"/>
              <a:buAutoNum type="arabicPeriod" startAt="7"/>
            </a:pPr>
            <a:r>
              <a:rPr lang="ru-RU" sz="3600" b="1" dirty="0" smtClean="0">
                <a:latin typeface="Arial Narrow" panose="020B0606020202030204" pitchFamily="34" charset="0"/>
                <a:ea typeface="Calibri" panose="020F0502020204030204" pitchFamily="34" charset="0"/>
              </a:rPr>
              <a:t>Как </a:t>
            </a:r>
            <a:r>
              <a:rPr lang="ru-RU" sz="3600" b="1" dirty="0">
                <a:latin typeface="Arial Narrow" panose="020B0606020202030204" pitchFamily="34" charset="0"/>
                <a:ea typeface="Calibri" panose="020F0502020204030204" pitchFamily="34" charset="0"/>
              </a:rPr>
              <a:t>мне жить, если я боюсь ошибиться в своем выборе?  </a:t>
            </a:r>
            <a:endParaRPr lang="ru-RU" sz="3600" b="1" dirty="0" smtClean="0">
              <a:latin typeface="Arial Narrow" panose="020B0606020202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4623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1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474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91917" y="258106"/>
            <a:ext cx="103712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/>
              <a:t>КЛЮЧ К УСПЕХУ ЕВАНГЕЛЬСКОГО СЛУЖЕНИЯ</a:t>
            </a:r>
            <a:endParaRPr lang="ru-RU" sz="36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254544" y="2588557"/>
            <a:ext cx="40434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rgbClr val="C00000"/>
                </a:solidFill>
              </a:rPr>
              <a:t>Служим вместе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996" y="1518061"/>
            <a:ext cx="7421810" cy="4947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9508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1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74927" y="82223"/>
            <a:ext cx="107235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5400" b="1" dirty="0" smtClean="0">
                <a:latin typeface="Arial Narrow" panose="020B0606020202030204" pitchFamily="34" charset="0"/>
              </a:rPr>
              <a:t>Этапы нашего служения в 2020 году</a:t>
            </a:r>
            <a:endParaRPr lang="ru-RU" sz="5400" dirty="0">
              <a:latin typeface="Arial Narrow" panose="020B060602020203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2043" y="2257564"/>
            <a:ext cx="3373632" cy="33484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77618" y="4852582"/>
            <a:ext cx="3441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1. Читаем книгу </a:t>
            </a:r>
            <a:endParaRPr lang="ru-RU" sz="28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41269" y="3570239"/>
            <a:ext cx="3441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  <a:latin typeface="Arial Narrow" panose="020B0606020202030204" pitchFamily="34" charset="0"/>
              </a:rPr>
              <a:t>2</a:t>
            </a:r>
            <a:r>
              <a:rPr lang="ru-RU" sz="28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. Дарим книгу </a:t>
            </a:r>
            <a:endParaRPr lang="ru-RU" sz="28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41269" y="2026286"/>
            <a:ext cx="3441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3. Молимся о друзьях</a:t>
            </a:r>
            <a:endParaRPr lang="ru-RU" sz="28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952401" y="2026286"/>
            <a:ext cx="45753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4. Приглашаем на программу</a:t>
            </a:r>
            <a:endParaRPr lang="ru-RU" sz="28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616602" y="3570239"/>
            <a:ext cx="45753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  <a:latin typeface="Arial Narrow" panose="020B0606020202030204" pitchFamily="34" charset="0"/>
              </a:rPr>
              <a:t>5</a:t>
            </a:r>
            <a:r>
              <a:rPr lang="ru-RU" sz="28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. Проводим программу</a:t>
            </a:r>
            <a:endParaRPr lang="ru-RU" sz="28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344965" y="4853353"/>
            <a:ext cx="47467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Arial Narrow" panose="020B0606020202030204" pitchFamily="34" charset="0"/>
              </a:rPr>
              <a:t>6. Готовим людей к Завету</a:t>
            </a:r>
            <a:endParaRPr lang="ru-RU" sz="2800" b="1" dirty="0">
              <a:solidFill>
                <a:srgbClr val="C00000"/>
              </a:solidFill>
              <a:latin typeface="Arial Narrow" panose="020B0606020202030204" pitchFamily="34" charset="0"/>
            </a:endParaRPr>
          </a:p>
        </p:txBody>
      </p:sp>
      <p:grpSp>
        <p:nvGrpSpPr>
          <p:cNvPr id="19" name="Группа 18"/>
          <p:cNvGrpSpPr/>
          <p:nvPr/>
        </p:nvGrpSpPr>
        <p:grpSpPr>
          <a:xfrm>
            <a:off x="2835005" y="3308629"/>
            <a:ext cx="8234792" cy="3223792"/>
            <a:chOff x="2835005" y="3308629"/>
            <a:chExt cx="8234792" cy="3223792"/>
          </a:xfrm>
        </p:grpSpPr>
        <p:sp>
          <p:nvSpPr>
            <p:cNvPr id="17" name="TextBox 16"/>
            <p:cNvSpPr txBox="1"/>
            <p:nvPr/>
          </p:nvSpPr>
          <p:spPr>
            <a:xfrm>
              <a:off x="2835005" y="5886090"/>
              <a:ext cx="823479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600" b="1" dirty="0">
                  <a:solidFill>
                    <a:srgbClr val="C00000"/>
                  </a:solidFill>
                  <a:latin typeface="Arial Narrow" panose="020B0606020202030204" pitchFamily="34" charset="0"/>
                </a:rPr>
                <a:t>7</a:t>
              </a:r>
              <a:r>
                <a:rPr lang="ru-RU" sz="3600" b="1" dirty="0" smtClean="0">
                  <a:solidFill>
                    <a:srgbClr val="C00000"/>
                  </a:solidFill>
                  <a:latin typeface="Arial Narrow" panose="020B0606020202030204" pitchFamily="34" charset="0"/>
                </a:rPr>
                <a:t>. Помогаем стать частью нашей семьи</a:t>
              </a:r>
              <a:endParaRPr lang="ru-RU" sz="3600" b="1" dirty="0">
                <a:solidFill>
                  <a:srgbClr val="C00000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552830" y="3308629"/>
              <a:ext cx="92261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6000" b="1" dirty="0">
                  <a:solidFill>
                    <a:srgbClr val="C00000"/>
                  </a:solidFill>
                  <a:latin typeface="Arial Narrow" panose="020B0606020202030204" pitchFamily="34" charset="0"/>
                </a:rPr>
                <a:t>7</a:t>
              </a:r>
              <a:r>
                <a:rPr lang="ru-RU" sz="6000" b="1" dirty="0" smtClean="0">
                  <a:solidFill>
                    <a:srgbClr val="C00000"/>
                  </a:solidFill>
                  <a:latin typeface="Arial Narrow" panose="020B0606020202030204" pitchFamily="34" charset="0"/>
                </a:rPr>
                <a:t>.</a:t>
              </a:r>
              <a:endParaRPr lang="ru-RU" sz="6000" b="1" dirty="0">
                <a:solidFill>
                  <a:srgbClr val="C00000"/>
                </a:solidFill>
                <a:latin typeface="Arial Narrow" panose="020B0606020202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7077403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  <p:bldP spid="13" grpId="0"/>
      <p:bldP spid="14" grpId="0"/>
      <p:bldP spid="15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12"/>
          <a:stretch/>
        </p:blipFill>
        <p:spPr>
          <a:xfrm>
            <a:off x="0" y="0"/>
            <a:ext cx="12192000" cy="686443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12192000" cy="6864439"/>
          </a:xfrm>
          <a:prstGeom prst="rect">
            <a:avLst/>
          </a:prstGeom>
          <a:solidFill>
            <a:schemeClr val="bg1">
              <a:lumMod val="50000"/>
              <a:lumOff val="50000"/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542306" y="972760"/>
            <a:ext cx="1110738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600" b="1" dirty="0" smtClean="0">
                <a:latin typeface="Arial Narrow" panose="020B0606020202030204" pitchFamily="34" charset="0"/>
              </a:rPr>
              <a:t>ПРИНЦИПЫ И КЛЮЧЕВЫЕ ЦЕННОСТИ </a:t>
            </a:r>
            <a:r>
              <a:rPr lang="ru-RU" sz="6600" b="1" dirty="0" smtClean="0">
                <a:latin typeface="Arial Narrow" panose="020B0606020202030204" pitchFamily="34" charset="0"/>
              </a:rPr>
              <a:t>СЛУЖЕНИЯ</a:t>
            </a:r>
            <a:endParaRPr lang="en-US" sz="6600" b="1" dirty="0">
              <a:solidFill>
                <a:srgbClr val="25458B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89903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9v4BCzbuWibdYHmXN5QCAw&quot;,&quot;gi&quot;:&quot;AhCmlBdgHV1yvpM3SSMG9g&quot;,&quot;ti&quot;:&quot;characters&quot;,&quot;vs&quot;:{&quot;f&quot;:[716,502,565,693,683],&quot;i&quot;:{&quot;d&quot;:&quot;9v4BCzbuWibdYHmXN5QCAw&quot;,&quot;p&quot;:true}}}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467</TotalTime>
  <Words>1862</Words>
  <Application>Microsoft Office PowerPoint</Application>
  <PresentationFormat>Широкоэкранный</PresentationFormat>
  <Paragraphs>188</Paragraphs>
  <Slides>23</Slides>
  <Notes>21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8" baseType="lpstr">
      <vt:lpstr>Arial</vt:lpstr>
      <vt:lpstr>Arial Narrow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Irina Kasap</dc:creator>
  <cp:lastModifiedBy>Александр Сахаров</cp:lastModifiedBy>
  <cp:revision>68</cp:revision>
  <dcterms:created xsi:type="dcterms:W3CDTF">2019-10-06T17:20:04Z</dcterms:created>
  <dcterms:modified xsi:type="dcterms:W3CDTF">2019-11-02T23:30:02Z</dcterms:modified>
</cp:coreProperties>
</file>