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86" r:id="rId2"/>
  </p:sldMasterIdLst>
  <p:notesMasterIdLst>
    <p:notesMasterId r:id="rId45"/>
  </p:notesMasterIdLst>
  <p:sldIdLst>
    <p:sldId id="257" r:id="rId3"/>
    <p:sldId id="299" r:id="rId4"/>
    <p:sldId id="300" r:id="rId5"/>
    <p:sldId id="301" r:id="rId6"/>
    <p:sldId id="302" r:id="rId7"/>
    <p:sldId id="303" r:id="rId8"/>
    <p:sldId id="304" r:id="rId9"/>
    <p:sldId id="305" r:id="rId10"/>
    <p:sldId id="306" r:id="rId11"/>
    <p:sldId id="307" r:id="rId12"/>
    <p:sldId id="308"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12192000"/>
  <p:embeddedFontLst>
    <p:embeddedFont>
      <p:font typeface="Calibri" panose="020F0502020204030204" pitchFamily="34" charset="0"/>
      <p:regular r:id="rId46"/>
      <p:bold r:id="rId47"/>
      <p:italic r:id="rId48"/>
      <p:boldItalic r:id="rId49"/>
    </p:embeddedFont>
    <p:embeddedFont>
      <p:font typeface="Century Gothic" panose="020B0502020202020204" pitchFamily="34" charset="0"/>
      <p:regular r:id="rId50"/>
      <p:bold r:id="rId51"/>
      <p:italic r:id="rId52"/>
      <p:boldItalic r:id="rId53"/>
    </p:embeddedFont>
    <p:embeddedFont>
      <p:font typeface="DM Sans Light" pitchFamily="2" charset="0"/>
      <p:regular r:id="rId54"/>
    </p:embeddedFont>
    <p:embeddedFont>
      <p:font typeface="DM Sans Medium" pitchFamily="2" charset="0"/>
      <p:regular r:id="rId55"/>
      <p:italic r:id="rId56"/>
    </p:embeddedFont>
    <p:embeddedFont>
      <p:font typeface="Inter" panose="02000503000000020004" pitchFamily="2" charset="0"/>
      <p:regular r:id="rId57"/>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7"/>
    <p:restoredTop sz="94610"/>
  </p:normalViewPr>
  <p:slideViewPr>
    <p:cSldViewPr snapToGrid="0" snapToObjects="1">
      <p:cViewPr varScale="1">
        <p:scale>
          <a:sx n="128" d="100"/>
          <a:sy n="128" d="100"/>
        </p:scale>
        <p:origin x="176"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549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025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9492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2473927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8555095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42657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258240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298201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365595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2192029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6/21/26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57901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0DF5E60-9974-AC48-9591-99C2BB44B7CF}" type="datetimeFigureOut">
              <a:rPr lang="en-US" smtClean="0"/>
              <a:pPr/>
              <a:t>6/21/26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084191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09B482E8-6E0E-1B4F-B1FD-C69DB9E858D9}" type="datetimeFigureOut">
              <a:rPr lang="en-US" smtClean="0"/>
              <a:pPr/>
              <a:t>6/21/26</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088679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6/21/26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83639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9B482E8-6E0E-1B4F-B1FD-C69DB9E858D9}" type="datetimeFigureOut">
              <a:rPr lang="en-US" smtClean="0"/>
              <a:pPr/>
              <a:t>6/21/26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192297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a:t>Образец текста</a:t>
            </a:r>
          </a:p>
        </p:txBody>
      </p:sp>
      <p:sp>
        <p:nvSpPr>
          <p:cNvPr id="4" name="Date Placeholder 3"/>
          <p:cNvSpPr>
            <a:spLocks noGrp="1"/>
          </p:cNvSpPr>
          <p:nvPr>
            <p:ph type="dt" sz="half" idx="10"/>
          </p:nvPr>
        </p:nvSpPr>
        <p:spPr/>
        <p:txBody>
          <a:bodyPr/>
          <a:lstStyle/>
          <a:p>
            <a:fld id="{09B482E8-6E0E-1B4F-B1FD-C69DB9E858D9}" type="datetimeFigureOut">
              <a:rPr lang="en-US" smtClean="0"/>
              <a:pPr/>
              <a:t>6/21/26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916600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474504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428838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587446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6/21/26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082213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111213"/>
          </a:solidFill>
          <a:ln/>
        </p:spPr>
      </p:sp>
      <p:sp>
        <p:nvSpPr>
          <p:cNvPr id="3" name="Shape 1"/>
          <p:cNvSpPr/>
          <p:nvPr/>
        </p:nvSpPr>
        <p:spPr>
          <a:xfrm>
            <a:off x="0" y="0"/>
            <a:ext cx="12191695" cy="6858000"/>
          </a:xfrm>
          <a:prstGeom prst="rect">
            <a:avLst/>
          </a:prstGeom>
          <a:solidFill>
            <a:srgbClr val="2D3133"/>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6/21/26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597636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6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8ECE4"/>
          </a:solidFill>
          <a:ln/>
        </p:spPr>
      </p:sp>
      <p:sp>
        <p:nvSpPr>
          <p:cNvPr id="3" name="Shape 1"/>
          <p:cNvSpPr/>
          <p:nvPr/>
        </p:nvSpPr>
        <p:spPr>
          <a:xfrm>
            <a:off x="0" y="0"/>
            <a:ext cx="12192000" cy="6858000"/>
          </a:xfrm>
          <a:prstGeom prst="rect">
            <a:avLst/>
          </a:prstGeom>
          <a:solidFill>
            <a:srgbClr val="F8ECE4"/>
          </a:solidFill>
          <a:ln/>
        </p:spPr>
      </p:sp>
    </p:spTree>
    <p:extLst>
      <p:ext uri="{BB962C8B-B14F-4D97-AF65-F5344CB8AC3E}">
        <p14:creationId xmlns:p14="http://schemas.microsoft.com/office/powerpoint/2010/main" val="616780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6/21/26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465744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6/21/26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49158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DFA1846-DA80-1C48-A609-854EA85C59AD}" type="datetimeFigureOut">
              <a:rPr lang="en-US" smtClean="0"/>
              <a:pPr/>
              <a:t>6/21/26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571825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6/21/26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940092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6/21/26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509007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6/21/26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676763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6/21/26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1881110"/>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s://gemini.google.com/app"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google-gemini.r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haveibeenpwned.com/"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Napkin.ai"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Gamma.app"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svg"/></Relationships>
</file>

<file path=ppt/slides/_rels/slide3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1886" cy="6858000"/>
          </a:xfrm>
          <a:prstGeom prst="rect">
            <a:avLst/>
          </a:prstGeom>
        </p:spPr>
      </p:pic>
      <p:sp>
        <p:nvSpPr>
          <p:cNvPr id="3" name="Text 0"/>
          <p:cNvSpPr/>
          <p:nvPr/>
        </p:nvSpPr>
        <p:spPr>
          <a:xfrm>
            <a:off x="5233360" y="1162248"/>
            <a:ext cx="6296860" cy="2139553"/>
          </a:xfrm>
          <a:prstGeom prst="rect">
            <a:avLst/>
          </a:prstGeom>
          <a:noFill/>
          <a:ln/>
        </p:spPr>
        <p:txBody>
          <a:bodyPr wrap="square" lIns="0" tIns="0" rIns="0" bIns="0" rtlCol="0" anchor="t">
            <a:normAutofit/>
          </a:bodyPr>
          <a:lstStyle/>
          <a:p>
            <a:pPr marL="0" indent="0" algn="l">
              <a:lnSpc>
                <a:spcPct val="104000"/>
              </a:lnSpc>
              <a:buNone/>
            </a:pPr>
            <a:r>
              <a:rPr lang="en-US" sz="4450" dirty="0">
                <a:solidFill>
                  <a:srgbClr val="F7F7F8"/>
                </a:solidFill>
                <a:latin typeface="DM Sans Medium" pitchFamily="34" charset="0"/>
                <a:ea typeface="DM Sans Medium" pitchFamily="34" charset="-122"/>
                <a:cs typeface="DM Sans Medium" pitchFamily="34" charset="-120"/>
              </a:rPr>
              <a:t>Искусственный интеллект </a:t>
            </a:r>
            <a:r>
              <a:rPr lang="en-US" sz="4450" dirty="0">
                <a:solidFill>
                  <a:srgbClr val="E8AF3B"/>
                </a:solidFill>
                <a:latin typeface="DM Sans Medium" pitchFamily="34" charset="0"/>
                <a:ea typeface="DM Sans Medium" pitchFamily="34" charset="-122"/>
                <a:cs typeface="DM Sans Medium" pitchFamily="34" charset="-120"/>
              </a:rPr>
              <a:t>не может</a:t>
            </a:r>
            <a:r>
              <a:rPr lang="en-US" sz="4450" dirty="0">
                <a:solidFill>
                  <a:srgbClr val="F7F7F8"/>
                </a:solidFill>
                <a:latin typeface="DM Sans Medium" pitchFamily="34" charset="0"/>
                <a:ea typeface="DM Sans Medium" pitchFamily="34" charset="-122"/>
                <a:cs typeface="DM Sans Medium" pitchFamily="34" charset="-120"/>
              </a:rPr>
              <a:t> заменить человека!</a:t>
            </a:r>
            <a:endParaRPr lang="en-US" sz="4450" dirty="0"/>
          </a:p>
        </p:txBody>
      </p:sp>
      <p:sp>
        <p:nvSpPr>
          <p:cNvPr id="4" name="Shape 1"/>
          <p:cNvSpPr/>
          <p:nvPr/>
        </p:nvSpPr>
        <p:spPr>
          <a:xfrm>
            <a:off x="5233360" y="3549848"/>
            <a:ext cx="19050" cy="1165820"/>
          </a:xfrm>
          <a:prstGeom prst="roundRect">
            <a:avLst>
              <a:gd name="adj" fmla="val 59999"/>
            </a:avLst>
          </a:prstGeom>
          <a:solidFill>
            <a:srgbClr val="AC9EF5"/>
          </a:solidFill>
          <a:ln/>
        </p:spPr>
      </p:sp>
      <p:sp>
        <p:nvSpPr>
          <p:cNvPr id="5" name="Text 2"/>
          <p:cNvSpPr/>
          <p:nvPr/>
        </p:nvSpPr>
        <p:spPr>
          <a:xfrm>
            <a:off x="5481401" y="3735884"/>
            <a:ext cx="6048819"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Но сотрудник, который умеет использовать искусственный интеллект, может заменить сотрудника, который не умеет использовать искусственный интеллект.</a:t>
            </a:r>
            <a:endParaRPr lang="en-US" sz="1300" dirty="0"/>
          </a:p>
        </p:txBody>
      </p:sp>
      <p:sp>
        <p:nvSpPr>
          <p:cNvPr id="6" name="Text 3"/>
          <p:cNvSpPr/>
          <p:nvPr/>
        </p:nvSpPr>
        <p:spPr>
          <a:xfrm>
            <a:off x="5233360" y="4901803"/>
            <a:ext cx="6296860"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Технология — это инструмент. Ценность создаёт человек, который умеет этим инструментом пользоваться. Именно поэтому освоение ИИ сегодня — это не просто конкурентное преимущество, а необходимость.</a:t>
            </a:r>
            <a:endParaRPr lang="en-US" sz="13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891731"/>
            <a:ext cx="10869018" cy="264617"/>
          </a:xfrm>
          <a:prstGeom prst="rect">
            <a:avLst/>
          </a:prstGeom>
          <a:noFill/>
          <a:ln/>
        </p:spPr>
        <p:txBody>
          <a:bodyPr wrap="none" lIns="0" tIns="0" rIns="0" bIns="0" rtlCol="0" anchor="t"/>
          <a:lstStyle/>
          <a:p>
            <a:pPr>
              <a:lnSpc>
                <a:spcPts val="2083"/>
              </a:lnSpc>
            </a:pPr>
            <a:endParaRPr lang="en-US" sz="1292" dirty="0"/>
          </a:p>
        </p:txBody>
      </p:sp>
      <p:sp>
        <p:nvSpPr>
          <p:cNvPr id="9" name="Text 5"/>
          <p:cNvSpPr/>
          <p:nvPr/>
        </p:nvSpPr>
        <p:spPr>
          <a:xfrm>
            <a:off x="1198761" y="5421709"/>
            <a:ext cx="10166449" cy="529233"/>
          </a:xfrm>
          <a:prstGeom prst="rect">
            <a:avLst/>
          </a:prstGeom>
          <a:noFill/>
          <a:ln/>
        </p:spPr>
        <p:txBody>
          <a:bodyPr wrap="square" lIns="0" tIns="0" rIns="0" bIns="0" rtlCol="0" anchor="t"/>
          <a:lstStyle/>
          <a:p>
            <a:pPr>
              <a:lnSpc>
                <a:spcPts val="2083"/>
              </a:lnSpc>
            </a:pPr>
            <a:endParaRPr lang="en-US" sz="1292" dirty="0"/>
          </a:p>
        </p:txBody>
      </p:sp>
      <p:sp>
        <p:nvSpPr>
          <p:cNvPr id="5" name="TextBox 4">
            <a:extLst>
              <a:ext uri="{FF2B5EF4-FFF2-40B4-BE49-F238E27FC236}">
                <a16:creationId xmlns:a16="http://schemas.microsoft.com/office/drawing/2014/main" id="{5745364C-B2D9-9833-AFB8-DD225BEC810C}"/>
              </a:ext>
            </a:extLst>
          </p:cNvPr>
          <p:cNvSpPr txBox="1"/>
          <p:nvPr/>
        </p:nvSpPr>
        <p:spPr>
          <a:xfrm>
            <a:off x="925223" y="621358"/>
            <a:ext cx="4288693" cy="3682611"/>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А.</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«Оптимизм — это вера, ведущая к достижению. Ничего нельзя сделать без надежды и уверенности.»</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BB28626-99BB-1BBD-8DB8-43F84B22AA9F}"/>
              </a:ext>
            </a:extLst>
          </p:cNvPr>
          <p:cNvSpPr txBox="1"/>
          <p:nvPr/>
        </p:nvSpPr>
        <p:spPr>
          <a:xfrm>
            <a:off x="6620684" y="621358"/>
            <a:ext cx="4288693" cy="3169714"/>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Б.</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«Надежда не обещает легкой дороги, но напоминает, что Бог уже идет впереди нас.»</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Прямая соединительная линия 11">
            <a:extLst>
              <a:ext uri="{FF2B5EF4-FFF2-40B4-BE49-F238E27FC236}">
                <a16:creationId xmlns:a16="http://schemas.microsoft.com/office/drawing/2014/main" id="{032FCAE9-91B4-0FF8-3A7C-470E75372849}"/>
              </a:ext>
            </a:extLst>
          </p:cNvPr>
          <p:cNvCxnSpPr>
            <a:cxnSpLocks/>
          </p:cNvCxnSpPr>
          <p:nvPr/>
        </p:nvCxnSpPr>
        <p:spPr>
          <a:xfrm>
            <a:off x="5999550" y="429846"/>
            <a:ext cx="0" cy="4288693"/>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318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891731"/>
            <a:ext cx="10869018" cy="264617"/>
          </a:xfrm>
          <a:prstGeom prst="rect">
            <a:avLst/>
          </a:prstGeom>
          <a:noFill/>
          <a:ln/>
        </p:spPr>
        <p:txBody>
          <a:bodyPr wrap="none" lIns="0" tIns="0" rIns="0" bIns="0" rtlCol="0" anchor="t"/>
          <a:lstStyle/>
          <a:p>
            <a:pPr>
              <a:lnSpc>
                <a:spcPts val="2083"/>
              </a:lnSpc>
            </a:pPr>
            <a:endParaRPr lang="en-US" sz="1292" dirty="0"/>
          </a:p>
        </p:txBody>
      </p:sp>
      <p:sp>
        <p:nvSpPr>
          <p:cNvPr id="9" name="Text 5"/>
          <p:cNvSpPr/>
          <p:nvPr/>
        </p:nvSpPr>
        <p:spPr>
          <a:xfrm>
            <a:off x="1198761" y="5421709"/>
            <a:ext cx="10166449" cy="529233"/>
          </a:xfrm>
          <a:prstGeom prst="rect">
            <a:avLst/>
          </a:prstGeom>
          <a:noFill/>
          <a:ln/>
        </p:spPr>
        <p:txBody>
          <a:bodyPr wrap="square" lIns="0" tIns="0" rIns="0" bIns="0" rtlCol="0" anchor="t"/>
          <a:lstStyle/>
          <a:p>
            <a:pPr>
              <a:lnSpc>
                <a:spcPts val="2083"/>
              </a:lnSpc>
            </a:pPr>
            <a:endParaRPr lang="en-US" sz="1292" dirty="0"/>
          </a:p>
        </p:txBody>
      </p:sp>
      <p:sp>
        <p:nvSpPr>
          <p:cNvPr id="5" name="TextBox 4">
            <a:extLst>
              <a:ext uri="{FF2B5EF4-FFF2-40B4-BE49-F238E27FC236}">
                <a16:creationId xmlns:a16="http://schemas.microsoft.com/office/drawing/2014/main" id="{5745364C-B2D9-9833-AFB8-DD225BEC810C}"/>
              </a:ext>
            </a:extLst>
          </p:cNvPr>
          <p:cNvSpPr txBox="1"/>
          <p:nvPr/>
        </p:nvSpPr>
        <p:spPr>
          <a:xfrm>
            <a:off x="925223" y="621358"/>
            <a:ext cx="4288693" cy="3682611"/>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А.</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«Оптимизм — это вера, ведущая к достижению. Ничего нельзя сделать без надежды и уверенности.»</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BB28626-99BB-1BBD-8DB8-43F84B22AA9F}"/>
              </a:ext>
            </a:extLst>
          </p:cNvPr>
          <p:cNvSpPr txBox="1"/>
          <p:nvPr/>
        </p:nvSpPr>
        <p:spPr>
          <a:xfrm>
            <a:off x="6620684" y="621358"/>
            <a:ext cx="4288693" cy="3169714"/>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Б.</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«Надежда не обещает легкой дороги, но напоминает, что Бог уже идет впереди нас.»</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Прямая соединительная линия 11">
            <a:extLst>
              <a:ext uri="{FF2B5EF4-FFF2-40B4-BE49-F238E27FC236}">
                <a16:creationId xmlns:a16="http://schemas.microsoft.com/office/drawing/2014/main" id="{032FCAE9-91B4-0FF8-3A7C-470E75372849}"/>
              </a:ext>
            </a:extLst>
          </p:cNvPr>
          <p:cNvCxnSpPr>
            <a:cxnSpLocks/>
          </p:cNvCxnSpPr>
          <p:nvPr/>
        </p:nvCxnSpPr>
        <p:spPr>
          <a:xfrm>
            <a:off x="5999550" y="429846"/>
            <a:ext cx="0" cy="4288693"/>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4DEA5CB7-8CB5-E7BC-0BB6-BE668EC3A90D}"/>
              </a:ext>
            </a:extLst>
          </p:cNvPr>
          <p:cNvSpPr txBox="1"/>
          <p:nvPr/>
        </p:nvSpPr>
        <p:spPr>
          <a:xfrm>
            <a:off x="1445847" y="5127801"/>
            <a:ext cx="2929007" cy="605230"/>
          </a:xfrm>
          <a:prstGeom prst="rect">
            <a:avLst/>
          </a:prstGeom>
          <a:noFill/>
        </p:spPr>
        <p:txBody>
          <a:bodyPr wrap="none" rtlCol="0">
            <a:spAutoFit/>
          </a:bodyPr>
          <a:lstStyle/>
          <a:p>
            <a:r>
              <a:rPr lang="ru-RU" sz="3333" kern="0" dirty="0">
                <a:latin typeface="Times New Roman" panose="02020603050405020304" pitchFamily="18" charset="0"/>
                <a:ea typeface="Times New Roman" panose="02020603050405020304" pitchFamily="18" charset="0"/>
              </a:rPr>
              <a:t>Хелен Келлер.</a:t>
            </a:r>
            <a:r>
              <a:rPr lang="ru-RU" sz="3333" dirty="0"/>
              <a:t> </a:t>
            </a:r>
          </a:p>
        </p:txBody>
      </p:sp>
      <p:sp>
        <p:nvSpPr>
          <p:cNvPr id="4" name="TextBox 3">
            <a:extLst>
              <a:ext uri="{FF2B5EF4-FFF2-40B4-BE49-F238E27FC236}">
                <a16:creationId xmlns:a16="http://schemas.microsoft.com/office/drawing/2014/main" id="{BF52DFF0-B096-18EE-E4D6-384E3393C14E}"/>
              </a:ext>
            </a:extLst>
          </p:cNvPr>
          <p:cNvSpPr txBox="1"/>
          <p:nvPr/>
        </p:nvSpPr>
        <p:spPr>
          <a:xfrm>
            <a:off x="8092747" y="5127801"/>
            <a:ext cx="803425" cy="605230"/>
          </a:xfrm>
          <a:prstGeom prst="rect">
            <a:avLst/>
          </a:prstGeom>
          <a:noFill/>
        </p:spPr>
        <p:txBody>
          <a:bodyPr wrap="none" rtlCol="0">
            <a:spAutoFit/>
          </a:bodyPr>
          <a:lstStyle/>
          <a:p>
            <a:r>
              <a:rPr lang="ru-RU" sz="3333" kern="0" dirty="0">
                <a:latin typeface="Times New Roman" panose="02020603050405020304" pitchFamily="18" charset="0"/>
                <a:ea typeface="Times New Roman" panose="02020603050405020304" pitchFamily="18" charset="0"/>
              </a:rPr>
              <a:t>ИИ</a:t>
            </a:r>
            <a:endParaRPr lang="ru-RU" sz="3333" dirty="0"/>
          </a:p>
        </p:txBody>
      </p:sp>
    </p:spTree>
    <p:extLst>
      <p:ext uri="{BB962C8B-B14F-4D97-AF65-F5344CB8AC3E}">
        <p14:creationId xmlns:p14="http://schemas.microsoft.com/office/powerpoint/2010/main" val="85820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61574" y="528241"/>
            <a:ext cx="4652350" cy="4482108"/>
          </a:xfrm>
          <a:prstGeom prst="rect">
            <a:avLst/>
          </a:prstGeom>
        </p:spPr>
      </p:pic>
      <p:sp>
        <p:nvSpPr>
          <p:cNvPr id="3" name="Text 0"/>
          <p:cNvSpPr/>
          <p:nvPr/>
        </p:nvSpPr>
        <p:spPr>
          <a:xfrm>
            <a:off x="661574" y="5211266"/>
            <a:ext cx="6445486" cy="465138"/>
          </a:xfrm>
          <a:prstGeom prst="rect">
            <a:avLst/>
          </a:prstGeom>
          <a:noFill/>
          <a:ln/>
        </p:spPr>
        <p:txBody>
          <a:bodyPr wrap="none" lIns="0" tIns="0" rIns="0" bIns="0" rtlCol="0" anchor="t"/>
          <a:lstStyle/>
          <a:p>
            <a:pPr marL="0" indent="0" algn="l">
              <a:lnSpc>
                <a:spcPct val="104000"/>
              </a:lnSpc>
              <a:buNone/>
            </a:pPr>
            <a:r>
              <a:rPr lang="en-US" sz="2900" dirty="0">
                <a:solidFill>
                  <a:srgbClr val="F7F7F8"/>
                </a:solidFill>
                <a:latin typeface="DM Sans Medium" pitchFamily="34" charset="0"/>
                <a:ea typeface="DM Sans Medium" pitchFamily="34" charset="-122"/>
                <a:cs typeface="DM Sans Medium" pitchFamily="34" charset="-120"/>
              </a:rPr>
              <a:t>9 направлений применения ИИ</a:t>
            </a:r>
            <a:endParaRPr lang="en-US" sz="2900" dirty="0"/>
          </a:p>
        </p:txBody>
      </p:sp>
      <p:sp>
        <p:nvSpPr>
          <p:cNvPr id="4" name="Text 1"/>
          <p:cNvSpPr/>
          <p:nvPr/>
        </p:nvSpPr>
        <p:spPr>
          <a:xfrm>
            <a:off x="661574" y="5877322"/>
            <a:ext cx="10868547" cy="452438"/>
          </a:xfrm>
          <a:prstGeom prst="rect">
            <a:avLst/>
          </a:prstGeom>
          <a:noFill/>
          <a:ln/>
        </p:spPr>
        <p:txBody>
          <a:bodyPr wrap="square" lIns="0" tIns="0" rIns="0" bIns="0" rtlCol="0" anchor="t">
            <a:normAutofit/>
          </a:bodyPr>
          <a:lstStyle/>
          <a:p>
            <a:pPr marL="0" indent="0" algn="l">
              <a:lnSpc>
                <a:spcPct val="127000"/>
              </a:lnSpc>
              <a:buNone/>
            </a:pPr>
            <a:r>
              <a:rPr lang="en-US" sz="1150" dirty="0">
                <a:solidFill>
                  <a:srgbClr val="D6D9D7"/>
                </a:solidFill>
                <a:latin typeface="Inter" pitchFamily="34" charset="0"/>
                <a:ea typeface="Inter" pitchFamily="34" charset="-122"/>
                <a:cs typeface="Inter" pitchFamily="34" charset="-120"/>
              </a:rPr>
              <a:t>От промпт-инжиниринга до создания ботов без программирования — каждое направление открывает новые профессиональные возможности. Освоив эти инструменты, вы сможете автоматизировать рутину, создавать контент и строить собственные AI-решения.</a:t>
            </a:r>
            <a:endParaRPr lang="en-US" sz="11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61574" y="561876"/>
            <a:ext cx="5943947" cy="465138"/>
          </a:xfrm>
          <a:prstGeom prst="rect">
            <a:avLst/>
          </a:prstGeom>
          <a:noFill/>
          <a:ln/>
        </p:spPr>
        <p:txBody>
          <a:bodyPr wrap="none" lIns="0" tIns="0" rIns="0" bIns="0" rtlCol="0" anchor="t"/>
          <a:lstStyle/>
          <a:p>
            <a:pPr marL="0" indent="0" algn="l">
              <a:lnSpc>
                <a:spcPct val="104000"/>
              </a:lnSpc>
              <a:buNone/>
            </a:pPr>
            <a:r>
              <a:rPr lang="en-US" sz="2900" dirty="0">
                <a:solidFill>
                  <a:srgbClr val="F7F7F8"/>
                </a:solidFill>
                <a:latin typeface="DM Sans Medium" pitchFamily="34" charset="0"/>
                <a:ea typeface="DM Sans Medium" pitchFamily="34" charset="-122"/>
                <a:cs typeface="DM Sans Medium" pitchFamily="34" charset="-120"/>
              </a:rPr>
              <a:t>Доступные языковые модели</a:t>
            </a:r>
            <a:endParaRPr lang="en-US" sz="290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74" y="1294904"/>
            <a:ext cx="10868547" cy="893068"/>
          </a:xfrm>
          <a:prstGeom prst="rect">
            <a:avLst/>
          </a:prstGeom>
        </p:spPr>
      </p:pic>
      <p:sp>
        <p:nvSpPr>
          <p:cNvPr id="4" name="Text 1"/>
          <p:cNvSpPr/>
          <p:nvPr/>
        </p:nvSpPr>
        <p:spPr>
          <a:xfrm>
            <a:off x="1409962" y="1462782"/>
            <a:ext cx="1860603" cy="232470"/>
          </a:xfrm>
          <a:prstGeom prst="rect">
            <a:avLst/>
          </a:prstGeom>
          <a:noFill/>
          <a:ln/>
        </p:spPr>
        <p:txBody>
          <a:bodyPr wrap="none" lIns="0" tIns="0" rIns="0" bIns="0" rtlCol="0" anchor="t"/>
          <a:lstStyle/>
          <a:p>
            <a:pPr marL="0" indent="0" algn="l">
              <a:lnSpc>
                <a:spcPct val="104000"/>
              </a:lnSpc>
              <a:buNone/>
            </a:pPr>
            <a:r>
              <a:rPr lang="en-US" sz="1450" dirty="0">
                <a:solidFill>
                  <a:srgbClr val="D6D9D7"/>
                </a:solidFill>
                <a:latin typeface="DM Sans Medium" pitchFamily="34" charset="0"/>
                <a:ea typeface="DM Sans Medium" pitchFamily="34" charset="-122"/>
                <a:cs typeface="DM Sans Medium" pitchFamily="34" charset="-120"/>
              </a:rPr>
              <a:t>GigaChat</a:t>
            </a:r>
            <a:endParaRPr lang="en-US" sz="1450" dirty="0"/>
          </a:p>
        </p:txBody>
      </p:sp>
      <p:sp>
        <p:nvSpPr>
          <p:cNvPr id="5" name="Text 2"/>
          <p:cNvSpPr/>
          <p:nvPr/>
        </p:nvSpPr>
        <p:spPr>
          <a:xfrm>
            <a:off x="1409962" y="1775619"/>
            <a:ext cx="9952285" cy="226219"/>
          </a:xfrm>
          <a:prstGeom prst="rect">
            <a:avLst/>
          </a:prstGeom>
          <a:noFill/>
          <a:ln/>
        </p:spPr>
        <p:txBody>
          <a:bodyPr wrap="none" lIns="0" tIns="0" rIns="0" bIns="0" rtlCol="0" anchor="t"/>
          <a:lstStyle/>
          <a:p>
            <a:pPr marL="0" indent="0" algn="l">
              <a:lnSpc>
                <a:spcPct val="127000"/>
              </a:lnSpc>
              <a:buNone/>
            </a:pPr>
            <a:r>
              <a:rPr lang="en-US" sz="1150" dirty="0">
                <a:solidFill>
                  <a:srgbClr val="D6D9D7"/>
                </a:solidFill>
                <a:latin typeface="Inter" pitchFamily="34" charset="0"/>
                <a:ea typeface="Inter" pitchFamily="34" charset="-122"/>
                <a:cs typeface="Inter" pitchFamily="34" charset="-120"/>
              </a:rPr>
              <a:t>Мультимодальная русскоязычная нейросеть от Сбера. Глубокое понимание контекста на русском и английском языках.</a:t>
            </a:r>
            <a:endParaRPr lang="en-US" sz="1150" dirty="0"/>
          </a:p>
        </p:txBody>
      </p:sp>
      <p:pic>
        <p:nvPicPr>
          <p:cNvPr id="6"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74" y="2321917"/>
            <a:ext cx="10868547" cy="893068"/>
          </a:xfrm>
          <a:prstGeom prst="rect">
            <a:avLst/>
          </a:prstGeom>
        </p:spPr>
      </p:pic>
      <p:sp>
        <p:nvSpPr>
          <p:cNvPr id="7" name="Text 3"/>
          <p:cNvSpPr/>
          <p:nvPr/>
        </p:nvSpPr>
        <p:spPr>
          <a:xfrm>
            <a:off x="1409962" y="2489795"/>
            <a:ext cx="1860603" cy="232470"/>
          </a:xfrm>
          <a:prstGeom prst="rect">
            <a:avLst/>
          </a:prstGeom>
          <a:noFill/>
          <a:ln/>
        </p:spPr>
        <p:txBody>
          <a:bodyPr wrap="none" lIns="0" tIns="0" rIns="0" bIns="0" rtlCol="0" anchor="t"/>
          <a:lstStyle/>
          <a:p>
            <a:pPr marL="0" indent="0" algn="l">
              <a:lnSpc>
                <a:spcPct val="104000"/>
              </a:lnSpc>
              <a:buNone/>
            </a:pPr>
            <a:r>
              <a:rPr lang="en-US" sz="1450" dirty="0">
                <a:solidFill>
                  <a:srgbClr val="D6D9D7"/>
                </a:solidFill>
                <a:latin typeface="DM Sans Medium" pitchFamily="34" charset="0"/>
                <a:ea typeface="DM Sans Medium" pitchFamily="34" charset="-122"/>
                <a:cs typeface="DM Sans Medium" pitchFamily="34" charset="-120"/>
              </a:rPr>
              <a:t>YandexGPT</a:t>
            </a:r>
            <a:endParaRPr lang="en-US" sz="1450" dirty="0"/>
          </a:p>
        </p:txBody>
      </p:sp>
      <p:sp>
        <p:nvSpPr>
          <p:cNvPr id="8" name="Text 4"/>
          <p:cNvSpPr/>
          <p:nvPr/>
        </p:nvSpPr>
        <p:spPr>
          <a:xfrm>
            <a:off x="1409962" y="2802632"/>
            <a:ext cx="9952285" cy="226219"/>
          </a:xfrm>
          <a:prstGeom prst="rect">
            <a:avLst/>
          </a:prstGeom>
          <a:noFill/>
          <a:ln/>
        </p:spPr>
        <p:txBody>
          <a:bodyPr wrap="none" lIns="0" tIns="0" rIns="0" bIns="0" rtlCol="0" anchor="t"/>
          <a:lstStyle/>
          <a:p>
            <a:pPr marL="0" indent="0" algn="l">
              <a:lnSpc>
                <a:spcPct val="127000"/>
              </a:lnSpc>
              <a:buNone/>
            </a:pPr>
            <a:r>
              <a:rPr lang="en-US" sz="1150" dirty="0">
                <a:solidFill>
                  <a:srgbClr val="D6D9D7"/>
                </a:solidFill>
                <a:latin typeface="Inter" pitchFamily="34" charset="0"/>
                <a:ea typeface="Inter" pitchFamily="34" charset="-122"/>
                <a:cs typeface="Inter" pitchFamily="34" charset="-120"/>
              </a:rPr>
              <a:t>Российский аналог ChatGPT от Яндекса. Генерация текстов на основе технологии обработки естественного языка.</a:t>
            </a:r>
            <a:endParaRPr lang="en-US" sz="1150" dirty="0"/>
          </a:p>
        </p:txBody>
      </p:sp>
      <p:pic>
        <p:nvPicPr>
          <p:cNvPr id="9"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74" y="3348930"/>
            <a:ext cx="10868547" cy="893068"/>
          </a:xfrm>
          <a:prstGeom prst="rect">
            <a:avLst/>
          </a:prstGeom>
        </p:spPr>
      </p:pic>
      <p:sp>
        <p:nvSpPr>
          <p:cNvPr id="10" name="Text 5"/>
          <p:cNvSpPr/>
          <p:nvPr/>
        </p:nvSpPr>
        <p:spPr>
          <a:xfrm>
            <a:off x="1409962" y="3516809"/>
            <a:ext cx="1860603" cy="232470"/>
          </a:xfrm>
          <a:prstGeom prst="rect">
            <a:avLst/>
          </a:prstGeom>
          <a:noFill/>
          <a:ln/>
        </p:spPr>
        <p:txBody>
          <a:bodyPr wrap="none" lIns="0" tIns="0" rIns="0" bIns="0" rtlCol="0" anchor="t"/>
          <a:lstStyle/>
          <a:p>
            <a:pPr marL="0" indent="0" algn="l">
              <a:lnSpc>
                <a:spcPct val="104000"/>
              </a:lnSpc>
              <a:buNone/>
            </a:pPr>
            <a:r>
              <a:rPr lang="en-US" sz="1450" dirty="0">
                <a:solidFill>
                  <a:srgbClr val="D6D9D7"/>
                </a:solidFill>
                <a:latin typeface="DM Sans Medium" pitchFamily="34" charset="0"/>
                <a:ea typeface="DM Sans Medium" pitchFamily="34" charset="-122"/>
                <a:cs typeface="DM Sans Medium" pitchFamily="34" charset="-120"/>
              </a:rPr>
              <a:t>Qwen / DeepSeek</a:t>
            </a:r>
            <a:endParaRPr lang="en-US" sz="1450" dirty="0"/>
          </a:p>
        </p:txBody>
      </p:sp>
      <p:sp>
        <p:nvSpPr>
          <p:cNvPr id="11" name="Text 6"/>
          <p:cNvSpPr/>
          <p:nvPr/>
        </p:nvSpPr>
        <p:spPr>
          <a:xfrm>
            <a:off x="1409962" y="3829645"/>
            <a:ext cx="9952285" cy="226219"/>
          </a:xfrm>
          <a:prstGeom prst="rect">
            <a:avLst/>
          </a:prstGeom>
          <a:noFill/>
          <a:ln/>
        </p:spPr>
        <p:txBody>
          <a:bodyPr wrap="none" lIns="0" tIns="0" rIns="0" bIns="0" rtlCol="0" anchor="t"/>
          <a:lstStyle/>
          <a:p>
            <a:pPr marL="0" indent="0" algn="l">
              <a:lnSpc>
                <a:spcPct val="127000"/>
              </a:lnSpc>
              <a:buNone/>
            </a:pPr>
            <a:r>
              <a:rPr lang="en-US" sz="1150" dirty="0">
                <a:solidFill>
                  <a:srgbClr val="D6D9D7"/>
                </a:solidFill>
                <a:latin typeface="Inter" pitchFamily="34" charset="0"/>
                <a:ea typeface="Inter" pitchFamily="34" charset="-122"/>
                <a:cs typeface="Inter" pitchFamily="34" charset="-120"/>
              </a:rPr>
              <a:t>Китайские аналоги с сильными возможностями в программировании и математике. Доступны без ограничений, часто бесплатны.</a:t>
            </a:r>
            <a:endParaRPr lang="en-US" sz="1150" dirty="0"/>
          </a:p>
        </p:txBody>
      </p:sp>
      <p:pic>
        <p:nvPicPr>
          <p:cNvPr id="12" name="Image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74" y="4375944"/>
            <a:ext cx="10868547" cy="893068"/>
          </a:xfrm>
          <a:prstGeom prst="rect">
            <a:avLst/>
          </a:prstGeom>
        </p:spPr>
      </p:pic>
      <p:sp>
        <p:nvSpPr>
          <p:cNvPr id="13" name="Text 7"/>
          <p:cNvSpPr/>
          <p:nvPr/>
        </p:nvSpPr>
        <p:spPr>
          <a:xfrm>
            <a:off x="1409962" y="4543822"/>
            <a:ext cx="1860603" cy="232470"/>
          </a:xfrm>
          <a:prstGeom prst="rect">
            <a:avLst/>
          </a:prstGeom>
          <a:noFill/>
          <a:ln/>
        </p:spPr>
        <p:txBody>
          <a:bodyPr wrap="none" lIns="0" tIns="0" rIns="0" bIns="0" rtlCol="0" anchor="t"/>
          <a:lstStyle/>
          <a:p>
            <a:pPr marL="0" indent="0" algn="l">
              <a:lnSpc>
                <a:spcPct val="104000"/>
              </a:lnSpc>
              <a:buNone/>
            </a:pPr>
            <a:r>
              <a:rPr lang="en-US" sz="1450" dirty="0">
                <a:solidFill>
                  <a:srgbClr val="D6D9D7"/>
                </a:solidFill>
                <a:latin typeface="DM Sans Medium" pitchFamily="34" charset="0"/>
                <a:ea typeface="DM Sans Medium" pitchFamily="34" charset="-122"/>
                <a:cs typeface="DM Sans Medium" pitchFamily="34" charset="-120"/>
              </a:rPr>
              <a:t>ChatGPT</a:t>
            </a:r>
            <a:endParaRPr lang="en-US" sz="1450" dirty="0"/>
          </a:p>
        </p:txBody>
      </p:sp>
      <p:sp>
        <p:nvSpPr>
          <p:cNvPr id="14" name="Text 8"/>
          <p:cNvSpPr/>
          <p:nvPr/>
        </p:nvSpPr>
        <p:spPr>
          <a:xfrm>
            <a:off x="1409962" y="4856659"/>
            <a:ext cx="9952285" cy="226219"/>
          </a:xfrm>
          <a:prstGeom prst="rect">
            <a:avLst/>
          </a:prstGeom>
          <a:noFill/>
          <a:ln/>
        </p:spPr>
        <p:txBody>
          <a:bodyPr wrap="none" lIns="0" tIns="0" rIns="0" bIns="0" rtlCol="0" anchor="t"/>
          <a:lstStyle/>
          <a:p>
            <a:pPr marL="0" indent="0" algn="l">
              <a:lnSpc>
                <a:spcPct val="127000"/>
              </a:lnSpc>
              <a:buNone/>
            </a:pPr>
            <a:r>
              <a:rPr lang="en-US" sz="1150" dirty="0">
                <a:solidFill>
                  <a:srgbClr val="D6D9D7"/>
                </a:solidFill>
                <a:latin typeface="Inter" pitchFamily="34" charset="0"/>
                <a:ea typeface="Inter" pitchFamily="34" charset="-122"/>
                <a:cs typeface="Inter" pitchFamily="34" charset="-120"/>
              </a:rPr>
              <a:t>Лидер рынка от OpenAI. Ведёт диалог и выполняет широкий спектр задач на естественном языке.</a:t>
            </a:r>
            <a:endParaRPr lang="en-US" sz="1150" dirty="0"/>
          </a:p>
        </p:txBody>
      </p:sp>
      <p:pic>
        <p:nvPicPr>
          <p:cNvPr id="15" name="Image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74" y="5402957"/>
            <a:ext cx="10868547" cy="893068"/>
          </a:xfrm>
          <a:prstGeom prst="rect">
            <a:avLst/>
          </a:prstGeom>
        </p:spPr>
      </p:pic>
      <p:sp>
        <p:nvSpPr>
          <p:cNvPr id="16" name="Text 9"/>
          <p:cNvSpPr/>
          <p:nvPr/>
        </p:nvSpPr>
        <p:spPr>
          <a:xfrm>
            <a:off x="1409962" y="5570835"/>
            <a:ext cx="1860603" cy="232470"/>
          </a:xfrm>
          <a:prstGeom prst="rect">
            <a:avLst/>
          </a:prstGeom>
          <a:noFill/>
          <a:ln/>
        </p:spPr>
        <p:txBody>
          <a:bodyPr wrap="none" lIns="0" tIns="0" rIns="0" bIns="0" rtlCol="0" anchor="t"/>
          <a:lstStyle/>
          <a:p>
            <a:pPr marL="0" indent="0" algn="l">
              <a:lnSpc>
                <a:spcPct val="104000"/>
              </a:lnSpc>
              <a:buNone/>
            </a:pPr>
            <a:r>
              <a:rPr lang="en-US" sz="1450" dirty="0">
                <a:solidFill>
                  <a:srgbClr val="D6D9D7"/>
                </a:solidFill>
                <a:latin typeface="DM Sans Medium" pitchFamily="34" charset="0"/>
                <a:ea typeface="DM Sans Medium" pitchFamily="34" charset="-122"/>
                <a:cs typeface="DM Sans Medium" pitchFamily="34" charset="-120"/>
              </a:rPr>
              <a:t>Gemini</a:t>
            </a:r>
            <a:endParaRPr lang="en-US" sz="1450" dirty="0"/>
          </a:p>
        </p:txBody>
      </p:sp>
      <p:sp>
        <p:nvSpPr>
          <p:cNvPr id="17" name="Text 10"/>
          <p:cNvSpPr/>
          <p:nvPr/>
        </p:nvSpPr>
        <p:spPr>
          <a:xfrm>
            <a:off x="1409962" y="5883672"/>
            <a:ext cx="9952285" cy="226219"/>
          </a:xfrm>
          <a:prstGeom prst="rect">
            <a:avLst/>
          </a:prstGeom>
          <a:noFill/>
          <a:ln/>
        </p:spPr>
        <p:txBody>
          <a:bodyPr wrap="none" lIns="0" tIns="0" rIns="0" bIns="0" rtlCol="0" anchor="t"/>
          <a:lstStyle/>
          <a:p>
            <a:pPr marL="0" indent="0" algn="l">
              <a:lnSpc>
                <a:spcPct val="127000"/>
              </a:lnSpc>
              <a:buNone/>
            </a:pPr>
            <a:r>
              <a:rPr lang="en-US" sz="1150" dirty="0">
                <a:solidFill>
                  <a:srgbClr val="D6D9D7"/>
                </a:solidFill>
                <a:latin typeface="Inter" pitchFamily="34" charset="0"/>
                <a:ea typeface="Inter" pitchFamily="34" charset="-122"/>
                <a:cs typeface="Inter" pitchFamily="34" charset="-120"/>
              </a:rPr>
              <a:t>Нейросеть от Google с расширенными мультимодальными возможностями и глубокой интеграцией с экосистемой Google.</a:t>
            </a:r>
            <a:endParaRPr lang="en-US" sz="11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9809" y="0"/>
            <a:ext cx="4571886" cy="6858000"/>
          </a:xfrm>
          <a:prstGeom prst="rect">
            <a:avLst/>
          </a:prstGeom>
        </p:spPr>
      </p:pic>
      <p:sp>
        <p:nvSpPr>
          <p:cNvPr id="3" name="Text 0"/>
          <p:cNvSpPr/>
          <p:nvPr/>
        </p:nvSpPr>
        <p:spPr>
          <a:xfrm>
            <a:off x="661475" y="865783"/>
            <a:ext cx="6296860" cy="1033463"/>
          </a:xfrm>
          <a:prstGeom prst="rect">
            <a:avLst/>
          </a:prstGeom>
          <a:noFill/>
          <a:ln/>
        </p:spPr>
        <p:txBody>
          <a:bodyPr wrap="square" lIns="0" tIns="0" rIns="0" bIns="0" rtlCol="0" anchor="t">
            <a:normAutofit/>
          </a:bodyPr>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Нейросети для работы с изображениями</a:t>
            </a:r>
            <a:endParaRPr lang="en-US" sz="3250" dirty="0"/>
          </a:p>
        </p:txBody>
      </p:sp>
      <p:sp>
        <p:nvSpPr>
          <p:cNvPr id="4" name="Text 1"/>
          <p:cNvSpPr/>
          <p:nvPr/>
        </p:nvSpPr>
        <p:spPr>
          <a:xfrm>
            <a:off x="661475" y="2147292"/>
            <a:ext cx="6296860"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От генерации до реставрации — современные ИИ-инструменты создают фотореалистичные изображения и иллюстрации в любом стиле.</a:t>
            </a:r>
            <a:endParaRPr lang="en-US" sz="1300" dirty="0"/>
          </a:p>
        </p:txBody>
      </p:sp>
      <p:sp>
        <p:nvSpPr>
          <p:cNvPr id="5" name="Shape 2"/>
          <p:cNvSpPr/>
          <p:nvPr/>
        </p:nvSpPr>
        <p:spPr>
          <a:xfrm>
            <a:off x="661475" y="2862560"/>
            <a:ext cx="3065783" cy="1746746"/>
          </a:xfrm>
          <a:prstGeom prst="roundRect">
            <a:avLst>
              <a:gd name="adj" fmla="val 1420"/>
            </a:avLst>
          </a:prstGeom>
          <a:solidFill>
            <a:srgbClr val="4C5052"/>
          </a:solidFill>
          <a:ln/>
        </p:spPr>
      </p:sp>
      <p:sp>
        <p:nvSpPr>
          <p:cNvPr id="6" name="Text 3"/>
          <p:cNvSpPr/>
          <p:nvPr/>
        </p:nvSpPr>
        <p:spPr>
          <a:xfrm>
            <a:off x="826769" y="3027859"/>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ChatGPT</a:t>
            </a:r>
            <a:endParaRPr lang="en-US" sz="1600" dirty="0"/>
          </a:p>
        </p:txBody>
      </p:sp>
      <p:sp>
        <p:nvSpPr>
          <p:cNvPr id="7" name="Text 4"/>
          <p:cNvSpPr/>
          <p:nvPr/>
        </p:nvSpPr>
        <p:spPr>
          <a:xfrm>
            <a:off x="826769" y="3385542"/>
            <a:ext cx="2735194" cy="1058466"/>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Генерация картинки прямо в чате по промпту или готовому стилю. Бесплатно — три попытки в день.</a:t>
            </a:r>
            <a:endParaRPr lang="en-US" sz="1300" dirty="0"/>
          </a:p>
        </p:txBody>
      </p:sp>
      <p:sp>
        <p:nvSpPr>
          <p:cNvPr id="8" name="Shape 5"/>
          <p:cNvSpPr/>
          <p:nvPr/>
        </p:nvSpPr>
        <p:spPr>
          <a:xfrm>
            <a:off x="3892552" y="2862560"/>
            <a:ext cx="3065783" cy="1746746"/>
          </a:xfrm>
          <a:prstGeom prst="roundRect">
            <a:avLst>
              <a:gd name="adj" fmla="val 1420"/>
            </a:avLst>
          </a:prstGeom>
          <a:solidFill>
            <a:srgbClr val="4C5052"/>
          </a:solidFill>
          <a:ln/>
        </p:spPr>
      </p:sp>
      <p:sp>
        <p:nvSpPr>
          <p:cNvPr id="9" name="Text 6"/>
          <p:cNvSpPr/>
          <p:nvPr/>
        </p:nvSpPr>
        <p:spPr>
          <a:xfrm>
            <a:off x="4057846" y="3027859"/>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Imagen 3</a:t>
            </a:r>
            <a:endParaRPr lang="en-US" sz="1600" dirty="0"/>
          </a:p>
        </p:txBody>
      </p:sp>
      <p:sp>
        <p:nvSpPr>
          <p:cNvPr id="10" name="Text 7"/>
          <p:cNvSpPr/>
          <p:nvPr/>
        </p:nvSpPr>
        <p:spPr>
          <a:xfrm>
            <a:off x="4057846" y="3385542"/>
            <a:ext cx="2735194" cy="1058466"/>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Рисует реалистичные картинки с впечатляющей детализацией. Доступна внутри чат-бота Gemini.</a:t>
            </a:r>
            <a:endParaRPr lang="en-US" sz="1300" dirty="0"/>
          </a:p>
        </p:txBody>
      </p:sp>
      <p:sp>
        <p:nvSpPr>
          <p:cNvPr id="11" name="Shape 8"/>
          <p:cNvSpPr/>
          <p:nvPr/>
        </p:nvSpPr>
        <p:spPr>
          <a:xfrm>
            <a:off x="661475" y="4774605"/>
            <a:ext cx="6296860" cy="1217513"/>
          </a:xfrm>
          <a:prstGeom prst="roundRect">
            <a:avLst>
              <a:gd name="adj" fmla="val 2038"/>
            </a:avLst>
          </a:prstGeom>
          <a:solidFill>
            <a:srgbClr val="4C5052"/>
          </a:solidFill>
          <a:ln/>
        </p:spPr>
      </p:sp>
      <p:sp>
        <p:nvSpPr>
          <p:cNvPr id="12" name="Text 9"/>
          <p:cNvSpPr/>
          <p:nvPr/>
        </p:nvSpPr>
        <p:spPr>
          <a:xfrm>
            <a:off x="826769" y="4939903"/>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Flux</a:t>
            </a:r>
            <a:endParaRPr lang="en-US" sz="1600" dirty="0"/>
          </a:p>
        </p:txBody>
      </p:sp>
      <p:sp>
        <p:nvSpPr>
          <p:cNvPr id="13" name="Text 10"/>
          <p:cNvSpPr/>
          <p:nvPr/>
        </p:nvSpPr>
        <p:spPr>
          <a:xfrm>
            <a:off x="826769" y="5297587"/>
            <a:ext cx="5966271"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Нейросеть от бывших разработчиков Stable Diffusion. Активно развивается и поддерживается.</a:t>
            </a:r>
            <a:endParaRPr lang="en-US" sz="1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661574" y="1332905"/>
            <a:ext cx="8264616"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Улучшение и креатив в работе с фото</a:t>
            </a:r>
            <a:endParaRPr lang="en-US" sz="325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74" y="2180332"/>
            <a:ext cx="413434" cy="413445"/>
          </a:xfrm>
          <a:prstGeom prst="rect">
            <a:avLst/>
          </a:prstGeom>
        </p:spPr>
      </p:pic>
      <p:sp>
        <p:nvSpPr>
          <p:cNvPr id="4" name="Text 1"/>
          <p:cNvSpPr/>
          <p:nvPr/>
        </p:nvSpPr>
        <p:spPr>
          <a:xfrm>
            <a:off x="661574" y="2800449"/>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VanceAI</a:t>
            </a:r>
            <a:endParaRPr lang="en-US" sz="1600" dirty="0"/>
          </a:p>
        </p:txBody>
      </p:sp>
      <p:sp>
        <p:nvSpPr>
          <p:cNvPr id="5" name="Text 2"/>
          <p:cNvSpPr/>
          <p:nvPr/>
        </p:nvSpPr>
        <p:spPr>
          <a:xfrm>
            <a:off x="661574" y="3158133"/>
            <a:ext cx="5330890"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Повышает разрешение, колоризует и восстанавливает старые фото. Идеально для архивных материалов.</a:t>
            </a:r>
            <a:endParaRPr lang="en-US" sz="130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9132" y="2180332"/>
            <a:ext cx="413434" cy="413445"/>
          </a:xfrm>
          <a:prstGeom prst="rect">
            <a:avLst/>
          </a:prstGeom>
        </p:spPr>
      </p:pic>
      <p:sp>
        <p:nvSpPr>
          <p:cNvPr id="7" name="Text 3"/>
          <p:cNvSpPr/>
          <p:nvPr/>
        </p:nvSpPr>
        <p:spPr>
          <a:xfrm>
            <a:off x="6199132" y="2800449"/>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Remove.bg</a:t>
            </a:r>
            <a:endParaRPr lang="en-US" sz="1600" dirty="0"/>
          </a:p>
        </p:txBody>
      </p:sp>
      <p:sp>
        <p:nvSpPr>
          <p:cNvPr id="8" name="Text 4"/>
          <p:cNvSpPr/>
          <p:nvPr/>
        </p:nvSpPr>
        <p:spPr>
          <a:xfrm>
            <a:off x="6199132" y="3158133"/>
            <a:ext cx="5330989"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Качественно убирает фон с фотографий. Незаменим для презентаций и маркетинговых материалов.</a:t>
            </a:r>
            <a:endParaRPr lang="en-US" sz="130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574" y="4018062"/>
            <a:ext cx="413434" cy="413445"/>
          </a:xfrm>
          <a:prstGeom prst="rect">
            <a:avLst/>
          </a:prstGeom>
        </p:spPr>
      </p:pic>
      <p:sp>
        <p:nvSpPr>
          <p:cNvPr id="10" name="Text 5"/>
          <p:cNvSpPr/>
          <p:nvPr/>
        </p:nvSpPr>
        <p:spPr>
          <a:xfrm>
            <a:off x="661574" y="4638179"/>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Kandinsky</a:t>
            </a:r>
            <a:endParaRPr lang="en-US" sz="1600" dirty="0"/>
          </a:p>
        </p:txBody>
      </p:sp>
      <p:sp>
        <p:nvSpPr>
          <p:cNvPr id="11" name="Text 6"/>
          <p:cNvSpPr/>
          <p:nvPr/>
        </p:nvSpPr>
        <p:spPr>
          <a:xfrm>
            <a:off x="661574" y="4995863"/>
            <a:ext cx="5330890"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Понимает промпты на русском языке с учётом деталей и стилистики. Российская разработка мирового уровня.</a:t>
            </a:r>
            <a:endParaRPr lang="en-US" sz="1300" dirty="0"/>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9132" y="4018062"/>
            <a:ext cx="413434" cy="413445"/>
          </a:xfrm>
          <a:prstGeom prst="rect">
            <a:avLst/>
          </a:prstGeom>
        </p:spPr>
      </p:pic>
      <p:sp>
        <p:nvSpPr>
          <p:cNvPr id="13" name="Text 7"/>
          <p:cNvSpPr/>
          <p:nvPr/>
        </p:nvSpPr>
        <p:spPr>
          <a:xfrm>
            <a:off x="6199132" y="4638179"/>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Шедеврум</a:t>
            </a:r>
            <a:endParaRPr lang="en-US" sz="1600" dirty="0"/>
          </a:p>
        </p:txBody>
      </p:sp>
      <p:sp>
        <p:nvSpPr>
          <p:cNvPr id="14" name="Text 8"/>
          <p:cNvSpPr/>
          <p:nvPr/>
        </p:nvSpPr>
        <p:spPr>
          <a:xfrm>
            <a:off x="6199132" y="4995863"/>
            <a:ext cx="5330989"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Мини-соцсеть от Яндекса: генерация изображений плюс просмотр работ других авторов.</a:t>
            </a:r>
            <a:endParaRPr lang="en-US"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1886" cy="6858000"/>
          </a:xfrm>
          <a:prstGeom prst="rect">
            <a:avLst/>
          </a:prstGeom>
        </p:spPr>
      </p:pic>
      <p:sp>
        <p:nvSpPr>
          <p:cNvPr id="3" name="Text 0"/>
          <p:cNvSpPr/>
          <p:nvPr/>
        </p:nvSpPr>
        <p:spPr>
          <a:xfrm>
            <a:off x="5233360" y="991890"/>
            <a:ext cx="6786393"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Инновации в видеогенерации</a:t>
            </a:r>
            <a:endParaRPr lang="en-US" sz="3250" dirty="0"/>
          </a:p>
        </p:txBody>
      </p:sp>
      <p:sp>
        <p:nvSpPr>
          <p:cNvPr id="4" name="Text 1"/>
          <p:cNvSpPr/>
          <p:nvPr/>
        </p:nvSpPr>
        <p:spPr>
          <a:xfrm>
            <a:off x="5233360" y="1756668"/>
            <a:ext cx="6296860"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Нейросети открывают новые горизонты для создания динамического контента. То, что раньше требовало дорогостоящего оборудования и профессиональной команды, теперь доступно каждому.</a:t>
            </a:r>
            <a:endParaRPr lang="en-US" sz="1300" dirty="0"/>
          </a:p>
        </p:txBody>
      </p:sp>
      <p:sp>
        <p:nvSpPr>
          <p:cNvPr id="5" name="Shape 2"/>
          <p:cNvSpPr/>
          <p:nvPr/>
        </p:nvSpPr>
        <p:spPr>
          <a:xfrm>
            <a:off x="5233360" y="2736552"/>
            <a:ext cx="3065783" cy="1746746"/>
          </a:xfrm>
          <a:prstGeom prst="roundRect">
            <a:avLst>
              <a:gd name="adj" fmla="val 1420"/>
            </a:avLst>
          </a:prstGeom>
          <a:solidFill>
            <a:srgbClr val="4C5052"/>
          </a:solidFill>
          <a:ln/>
        </p:spPr>
      </p:sp>
      <p:sp>
        <p:nvSpPr>
          <p:cNvPr id="6" name="Text 3"/>
          <p:cNvSpPr/>
          <p:nvPr/>
        </p:nvSpPr>
        <p:spPr>
          <a:xfrm>
            <a:off x="5398655" y="2901851"/>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Runway Gen-3</a:t>
            </a:r>
            <a:endParaRPr lang="en-US" sz="1600" dirty="0"/>
          </a:p>
        </p:txBody>
      </p:sp>
      <p:sp>
        <p:nvSpPr>
          <p:cNvPr id="7" name="Text 4"/>
          <p:cNvSpPr/>
          <p:nvPr/>
        </p:nvSpPr>
        <p:spPr>
          <a:xfrm>
            <a:off x="5398655" y="3259534"/>
            <a:ext cx="2735194" cy="1058466"/>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Генерирует короткие ролики по описанию. Из фрагментов можно собрать полноценное ИИ-видео для презентаций и соцсетей.</a:t>
            </a:r>
            <a:endParaRPr lang="en-US" sz="1300" dirty="0"/>
          </a:p>
        </p:txBody>
      </p:sp>
      <p:sp>
        <p:nvSpPr>
          <p:cNvPr id="8" name="Shape 5"/>
          <p:cNvSpPr/>
          <p:nvPr/>
        </p:nvSpPr>
        <p:spPr>
          <a:xfrm>
            <a:off x="8464437" y="2736552"/>
            <a:ext cx="3065783" cy="1746746"/>
          </a:xfrm>
          <a:prstGeom prst="roundRect">
            <a:avLst>
              <a:gd name="adj" fmla="val 1420"/>
            </a:avLst>
          </a:prstGeom>
          <a:solidFill>
            <a:srgbClr val="4C5052"/>
          </a:solidFill>
          <a:ln/>
        </p:spPr>
      </p:sp>
      <p:sp>
        <p:nvSpPr>
          <p:cNvPr id="9" name="Text 6"/>
          <p:cNvSpPr/>
          <p:nvPr/>
        </p:nvSpPr>
        <p:spPr>
          <a:xfrm>
            <a:off x="8629732" y="2901851"/>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Luma</a:t>
            </a:r>
            <a:endParaRPr lang="en-US" sz="1600" dirty="0"/>
          </a:p>
        </p:txBody>
      </p:sp>
      <p:sp>
        <p:nvSpPr>
          <p:cNvPr id="10" name="Text 7"/>
          <p:cNvSpPr/>
          <p:nvPr/>
        </p:nvSpPr>
        <p:spPr>
          <a:xfrm>
            <a:off x="8629732" y="3259534"/>
            <a:ext cx="2735194" cy="1058466"/>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Генерирует видео на основе картинки — создаёт плавные переходы и реалистичные движения.</a:t>
            </a:r>
            <a:endParaRPr lang="en-US" sz="1300" dirty="0"/>
          </a:p>
        </p:txBody>
      </p:sp>
      <p:sp>
        <p:nvSpPr>
          <p:cNvPr id="11" name="Shape 8"/>
          <p:cNvSpPr/>
          <p:nvPr/>
        </p:nvSpPr>
        <p:spPr>
          <a:xfrm>
            <a:off x="5233360" y="4648597"/>
            <a:ext cx="6296860" cy="1217513"/>
          </a:xfrm>
          <a:prstGeom prst="roundRect">
            <a:avLst>
              <a:gd name="adj" fmla="val 2038"/>
            </a:avLst>
          </a:prstGeom>
          <a:solidFill>
            <a:srgbClr val="4C5052"/>
          </a:solidFill>
          <a:ln/>
        </p:spPr>
      </p:sp>
      <p:sp>
        <p:nvSpPr>
          <p:cNvPr id="12" name="Text 9"/>
          <p:cNvSpPr/>
          <p:nvPr/>
        </p:nvSpPr>
        <p:spPr>
          <a:xfrm>
            <a:off x="5398655" y="4813895"/>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Pika</a:t>
            </a:r>
            <a:endParaRPr lang="en-US" sz="1600" dirty="0"/>
          </a:p>
        </p:txBody>
      </p:sp>
      <p:sp>
        <p:nvSpPr>
          <p:cNvPr id="13" name="Text 10"/>
          <p:cNvSpPr/>
          <p:nvPr/>
        </p:nvSpPr>
        <p:spPr>
          <a:xfrm>
            <a:off x="5398655" y="5171579"/>
            <a:ext cx="5966271"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Может «сдувать», «разбивать», «растворять» и «взрывать» объекты с картинки. Идеально для динамичного креативного контента.</a:t>
            </a:r>
            <a:endParaRPr lang="en-US" sz="13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661574" y="975221"/>
            <a:ext cx="7491622"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Повышение продуктивности с ИИ</a:t>
            </a:r>
            <a:endParaRPr lang="en-US" sz="3250" dirty="0"/>
          </a:p>
        </p:txBody>
      </p:sp>
      <p:sp>
        <p:nvSpPr>
          <p:cNvPr id="3" name="Text 1"/>
          <p:cNvSpPr/>
          <p:nvPr/>
        </p:nvSpPr>
        <p:spPr>
          <a:xfrm>
            <a:off x="661574" y="1822648"/>
            <a:ext cx="10868547"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Инструменты на базе ИИ, которые помогут оптимизировать рабочие процессы и сэкономить время — от перевода до автоматизации кода.</a:t>
            </a:r>
            <a:endParaRPr lang="en-US" sz="130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74" y="2537916"/>
            <a:ext cx="413434" cy="413445"/>
          </a:xfrm>
          <a:prstGeom prst="rect">
            <a:avLst/>
          </a:prstGeom>
        </p:spPr>
      </p:pic>
      <p:sp>
        <p:nvSpPr>
          <p:cNvPr id="5" name="Text 2"/>
          <p:cNvSpPr/>
          <p:nvPr/>
        </p:nvSpPr>
        <p:spPr>
          <a:xfrm>
            <a:off x="661574" y="3158034"/>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DeepL</a:t>
            </a:r>
            <a:endParaRPr lang="en-US" sz="1600" dirty="0"/>
          </a:p>
        </p:txBody>
      </p:sp>
      <p:sp>
        <p:nvSpPr>
          <p:cNvPr id="6" name="Text 3"/>
          <p:cNvSpPr/>
          <p:nvPr/>
        </p:nvSpPr>
        <p:spPr>
          <a:xfrm>
            <a:off x="661574" y="3515717"/>
            <a:ext cx="5330890"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Мощный переводчик с ИИ. Понимает идиомы, сохраняет смысл оригинала и работает с контекстом лучше аналогов.</a:t>
            </a:r>
            <a:endParaRPr lang="en-US" sz="130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9132" y="2537916"/>
            <a:ext cx="413434" cy="413445"/>
          </a:xfrm>
          <a:prstGeom prst="rect">
            <a:avLst/>
          </a:prstGeom>
        </p:spPr>
      </p:pic>
      <p:sp>
        <p:nvSpPr>
          <p:cNvPr id="8" name="Text 4"/>
          <p:cNvSpPr/>
          <p:nvPr/>
        </p:nvSpPr>
        <p:spPr>
          <a:xfrm>
            <a:off x="6199132" y="3158034"/>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Perplexity</a:t>
            </a:r>
            <a:endParaRPr lang="en-US" sz="1600" dirty="0"/>
          </a:p>
        </p:txBody>
      </p:sp>
      <p:sp>
        <p:nvSpPr>
          <p:cNvPr id="9" name="Text 5"/>
          <p:cNvSpPr/>
          <p:nvPr/>
        </p:nvSpPr>
        <p:spPr>
          <a:xfrm>
            <a:off x="6199132" y="3515717"/>
            <a:ext cx="5330989"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Поисковый движок на основе ИИ. Даёт структурированные ответы с указанием источников.</a:t>
            </a:r>
            <a:endParaRPr lang="en-US" sz="130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574" y="4375646"/>
            <a:ext cx="413434" cy="413445"/>
          </a:xfrm>
          <a:prstGeom prst="rect">
            <a:avLst/>
          </a:prstGeom>
        </p:spPr>
      </p:pic>
      <p:sp>
        <p:nvSpPr>
          <p:cNvPr id="11" name="Text 6"/>
          <p:cNvSpPr/>
          <p:nvPr/>
        </p:nvSpPr>
        <p:spPr>
          <a:xfrm>
            <a:off x="661574" y="4995763"/>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Cursor</a:t>
            </a:r>
            <a:endParaRPr lang="en-US" sz="1600" dirty="0"/>
          </a:p>
        </p:txBody>
      </p:sp>
      <p:sp>
        <p:nvSpPr>
          <p:cNvPr id="12" name="Text 7"/>
          <p:cNvSpPr/>
          <p:nvPr/>
        </p:nvSpPr>
        <p:spPr>
          <a:xfrm>
            <a:off x="661574" y="5353447"/>
            <a:ext cx="5330890"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Приложение для «вайбкодинга»: пишет код, исправляет баги. ИИ-помощник для программистов любого уровня.</a:t>
            </a:r>
            <a:endParaRPr lang="en-US" sz="130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9132" y="4375646"/>
            <a:ext cx="413434" cy="413445"/>
          </a:xfrm>
          <a:prstGeom prst="rect">
            <a:avLst/>
          </a:prstGeom>
        </p:spPr>
      </p:pic>
      <p:sp>
        <p:nvSpPr>
          <p:cNvPr id="14" name="Text 8"/>
          <p:cNvSpPr/>
          <p:nvPr/>
        </p:nvSpPr>
        <p:spPr>
          <a:xfrm>
            <a:off x="6199132" y="4995763"/>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Any Summary</a:t>
            </a:r>
            <a:endParaRPr lang="en-US" sz="1600" dirty="0"/>
          </a:p>
        </p:txBody>
      </p:sp>
      <p:sp>
        <p:nvSpPr>
          <p:cNvPr id="15" name="Text 9"/>
          <p:cNvSpPr/>
          <p:nvPr/>
        </p:nvSpPr>
        <p:spPr>
          <a:xfrm>
            <a:off x="6199132" y="5353447"/>
            <a:ext cx="5330989"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Суммаризирует информацию из документов любого формата: PDF, видео, аудио и веб-страниц.</a:t>
            </a:r>
            <a:endParaRPr lang="en-US" sz="13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1886" cy="6858000"/>
          </a:xfrm>
          <a:prstGeom prst="rect">
            <a:avLst/>
          </a:prstGeom>
        </p:spPr>
      </p:pic>
      <p:sp>
        <p:nvSpPr>
          <p:cNvPr id="3" name="Text 0"/>
          <p:cNvSpPr/>
          <p:nvPr/>
        </p:nvSpPr>
        <p:spPr>
          <a:xfrm>
            <a:off x="5233360" y="692944"/>
            <a:ext cx="6836398" cy="465138"/>
          </a:xfrm>
          <a:prstGeom prst="rect">
            <a:avLst/>
          </a:prstGeom>
          <a:noFill/>
          <a:ln/>
        </p:spPr>
        <p:txBody>
          <a:bodyPr wrap="none" lIns="0" tIns="0" rIns="0" bIns="0" rtlCol="0" anchor="t"/>
          <a:lstStyle/>
          <a:p>
            <a:pPr marL="0" indent="0" algn="l">
              <a:lnSpc>
                <a:spcPct val="104000"/>
              </a:lnSpc>
              <a:buNone/>
            </a:pPr>
            <a:r>
              <a:rPr lang="en-US" sz="2900" dirty="0">
                <a:solidFill>
                  <a:srgbClr val="F7F7F8"/>
                </a:solidFill>
                <a:latin typeface="DM Sans Medium" pitchFamily="34" charset="0"/>
                <a:ea typeface="DM Sans Medium" pitchFamily="34" charset="-122"/>
                <a:cs typeface="DM Sans Medium" pitchFamily="34" charset="-120"/>
              </a:rPr>
              <a:t>ИИ для развлечения и творчества</a:t>
            </a:r>
            <a:endParaRPr lang="en-US" sz="2900" dirty="0"/>
          </a:p>
        </p:txBody>
      </p:sp>
      <p:sp>
        <p:nvSpPr>
          <p:cNvPr id="4" name="Shape 1"/>
          <p:cNvSpPr/>
          <p:nvPr/>
        </p:nvSpPr>
        <p:spPr>
          <a:xfrm>
            <a:off x="5233360" y="1358999"/>
            <a:ext cx="6296860" cy="1101030"/>
          </a:xfrm>
          <a:prstGeom prst="roundRect">
            <a:avLst>
              <a:gd name="adj" fmla="val 2028"/>
            </a:avLst>
          </a:prstGeom>
          <a:solidFill>
            <a:srgbClr val="2D3133"/>
          </a:solidFill>
          <a:ln w="19050">
            <a:solidFill>
              <a:srgbClr val="65696B"/>
            </a:solidFill>
            <a:prstDash val="solid"/>
          </a:ln>
        </p:spPr>
      </p:sp>
      <p:sp>
        <p:nvSpPr>
          <p:cNvPr id="5" name="Text 2"/>
          <p:cNvSpPr/>
          <p:nvPr/>
        </p:nvSpPr>
        <p:spPr>
          <a:xfrm>
            <a:off x="5401234" y="1526877"/>
            <a:ext cx="1860603" cy="232470"/>
          </a:xfrm>
          <a:prstGeom prst="rect">
            <a:avLst/>
          </a:prstGeom>
          <a:noFill/>
          <a:ln/>
        </p:spPr>
        <p:txBody>
          <a:bodyPr wrap="none" lIns="0" tIns="0" rIns="0" bIns="0" rtlCol="0" anchor="t"/>
          <a:lstStyle/>
          <a:p>
            <a:pPr marL="0" indent="0" algn="l">
              <a:lnSpc>
                <a:spcPct val="104000"/>
              </a:lnSpc>
              <a:buNone/>
            </a:pPr>
            <a:r>
              <a:rPr lang="en-US" sz="1450" dirty="0">
                <a:solidFill>
                  <a:srgbClr val="D6D9D7"/>
                </a:solidFill>
                <a:latin typeface="DM Sans Medium" pitchFamily="34" charset="0"/>
                <a:ea typeface="DM Sans Medium" pitchFamily="34" charset="-122"/>
                <a:cs typeface="DM Sans Medium" pitchFamily="34" charset="-120"/>
              </a:rPr>
              <a:t>Doppl</a:t>
            </a:r>
            <a:endParaRPr lang="en-US" sz="1450" dirty="0"/>
          </a:p>
        </p:txBody>
      </p:sp>
      <p:sp>
        <p:nvSpPr>
          <p:cNvPr id="6" name="Text 3"/>
          <p:cNvSpPr/>
          <p:nvPr/>
        </p:nvSpPr>
        <p:spPr>
          <a:xfrm>
            <a:off x="5401234" y="1839714"/>
            <a:ext cx="5961112" cy="452438"/>
          </a:xfrm>
          <a:prstGeom prst="rect">
            <a:avLst/>
          </a:prstGeom>
          <a:noFill/>
          <a:ln/>
        </p:spPr>
        <p:txBody>
          <a:bodyPr wrap="square" lIns="0" tIns="0" rIns="0" bIns="0" rtlCol="0" anchor="t">
            <a:normAutofit/>
          </a:bodyPr>
          <a:lstStyle/>
          <a:p>
            <a:pPr marL="0" indent="0" algn="l">
              <a:lnSpc>
                <a:spcPct val="127000"/>
              </a:lnSpc>
              <a:buNone/>
            </a:pPr>
            <a:r>
              <a:rPr lang="en-US" sz="1150" dirty="0">
                <a:solidFill>
                  <a:srgbClr val="D6D9D7"/>
                </a:solidFill>
                <a:latin typeface="Inter" pitchFamily="34" charset="0"/>
                <a:ea typeface="Inter" pitchFamily="34" charset="-122"/>
                <a:cs typeface="Inter" pitchFamily="34" charset="-120"/>
              </a:rPr>
              <a:t>Позволяет примерять разную одежду на одной фотографии. Виртуальная примерочная в вашем телефоне.</a:t>
            </a:r>
            <a:endParaRPr lang="en-US" sz="1150" dirty="0"/>
          </a:p>
        </p:txBody>
      </p:sp>
      <p:sp>
        <p:nvSpPr>
          <p:cNvPr id="7" name="Shape 4"/>
          <p:cNvSpPr/>
          <p:nvPr/>
        </p:nvSpPr>
        <p:spPr>
          <a:xfrm>
            <a:off x="5233360" y="2593975"/>
            <a:ext cx="6296860" cy="1101030"/>
          </a:xfrm>
          <a:prstGeom prst="roundRect">
            <a:avLst>
              <a:gd name="adj" fmla="val 2028"/>
            </a:avLst>
          </a:prstGeom>
          <a:solidFill>
            <a:srgbClr val="2D3133"/>
          </a:solidFill>
          <a:ln w="19050">
            <a:solidFill>
              <a:srgbClr val="65696B"/>
            </a:solidFill>
            <a:prstDash val="solid"/>
          </a:ln>
        </p:spPr>
      </p:sp>
      <p:sp>
        <p:nvSpPr>
          <p:cNvPr id="8" name="Text 5"/>
          <p:cNvSpPr/>
          <p:nvPr/>
        </p:nvSpPr>
        <p:spPr>
          <a:xfrm>
            <a:off x="5401234" y="2761853"/>
            <a:ext cx="1860603" cy="232470"/>
          </a:xfrm>
          <a:prstGeom prst="rect">
            <a:avLst/>
          </a:prstGeom>
          <a:noFill/>
          <a:ln/>
        </p:spPr>
        <p:txBody>
          <a:bodyPr wrap="none" lIns="0" tIns="0" rIns="0" bIns="0" rtlCol="0" anchor="t"/>
          <a:lstStyle/>
          <a:p>
            <a:pPr marL="0" indent="0" algn="l">
              <a:lnSpc>
                <a:spcPct val="104000"/>
              </a:lnSpc>
              <a:buNone/>
            </a:pPr>
            <a:r>
              <a:rPr lang="en-US" sz="1450" dirty="0">
                <a:solidFill>
                  <a:srgbClr val="D6D9D7"/>
                </a:solidFill>
                <a:latin typeface="DM Sans Medium" pitchFamily="34" charset="0"/>
                <a:ea typeface="DM Sans Medium" pitchFamily="34" charset="-122"/>
                <a:cs typeface="DM Sans Medium" pitchFamily="34" charset="-120"/>
              </a:rPr>
              <a:t>SketchAI</a:t>
            </a:r>
            <a:endParaRPr lang="en-US" sz="1450" dirty="0"/>
          </a:p>
        </p:txBody>
      </p:sp>
      <p:sp>
        <p:nvSpPr>
          <p:cNvPr id="9" name="Text 6"/>
          <p:cNvSpPr/>
          <p:nvPr/>
        </p:nvSpPr>
        <p:spPr>
          <a:xfrm>
            <a:off x="5401234" y="3074690"/>
            <a:ext cx="5961112" cy="452438"/>
          </a:xfrm>
          <a:prstGeom prst="rect">
            <a:avLst/>
          </a:prstGeom>
          <a:noFill/>
          <a:ln/>
        </p:spPr>
        <p:txBody>
          <a:bodyPr wrap="square" lIns="0" tIns="0" rIns="0" bIns="0" rtlCol="0" anchor="t">
            <a:normAutofit/>
          </a:bodyPr>
          <a:lstStyle/>
          <a:p>
            <a:pPr marL="0" indent="0" algn="l">
              <a:lnSpc>
                <a:spcPct val="127000"/>
              </a:lnSpc>
              <a:buNone/>
            </a:pPr>
            <a:r>
              <a:rPr lang="en-US" sz="1150" dirty="0">
                <a:solidFill>
                  <a:srgbClr val="D6D9D7"/>
                </a:solidFill>
                <a:latin typeface="Inter" pitchFamily="34" charset="0"/>
                <a:ea typeface="Inter" pitchFamily="34" charset="-122"/>
                <a:cs typeface="Inter" pitchFamily="34" charset="-120"/>
              </a:rPr>
              <a:t>Превращает любой рисунок в красивый скетч. Даже простая зарисовка станет произведением искусства.</a:t>
            </a:r>
            <a:endParaRPr lang="en-US" sz="1150" dirty="0"/>
          </a:p>
        </p:txBody>
      </p:sp>
      <p:sp>
        <p:nvSpPr>
          <p:cNvPr id="10" name="Shape 7"/>
          <p:cNvSpPr/>
          <p:nvPr/>
        </p:nvSpPr>
        <p:spPr>
          <a:xfrm>
            <a:off x="5233360" y="3828951"/>
            <a:ext cx="6296860" cy="1101030"/>
          </a:xfrm>
          <a:prstGeom prst="roundRect">
            <a:avLst>
              <a:gd name="adj" fmla="val 2028"/>
            </a:avLst>
          </a:prstGeom>
          <a:solidFill>
            <a:srgbClr val="2D3133"/>
          </a:solidFill>
          <a:ln w="19050">
            <a:solidFill>
              <a:srgbClr val="65696B"/>
            </a:solidFill>
            <a:prstDash val="solid"/>
          </a:ln>
        </p:spPr>
      </p:sp>
      <p:sp>
        <p:nvSpPr>
          <p:cNvPr id="11" name="Text 8"/>
          <p:cNvSpPr/>
          <p:nvPr/>
        </p:nvSpPr>
        <p:spPr>
          <a:xfrm>
            <a:off x="5401234" y="3996829"/>
            <a:ext cx="1860603" cy="232470"/>
          </a:xfrm>
          <a:prstGeom prst="rect">
            <a:avLst/>
          </a:prstGeom>
          <a:noFill/>
          <a:ln/>
        </p:spPr>
        <p:txBody>
          <a:bodyPr wrap="none" lIns="0" tIns="0" rIns="0" bIns="0" rtlCol="0" anchor="t"/>
          <a:lstStyle/>
          <a:p>
            <a:pPr marL="0" indent="0" algn="l">
              <a:lnSpc>
                <a:spcPct val="104000"/>
              </a:lnSpc>
              <a:buNone/>
            </a:pPr>
            <a:r>
              <a:rPr lang="en-US" sz="1450" dirty="0">
                <a:solidFill>
                  <a:srgbClr val="D6D9D7"/>
                </a:solidFill>
                <a:latin typeface="DM Sans Medium" pitchFamily="34" charset="0"/>
                <a:ea typeface="DM Sans Medium" pitchFamily="34" charset="-122"/>
                <a:cs typeface="DM Sans Medium" pitchFamily="34" charset="-120"/>
              </a:rPr>
              <a:t>Character AI</a:t>
            </a:r>
            <a:endParaRPr lang="en-US" sz="1450" dirty="0"/>
          </a:p>
        </p:txBody>
      </p:sp>
      <p:sp>
        <p:nvSpPr>
          <p:cNvPr id="12" name="Text 9"/>
          <p:cNvSpPr/>
          <p:nvPr/>
        </p:nvSpPr>
        <p:spPr>
          <a:xfrm>
            <a:off x="5401234" y="4309666"/>
            <a:ext cx="5961112" cy="452438"/>
          </a:xfrm>
          <a:prstGeom prst="rect">
            <a:avLst/>
          </a:prstGeom>
          <a:noFill/>
          <a:ln/>
        </p:spPr>
        <p:txBody>
          <a:bodyPr wrap="square" lIns="0" tIns="0" rIns="0" bIns="0" rtlCol="0" anchor="t">
            <a:normAutofit/>
          </a:bodyPr>
          <a:lstStyle/>
          <a:p>
            <a:pPr marL="0" indent="0" algn="l">
              <a:lnSpc>
                <a:spcPct val="127000"/>
              </a:lnSpc>
              <a:buNone/>
            </a:pPr>
            <a:r>
              <a:rPr lang="en-US" sz="1150" dirty="0">
                <a:solidFill>
                  <a:srgbClr val="D6D9D7"/>
                </a:solidFill>
                <a:latin typeface="Inter" pitchFamily="34" charset="0"/>
                <a:ea typeface="Inter" pitchFamily="34" charset="-122"/>
                <a:cs typeface="Inter" pitchFamily="34" charset="-120"/>
              </a:rPr>
              <a:t>Имитирует стиль общения популярных личностей. Можно поговорить с историческими фигурами или вымышленными персонажами.</a:t>
            </a:r>
            <a:endParaRPr lang="en-US" sz="1150" dirty="0"/>
          </a:p>
        </p:txBody>
      </p:sp>
      <p:sp>
        <p:nvSpPr>
          <p:cNvPr id="13" name="Shape 10"/>
          <p:cNvSpPr/>
          <p:nvPr/>
        </p:nvSpPr>
        <p:spPr>
          <a:xfrm>
            <a:off x="5233360" y="5063927"/>
            <a:ext cx="6296860" cy="1101030"/>
          </a:xfrm>
          <a:prstGeom prst="roundRect">
            <a:avLst>
              <a:gd name="adj" fmla="val 2028"/>
            </a:avLst>
          </a:prstGeom>
          <a:solidFill>
            <a:srgbClr val="2D3133"/>
          </a:solidFill>
          <a:ln w="19050">
            <a:solidFill>
              <a:srgbClr val="65696B"/>
            </a:solidFill>
            <a:prstDash val="solid"/>
          </a:ln>
        </p:spPr>
      </p:sp>
      <p:sp>
        <p:nvSpPr>
          <p:cNvPr id="14" name="Text 11"/>
          <p:cNvSpPr/>
          <p:nvPr/>
        </p:nvSpPr>
        <p:spPr>
          <a:xfrm>
            <a:off x="5401234" y="5231805"/>
            <a:ext cx="1860603" cy="232470"/>
          </a:xfrm>
          <a:prstGeom prst="rect">
            <a:avLst/>
          </a:prstGeom>
          <a:noFill/>
          <a:ln/>
        </p:spPr>
        <p:txBody>
          <a:bodyPr wrap="none" lIns="0" tIns="0" rIns="0" bIns="0" rtlCol="0" anchor="t"/>
          <a:lstStyle/>
          <a:p>
            <a:pPr marL="0" indent="0" algn="l">
              <a:lnSpc>
                <a:spcPct val="104000"/>
              </a:lnSpc>
              <a:buNone/>
            </a:pPr>
            <a:r>
              <a:rPr lang="en-US" sz="1450" dirty="0">
                <a:solidFill>
                  <a:srgbClr val="D6D9D7"/>
                </a:solidFill>
                <a:latin typeface="DM Sans Medium" pitchFamily="34" charset="0"/>
                <a:ea typeface="DM Sans Medium" pitchFamily="34" charset="-122"/>
                <a:cs typeface="DM Sans Medium" pitchFamily="34" charset="-120"/>
              </a:rPr>
              <a:t>RoomGPT</a:t>
            </a:r>
            <a:endParaRPr lang="en-US" sz="1450" dirty="0"/>
          </a:p>
        </p:txBody>
      </p:sp>
      <p:sp>
        <p:nvSpPr>
          <p:cNvPr id="15" name="Text 12"/>
          <p:cNvSpPr/>
          <p:nvPr/>
        </p:nvSpPr>
        <p:spPr>
          <a:xfrm>
            <a:off x="5401234" y="5544641"/>
            <a:ext cx="5961112" cy="452438"/>
          </a:xfrm>
          <a:prstGeom prst="rect">
            <a:avLst/>
          </a:prstGeom>
          <a:noFill/>
          <a:ln/>
        </p:spPr>
        <p:txBody>
          <a:bodyPr wrap="square" lIns="0" tIns="0" rIns="0" bIns="0" rtlCol="0" anchor="t">
            <a:normAutofit/>
          </a:bodyPr>
          <a:lstStyle/>
          <a:p>
            <a:pPr marL="0" indent="0" algn="l">
              <a:lnSpc>
                <a:spcPct val="127000"/>
              </a:lnSpc>
              <a:buNone/>
            </a:pPr>
            <a:r>
              <a:rPr lang="en-US" sz="1150" dirty="0">
                <a:solidFill>
                  <a:srgbClr val="D6D9D7"/>
                </a:solidFill>
                <a:latin typeface="Inter" pitchFamily="34" charset="0"/>
                <a:ea typeface="Inter" pitchFamily="34" charset="-122"/>
                <a:cs typeface="Inter" pitchFamily="34" charset="-120"/>
              </a:rPr>
              <a:t>Помогает представить комнату мечты с ИИ-дизайном. Визуализируйте интерьер до начала ремонта.</a:t>
            </a:r>
            <a:endParaRPr lang="en-US" sz="11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916262" y="469801"/>
            <a:ext cx="8582902" cy="443309"/>
          </a:xfrm>
          <a:prstGeom prst="rect">
            <a:avLst/>
          </a:prstGeom>
          <a:noFill/>
          <a:ln/>
        </p:spPr>
        <p:txBody>
          <a:bodyPr wrap="none" lIns="0" tIns="0" rIns="0" bIns="0" rtlCol="0" anchor="t"/>
          <a:lstStyle/>
          <a:p>
            <a:pPr marL="0" indent="0" algn="l">
              <a:lnSpc>
                <a:spcPct val="104000"/>
              </a:lnSpc>
              <a:buNone/>
            </a:pPr>
            <a:r>
              <a:rPr lang="en-US" sz="2750" dirty="0">
                <a:solidFill>
                  <a:srgbClr val="F7F7F8"/>
                </a:solidFill>
                <a:latin typeface="DM Sans Medium" pitchFamily="34" charset="0"/>
                <a:ea typeface="DM Sans Medium" pitchFamily="34" charset="-122"/>
                <a:cs typeface="DM Sans Medium" pitchFamily="34" charset="-120"/>
              </a:rPr>
              <a:t>Что такое промпт и как писать его правильно</a:t>
            </a:r>
            <a:endParaRPr lang="en-US" sz="2750" dirty="0"/>
          </a:p>
        </p:txBody>
      </p:sp>
      <p:sp>
        <p:nvSpPr>
          <p:cNvPr id="3" name="Text 1"/>
          <p:cNvSpPr/>
          <p:nvPr/>
        </p:nvSpPr>
        <p:spPr>
          <a:xfrm>
            <a:off x="916262" y="1156494"/>
            <a:ext cx="10359071" cy="421680"/>
          </a:xfrm>
          <a:prstGeom prst="rect">
            <a:avLst/>
          </a:prstGeom>
          <a:noFill/>
          <a:ln/>
        </p:spPr>
        <p:txBody>
          <a:bodyPr wrap="square" lIns="0" tIns="0" rIns="0" bIns="0" rtlCol="0" anchor="t">
            <a:normAutofit/>
          </a:bodyPr>
          <a:lstStyle/>
          <a:p>
            <a:pPr marL="0" indent="0" algn="l">
              <a:lnSpc>
                <a:spcPct val="124000"/>
              </a:lnSpc>
              <a:buNone/>
            </a:pPr>
            <a:r>
              <a:rPr lang="en-US" sz="1100" b="1" dirty="0">
                <a:solidFill>
                  <a:srgbClr val="D6D9D7"/>
                </a:solidFill>
                <a:latin typeface="Inter" pitchFamily="34" charset="0"/>
                <a:ea typeface="Inter" pitchFamily="34" charset="-122"/>
                <a:cs typeface="Inter" pitchFamily="34" charset="-120"/>
              </a:rPr>
              <a:t>Промпт — это текстовое задание, которое вы даёте ИИ, чтобы получить нужный результат.</a:t>
            </a:r>
            <a:r>
              <a:rPr lang="en-US" sz="1100" dirty="0">
                <a:solidFill>
                  <a:srgbClr val="D6D9D7"/>
                </a:solidFill>
                <a:latin typeface="Inter" pitchFamily="34" charset="0"/>
                <a:ea typeface="Inter" pitchFamily="34" charset="-122"/>
                <a:cs typeface="Inter" pitchFamily="34" charset="-120"/>
              </a:rPr>
              <a:t> Фактически это инструкция, описание задачи или запрос. Качество промпта напрямую определяет качество ответа.</a:t>
            </a:r>
            <a:endParaRPr lang="en-US" sz="1100" dirty="0"/>
          </a:p>
        </p:txBody>
      </p:sp>
      <p:sp>
        <p:nvSpPr>
          <p:cNvPr id="4" name="Shape 2"/>
          <p:cNvSpPr/>
          <p:nvPr/>
        </p:nvSpPr>
        <p:spPr>
          <a:xfrm>
            <a:off x="916262" y="1714996"/>
            <a:ext cx="5118666" cy="1546920"/>
          </a:xfrm>
          <a:prstGeom prst="roundRect">
            <a:avLst>
              <a:gd name="adj" fmla="val 1376"/>
            </a:avLst>
          </a:prstGeom>
          <a:solidFill>
            <a:srgbClr val="4C5052"/>
          </a:solidFill>
          <a:ln/>
        </p:spPr>
      </p:sp>
      <p:sp>
        <p:nvSpPr>
          <p:cNvPr id="5" name="Shape 3"/>
          <p:cNvSpPr/>
          <p:nvPr/>
        </p:nvSpPr>
        <p:spPr>
          <a:xfrm>
            <a:off x="1058042" y="1856780"/>
            <a:ext cx="425539" cy="425549"/>
          </a:xfrm>
          <a:prstGeom prst="roundRect">
            <a:avLst>
              <a:gd name="adj" fmla="val 17904464"/>
            </a:avLst>
          </a:prstGeom>
          <a:solidFill>
            <a:srgbClr val="AC9EF5"/>
          </a:solidFill>
          <a:ln/>
        </p:spPr>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018" y="1973759"/>
            <a:ext cx="191487" cy="191492"/>
          </a:xfrm>
          <a:prstGeom prst="rect">
            <a:avLst/>
          </a:prstGeom>
        </p:spPr>
      </p:pic>
      <p:sp>
        <p:nvSpPr>
          <p:cNvPr id="7" name="Text 4"/>
          <p:cNvSpPr/>
          <p:nvPr/>
        </p:nvSpPr>
        <p:spPr>
          <a:xfrm>
            <a:off x="1058042" y="2403971"/>
            <a:ext cx="1815856" cy="221555"/>
          </a:xfrm>
          <a:prstGeom prst="rect">
            <a:avLst/>
          </a:prstGeom>
          <a:noFill/>
          <a:ln/>
        </p:spPr>
        <p:txBody>
          <a:bodyPr wrap="none" lIns="0" tIns="0" rIns="0" bIns="0" rtlCol="0" anchor="t"/>
          <a:lstStyle/>
          <a:p>
            <a:pPr marL="0" indent="0" algn="l">
              <a:lnSpc>
                <a:spcPct val="104000"/>
              </a:lnSpc>
              <a:buNone/>
            </a:pPr>
            <a:r>
              <a:rPr lang="en-US" sz="1350" dirty="0">
                <a:solidFill>
                  <a:srgbClr val="D6D9D7"/>
                </a:solidFill>
                <a:latin typeface="DM Sans Medium" pitchFamily="34" charset="0"/>
                <a:ea typeface="DM Sans Medium" pitchFamily="34" charset="-122"/>
                <a:cs typeface="DM Sans Medium" pitchFamily="34" charset="-120"/>
              </a:rPr>
              <a:t>Будьте конкретными</a:t>
            </a:r>
            <a:endParaRPr lang="en-US" sz="1350" dirty="0"/>
          </a:p>
        </p:txBody>
      </p:sp>
      <p:sp>
        <p:nvSpPr>
          <p:cNvPr id="8" name="Text 5"/>
          <p:cNvSpPr/>
          <p:nvPr/>
        </p:nvSpPr>
        <p:spPr>
          <a:xfrm>
            <a:off x="1058042" y="2698452"/>
            <a:ext cx="4835106" cy="210840"/>
          </a:xfrm>
          <a:prstGeom prst="rect">
            <a:avLst/>
          </a:prstGeom>
          <a:noFill/>
          <a:ln/>
        </p:spPr>
        <p:txBody>
          <a:bodyPr wrap="none" lIns="0" tIns="0" rIns="0" bIns="0" rtlCol="0" anchor="t"/>
          <a:lstStyle/>
          <a:p>
            <a:pPr marL="0" indent="0" algn="l">
              <a:lnSpc>
                <a:spcPct val="124000"/>
              </a:lnSpc>
              <a:buNone/>
            </a:pPr>
            <a:r>
              <a:rPr lang="en-US" sz="1100" dirty="0">
                <a:solidFill>
                  <a:srgbClr val="D6D9D7"/>
                </a:solidFill>
                <a:latin typeface="Inter" pitchFamily="34" charset="0"/>
                <a:ea typeface="Inter" pitchFamily="34" charset="-122"/>
                <a:cs typeface="Inter" pitchFamily="34" charset="-120"/>
              </a:rPr>
              <a:t>Формулируйте: текст, таблица, код, перевод, дизайн-идея.</a:t>
            </a:r>
            <a:endParaRPr lang="en-US" sz="1100" dirty="0"/>
          </a:p>
        </p:txBody>
      </p:sp>
      <p:sp>
        <p:nvSpPr>
          <p:cNvPr id="9" name="Shape 6"/>
          <p:cNvSpPr/>
          <p:nvPr/>
        </p:nvSpPr>
        <p:spPr>
          <a:xfrm>
            <a:off x="6156568" y="1714996"/>
            <a:ext cx="5118766" cy="1546920"/>
          </a:xfrm>
          <a:prstGeom prst="roundRect">
            <a:avLst>
              <a:gd name="adj" fmla="val 1376"/>
            </a:avLst>
          </a:prstGeom>
          <a:solidFill>
            <a:srgbClr val="4C5052"/>
          </a:solidFill>
          <a:ln/>
        </p:spPr>
      </p:sp>
      <p:sp>
        <p:nvSpPr>
          <p:cNvPr id="10" name="Shape 7"/>
          <p:cNvSpPr/>
          <p:nvPr/>
        </p:nvSpPr>
        <p:spPr>
          <a:xfrm>
            <a:off x="6298348" y="1856780"/>
            <a:ext cx="425539" cy="425549"/>
          </a:xfrm>
          <a:prstGeom prst="roundRect">
            <a:avLst>
              <a:gd name="adj" fmla="val 17904464"/>
            </a:avLst>
          </a:prstGeom>
          <a:solidFill>
            <a:srgbClr val="AC9EF5"/>
          </a:solidFill>
          <a:ln/>
        </p:spPr>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5324" y="1973759"/>
            <a:ext cx="191487" cy="191492"/>
          </a:xfrm>
          <a:prstGeom prst="rect">
            <a:avLst/>
          </a:prstGeom>
        </p:spPr>
      </p:pic>
      <p:sp>
        <p:nvSpPr>
          <p:cNvPr id="12" name="Text 8"/>
          <p:cNvSpPr/>
          <p:nvPr/>
        </p:nvSpPr>
        <p:spPr>
          <a:xfrm>
            <a:off x="6298348" y="2403971"/>
            <a:ext cx="1826968" cy="221555"/>
          </a:xfrm>
          <a:prstGeom prst="rect">
            <a:avLst/>
          </a:prstGeom>
          <a:noFill/>
          <a:ln/>
        </p:spPr>
        <p:txBody>
          <a:bodyPr wrap="none" lIns="0" tIns="0" rIns="0" bIns="0" rtlCol="0" anchor="t"/>
          <a:lstStyle/>
          <a:p>
            <a:pPr marL="0" indent="0" algn="l">
              <a:lnSpc>
                <a:spcPct val="104000"/>
              </a:lnSpc>
              <a:buNone/>
            </a:pPr>
            <a:r>
              <a:rPr lang="en-US" sz="1350" dirty="0">
                <a:solidFill>
                  <a:srgbClr val="D6D9D7"/>
                </a:solidFill>
                <a:latin typeface="DM Sans Medium" pitchFamily="34" charset="0"/>
                <a:ea typeface="DM Sans Medium" pitchFamily="34" charset="-122"/>
                <a:cs typeface="DM Sans Medium" pitchFamily="34" charset="-120"/>
              </a:rPr>
              <a:t>Добавляйте контекст</a:t>
            </a:r>
            <a:endParaRPr lang="en-US" sz="1350" dirty="0"/>
          </a:p>
        </p:txBody>
      </p:sp>
      <p:sp>
        <p:nvSpPr>
          <p:cNvPr id="13" name="Text 9"/>
          <p:cNvSpPr/>
          <p:nvPr/>
        </p:nvSpPr>
        <p:spPr>
          <a:xfrm>
            <a:off x="6298348" y="2698452"/>
            <a:ext cx="4835206" cy="421680"/>
          </a:xfrm>
          <a:prstGeom prst="rect">
            <a:avLst/>
          </a:prstGeom>
          <a:noFill/>
          <a:ln/>
        </p:spPr>
        <p:txBody>
          <a:bodyPr wrap="square" lIns="0" tIns="0" rIns="0" bIns="0" rtlCol="0" anchor="t">
            <a:normAutofit/>
          </a:bodyPr>
          <a:lstStyle/>
          <a:p>
            <a:pPr marL="0" indent="0" algn="l">
              <a:lnSpc>
                <a:spcPct val="124000"/>
              </a:lnSpc>
              <a:buNone/>
            </a:pPr>
            <a:r>
              <a:rPr lang="en-US" sz="1100" dirty="0">
                <a:solidFill>
                  <a:srgbClr val="D6D9D7"/>
                </a:solidFill>
                <a:latin typeface="Inter" pitchFamily="34" charset="0"/>
                <a:ea typeface="Inter" pitchFamily="34" charset="-122"/>
                <a:cs typeface="Inter" pitchFamily="34" charset="-120"/>
              </a:rPr>
              <a:t>Цель, аудитория, стиль — чем больше деталей, тем точнее результат.</a:t>
            </a:r>
            <a:endParaRPr lang="en-US" sz="1100" dirty="0"/>
          </a:p>
        </p:txBody>
      </p:sp>
      <p:sp>
        <p:nvSpPr>
          <p:cNvPr id="14" name="Shape 10"/>
          <p:cNvSpPr/>
          <p:nvPr/>
        </p:nvSpPr>
        <p:spPr>
          <a:xfrm>
            <a:off x="916262" y="3383558"/>
            <a:ext cx="5118666" cy="1336080"/>
          </a:xfrm>
          <a:prstGeom prst="roundRect">
            <a:avLst>
              <a:gd name="adj" fmla="val 1593"/>
            </a:avLst>
          </a:prstGeom>
          <a:solidFill>
            <a:srgbClr val="4C5052"/>
          </a:solidFill>
          <a:ln/>
        </p:spPr>
      </p:sp>
      <p:sp>
        <p:nvSpPr>
          <p:cNvPr id="15" name="Shape 11"/>
          <p:cNvSpPr/>
          <p:nvPr/>
        </p:nvSpPr>
        <p:spPr>
          <a:xfrm>
            <a:off x="1058042" y="3525341"/>
            <a:ext cx="425539" cy="425549"/>
          </a:xfrm>
          <a:prstGeom prst="roundRect">
            <a:avLst>
              <a:gd name="adj" fmla="val 17904464"/>
            </a:avLst>
          </a:prstGeom>
          <a:solidFill>
            <a:srgbClr val="AC9EF5"/>
          </a:solidFill>
          <a:ln/>
        </p:spPr>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018" y="3642320"/>
            <a:ext cx="191487" cy="191492"/>
          </a:xfrm>
          <a:prstGeom prst="rect">
            <a:avLst/>
          </a:prstGeom>
        </p:spPr>
      </p:pic>
      <p:sp>
        <p:nvSpPr>
          <p:cNvPr id="17" name="Text 12"/>
          <p:cNvSpPr/>
          <p:nvPr/>
        </p:nvSpPr>
        <p:spPr>
          <a:xfrm>
            <a:off x="1058042" y="4072533"/>
            <a:ext cx="1773392" cy="221555"/>
          </a:xfrm>
          <a:prstGeom prst="rect">
            <a:avLst/>
          </a:prstGeom>
          <a:noFill/>
          <a:ln/>
        </p:spPr>
        <p:txBody>
          <a:bodyPr wrap="none" lIns="0" tIns="0" rIns="0" bIns="0" rtlCol="0" anchor="t"/>
          <a:lstStyle/>
          <a:p>
            <a:pPr marL="0" indent="0" algn="l">
              <a:lnSpc>
                <a:spcPct val="104000"/>
              </a:lnSpc>
              <a:buNone/>
            </a:pPr>
            <a:r>
              <a:rPr lang="en-US" sz="1350" dirty="0">
                <a:solidFill>
                  <a:srgbClr val="D6D9D7"/>
                </a:solidFill>
                <a:latin typeface="DM Sans Medium" pitchFamily="34" charset="0"/>
                <a:ea typeface="DM Sans Medium" pitchFamily="34" charset="-122"/>
                <a:cs typeface="DM Sans Medium" pitchFamily="34" charset="-120"/>
              </a:rPr>
              <a:t>Указывайте формат</a:t>
            </a:r>
            <a:endParaRPr lang="en-US" sz="1350" dirty="0"/>
          </a:p>
        </p:txBody>
      </p:sp>
      <p:sp>
        <p:nvSpPr>
          <p:cNvPr id="18" name="Text 13"/>
          <p:cNvSpPr/>
          <p:nvPr/>
        </p:nvSpPr>
        <p:spPr>
          <a:xfrm>
            <a:off x="1058042" y="4367014"/>
            <a:ext cx="4835106" cy="210840"/>
          </a:xfrm>
          <a:prstGeom prst="rect">
            <a:avLst/>
          </a:prstGeom>
          <a:noFill/>
          <a:ln/>
        </p:spPr>
        <p:txBody>
          <a:bodyPr wrap="none" lIns="0" tIns="0" rIns="0" bIns="0" rtlCol="0" anchor="t"/>
          <a:lstStyle/>
          <a:p>
            <a:pPr marL="0" indent="0" algn="l">
              <a:lnSpc>
                <a:spcPct val="124000"/>
              </a:lnSpc>
              <a:buNone/>
            </a:pPr>
            <a:r>
              <a:rPr lang="en-US" sz="1100" dirty="0">
                <a:solidFill>
                  <a:srgbClr val="D6D9D7"/>
                </a:solidFill>
                <a:latin typeface="Inter" pitchFamily="34" charset="0"/>
                <a:ea typeface="Inter" pitchFamily="34" charset="-122"/>
                <a:cs typeface="Inter" pitchFamily="34" charset="-120"/>
              </a:rPr>
              <a:t>Список, пошаговая инструкция, письмо, таблица, пост, сценарий.</a:t>
            </a:r>
            <a:endParaRPr lang="en-US" sz="1100" dirty="0"/>
          </a:p>
        </p:txBody>
      </p:sp>
      <p:sp>
        <p:nvSpPr>
          <p:cNvPr id="19" name="Shape 14"/>
          <p:cNvSpPr/>
          <p:nvPr/>
        </p:nvSpPr>
        <p:spPr>
          <a:xfrm>
            <a:off x="6156568" y="3383558"/>
            <a:ext cx="5118766" cy="1336080"/>
          </a:xfrm>
          <a:prstGeom prst="roundRect">
            <a:avLst>
              <a:gd name="adj" fmla="val 1593"/>
            </a:avLst>
          </a:prstGeom>
          <a:solidFill>
            <a:srgbClr val="4C5052"/>
          </a:solidFill>
          <a:ln/>
        </p:spPr>
      </p:sp>
      <p:sp>
        <p:nvSpPr>
          <p:cNvPr id="20" name="Shape 15"/>
          <p:cNvSpPr/>
          <p:nvPr/>
        </p:nvSpPr>
        <p:spPr>
          <a:xfrm>
            <a:off x="6298348" y="3525341"/>
            <a:ext cx="425539" cy="425549"/>
          </a:xfrm>
          <a:prstGeom prst="roundRect">
            <a:avLst>
              <a:gd name="adj" fmla="val 17904464"/>
            </a:avLst>
          </a:prstGeom>
          <a:solidFill>
            <a:srgbClr val="AC9EF5"/>
          </a:solidFill>
          <a:ln/>
        </p:spPr>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5324" y="3642320"/>
            <a:ext cx="191487" cy="191492"/>
          </a:xfrm>
          <a:prstGeom prst="rect">
            <a:avLst/>
          </a:prstGeom>
        </p:spPr>
      </p:pic>
      <p:sp>
        <p:nvSpPr>
          <p:cNvPr id="22" name="Text 16"/>
          <p:cNvSpPr/>
          <p:nvPr/>
        </p:nvSpPr>
        <p:spPr>
          <a:xfrm>
            <a:off x="6298348" y="4072533"/>
            <a:ext cx="1773392" cy="221555"/>
          </a:xfrm>
          <a:prstGeom prst="rect">
            <a:avLst/>
          </a:prstGeom>
          <a:noFill/>
          <a:ln/>
        </p:spPr>
        <p:txBody>
          <a:bodyPr wrap="none" lIns="0" tIns="0" rIns="0" bIns="0" rtlCol="0" anchor="t"/>
          <a:lstStyle/>
          <a:p>
            <a:pPr marL="0" indent="0" algn="l">
              <a:lnSpc>
                <a:spcPct val="104000"/>
              </a:lnSpc>
              <a:buNone/>
            </a:pPr>
            <a:r>
              <a:rPr lang="en-US" sz="1350" dirty="0">
                <a:solidFill>
                  <a:srgbClr val="D6D9D7"/>
                </a:solidFill>
                <a:latin typeface="DM Sans Medium" pitchFamily="34" charset="0"/>
                <a:ea typeface="DM Sans Medium" pitchFamily="34" charset="-122"/>
                <a:cs typeface="DM Sans Medium" pitchFamily="34" charset="-120"/>
              </a:rPr>
              <a:t>Назначайте роль</a:t>
            </a:r>
            <a:endParaRPr lang="en-US" sz="1350" dirty="0"/>
          </a:p>
        </p:txBody>
      </p:sp>
      <p:sp>
        <p:nvSpPr>
          <p:cNvPr id="23" name="Text 17"/>
          <p:cNvSpPr/>
          <p:nvPr/>
        </p:nvSpPr>
        <p:spPr>
          <a:xfrm>
            <a:off x="6298348" y="4367014"/>
            <a:ext cx="4835206" cy="210840"/>
          </a:xfrm>
          <a:prstGeom prst="rect">
            <a:avLst/>
          </a:prstGeom>
          <a:noFill/>
          <a:ln/>
        </p:spPr>
        <p:txBody>
          <a:bodyPr wrap="none" lIns="0" tIns="0" rIns="0" bIns="0" rtlCol="0" anchor="t"/>
          <a:lstStyle/>
          <a:p>
            <a:pPr marL="0" indent="0" algn="l">
              <a:lnSpc>
                <a:spcPct val="124000"/>
              </a:lnSpc>
              <a:buNone/>
            </a:pPr>
            <a:r>
              <a:rPr lang="en-US" sz="1100" dirty="0">
                <a:solidFill>
                  <a:srgbClr val="D6D9D7"/>
                </a:solidFill>
                <a:latin typeface="Inter" pitchFamily="34" charset="0"/>
                <a:ea typeface="Inter" pitchFamily="34" charset="-122"/>
                <a:cs typeface="Inter" pitchFamily="34" charset="-120"/>
              </a:rPr>
              <a:t>«Ты учитель», «Ты дизайнер», «Ты финансовый аналитик».</a:t>
            </a:r>
            <a:endParaRPr lang="en-US" sz="1100" dirty="0"/>
          </a:p>
        </p:txBody>
      </p:sp>
      <p:sp>
        <p:nvSpPr>
          <p:cNvPr id="24" name="Shape 18"/>
          <p:cNvSpPr/>
          <p:nvPr/>
        </p:nvSpPr>
        <p:spPr>
          <a:xfrm>
            <a:off x="916262" y="4841280"/>
            <a:ext cx="5118666" cy="1546920"/>
          </a:xfrm>
          <a:prstGeom prst="roundRect">
            <a:avLst>
              <a:gd name="adj" fmla="val 1376"/>
            </a:avLst>
          </a:prstGeom>
          <a:solidFill>
            <a:srgbClr val="4C5052"/>
          </a:solidFill>
          <a:ln/>
        </p:spPr>
      </p:sp>
      <p:sp>
        <p:nvSpPr>
          <p:cNvPr id="25" name="Shape 19"/>
          <p:cNvSpPr/>
          <p:nvPr/>
        </p:nvSpPr>
        <p:spPr>
          <a:xfrm>
            <a:off x="1058042" y="4983063"/>
            <a:ext cx="425539" cy="425549"/>
          </a:xfrm>
          <a:prstGeom prst="roundRect">
            <a:avLst>
              <a:gd name="adj" fmla="val 17904464"/>
            </a:avLst>
          </a:prstGeom>
          <a:solidFill>
            <a:srgbClr val="AC9EF5"/>
          </a:solidFill>
          <a:ln/>
        </p:spPr>
      </p:sp>
      <p:pic>
        <p:nvPicPr>
          <p:cNvPr id="2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5018" y="5100042"/>
            <a:ext cx="191487" cy="191492"/>
          </a:xfrm>
          <a:prstGeom prst="rect">
            <a:avLst/>
          </a:prstGeom>
        </p:spPr>
      </p:pic>
      <p:sp>
        <p:nvSpPr>
          <p:cNvPr id="27" name="Text 20"/>
          <p:cNvSpPr/>
          <p:nvPr/>
        </p:nvSpPr>
        <p:spPr>
          <a:xfrm>
            <a:off x="1058042" y="5530255"/>
            <a:ext cx="1806133" cy="221555"/>
          </a:xfrm>
          <a:prstGeom prst="rect">
            <a:avLst/>
          </a:prstGeom>
          <a:noFill/>
          <a:ln/>
        </p:spPr>
        <p:txBody>
          <a:bodyPr wrap="none" lIns="0" tIns="0" rIns="0" bIns="0" rtlCol="0" anchor="t"/>
          <a:lstStyle/>
          <a:p>
            <a:pPr marL="0" indent="0" algn="l">
              <a:lnSpc>
                <a:spcPct val="104000"/>
              </a:lnSpc>
              <a:buNone/>
            </a:pPr>
            <a:r>
              <a:rPr lang="en-US" sz="1350" dirty="0">
                <a:solidFill>
                  <a:srgbClr val="D6D9D7"/>
                </a:solidFill>
                <a:latin typeface="DM Sans Medium" pitchFamily="34" charset="0"/>
                <a:ea typeface="DM Sans Medium" pitchFamily="34" charset="-122"/>
                <a:cs typeface="DM Sans Medium" pitchFamily="34" charset="-120"/>
              </a:rPr>
              <a:t>Приводите примеры</a:t>
            </a:r>
            <a:endParaRPr lang="en-US" sz="1350" dirty="0"/>
          </a:p>
        </p:txBody>
      </p:sp>
      <p:sp>
        <p:nvSpPr>
          <p:cNvPr id="28" name="Text 21"/>
          <p:cNvSpPr/>
          <p:nvPr/>
        </p:nvSpPr>
        <p:spPr>
          <a:xfrm>
            <a:off x="1058042" y="5824736"/>
            <a:ext cx="4835106" cy="210840"/>
          </a:xfrm>
          <a:prstGeom prst="rect">
            <a:avLst/>
          </a:prstGeom>
          <a:noFill/>
          <a:ln/>
        </p:spPr>
        <p:txBody>
          <a:bodyPr wrap="none" lIns="0" tIns="0" rIns="0" bIns="0" rtlCol="0" anchor="t"/>
          <a:lstStyle/>
          <a:p>
            <a:pPr marL="0" indent="0" algn="l">
              <a:lnSpc>
                <a:spcPct val="124000"/>
              </a:lnSpc>
              <a:buNone/>
            </a:pPr>
            <a:r>
              <a:rPr lang="en-US" sz="1100" dirty="0">
                <a:solidFill>
                  <a:srgbClr val="D6D9D7"/>
                </a:solidFill>
                <a:latin typeface="Inter" pitchFamily="34" charset="0"/>
                <a:ea typeface="Inter" pitchFamily="34" charset="-122"/>
                <a:cs typeface="Inter" pitchFamily="34" charset="-120"/>
              </a:rPr>
              <a:t>Короткий пример помогает ИИ понять ожидаемый стиль.</a:t>
            </a:r>
            <a:endParaRPr lang="en-US" sz="1100" dirty="0"/>
          </a:p>
        </p:txBody>
      </p:sp>
      <p:sp>
        <p:nvSpPr>
          <p:cNvPr id="29" name="Shape 22"/>
          <p:cNvSpPr/>
          <p:nvPr/>
        </p:nvSpPr>
        <p:spPr>
          <a:xfrm>
            <a:off x="6156568" y="4841280"/>
            <a:ext cx="5118766" cy="1546920"/>
          </a:xfrm>
          <a:prstGeom prst="roundRect">
            <a:avLst>
              <a:gd name="adj" fmla="val 1376"/>
            </a:avLst>
          </a:prstGeom>
          <a:solidFill>
            <a:srgbClr val="4C5052"/>
          </a:solidFill>
          <a:ln/>
        </p:spPr>
      </p:sp>
      <p:sp>
        <p:nvSpPr>
          <p:cNvPr id="30" name="Shape 23"/>
          <p:cNvSpPr/>
          <p:nvPr/>
        </p:nvSpPr>
        <p:spPr>
          <a:xfrm>
            <a:off x="6298348" y="4983063"/>
            <a:ext cx="425539" cy="425549"/>
          </a:xfrm>
          <a:prstGeom prst="roundRect">
            <a:avLst>
              <a:gd name="adj" fmla="val 17904464"/>
            </a:avLst>
          </a:prstGeom>
          <a:solidFill>
            <a:srgbClr val="AC9EF5"/>
          </a:solidFill>
          <a:ln/>
        </p:spPr>
      </p:sp>
      <p:pic>
        <p:nvPicPr>
          <p:cNvPr id="31"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15324" y="5100042"/>
            <a:ext cx="191487" cy="191492"/>
          </a:xfrm>
          <a:prstGeom prst="rect">
            <a:avLst/>
          </a:prstGeom>
        </p:spPr>
      </p:pic>
      <p:sp>
        <p:nvSpPr>
          <p:cNvPr id="32" name="Text 24"/>
          <p:cNvSpPr/>
          <p:nvPr/>
        </p:nvSpPr>
        <p:spPr>
          <a:xfrm>
            <a:off x="6298348" y="5530255"/>
            <a:ext cx="1773392" cy="221555"/>
          </a:xfrm>
          <a:prstGeom prst="rect">
            <a:avLst/>
          </a:prstGeom>
          <a:noFill/>
          <a:ln/>
        </p:spPr>
        <p:txBody>
          <a:bodyPr wrap="none" lIns="0" tIns="0" rIns="0" bIns="0" rtlCol="0" anchor="t"/>
          <a:lstStyle/>
          <a:p>
            <a:pPr marL="0" indent="0" algn="l">
              <a:lnSpc>
                <a:spcPct val="104000"/>
              </a:lnSpc>
              <a:buNone/>
            </a:pPr>
            <a:r>
              <a:rPr lang="en-US" sz="1350" dirty="0">
                <a:solidFill>
                  <a:srgbClr val="D6D9D7"/>
                </a:solidFill>
                <a:latin typeface="DM Sans Medium" pitchFamily="34" charset="0"/>
                <a:ea typeface="DM Sans Medium" pitchFamily="34" charset="-122"/>
                <a:cs typeface="DM Sans Medium" pitchFamily="34" charset="-120"/>
              </a:rPr>
              <a:t>Думай шаг за шагом</a:t>
            </a:r>
            <a:endParaRPr lang="en-US" sz="1350" dirty="0"/>
          </a:p>
        </p:txBody>
      </p:sp>
      <p:sp>
        <p:nvSpPr>
          <p:cNvPr id="33" name="Text 25"/>
          <p:cNvSpPr/>
          <p:nvPr/>
        </p:nvSpPr>
        <p:spPr>
          <a:xfrm>
            <a:off x="6298348" y="5824736"/>
            <a:ext cx="4835206" cy="421680"/>
          </a:xfrm>
          <a:prstGeom prst="rect">
            <a:avLst/>
          </a:prstGeom>
          <a:noFill/>
          <a:ln/>
        </p:spPr>
        <p:txBody>
          <a:bodyPr wrap="square" lIns="0" tIns="0" rIns="0" bIns="0" rtlCol="0" anchor="t">
            <a:normAutofit/>
          </a:bodyPr>
          <a:lstStyle/>
          <a:p>
            <a:pPr marL="0" indent="0" algn="l">
              <a:lnSpc>
                <a:spcPct val="124000"/>
              </a:lnSpc>
              <a:buNone/>
            </a:pPr>
            <a:r>
              <a:rPr lang="en-US" sz="1100" dirty="0">
                <a:solidFill>
                  <a:srgbClr val="D6D9D7"/>
                </a:solidFill>
                <a:latin typeface="Inter" pitchFamily="34" charset="0"/>
                <a:ea typeface="Inter" pitchFamily="34" charset="-122"/>
                <a:cs typeface="Inter" pitchFamily="34" charset="-120"/>
              </a:rPr>
              <a:t>Просите ИИ размышлять пошагово для более продуманных ответов.</a:t>
            </a:r>
            <a:endParaRPr lang="en-US"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891731"/>
            <a:ext cx="10869018" cy="264617"/>
          </a:xfrm>
          <a:prstGeom prst="rect">
            <a:avLst/>
          </a:prstGeom>
          <a:noFill/>
          <a:ln/>
        </p:spPr>
        <p:txBody>
          <a:bodyPr wrap="none" lIns="0" tIns="0" rIns="0" bIns="0" rtlCol="0" anchor="t"/>
          <a:lstStyle/>
          <a:p>
            <a:pPr>
              <a:lnSpc>
                <a:spcPts val="2083"/>
              </a:lnSpc>
            </a:pPr>
            <a:endParaRPr lang="en-US" sz="1292" dirty="0"/>
          </a:p>
        </p:txBody>
      </p:sp>
      <p:sp>
        <p:nvSpPr>
          <p:cNvPr id="9" name="Text 5"/>
          <p:cNvSpPr/>
          <p:nvPr/>
        </p:nvSpPr>
        <p:spPr>
          <a:xfrm>
            <a:off x="1198761" y="5421709"/>
            <a:ext cx="10166449" cy="529233"/>
          </a:xfrm>
          <a:prstGeom prst="rect">
            <a:avLst/>
          </a:prstGeom>
          <a:noFill/>
          <a:ln/>
        </p:spPr>
        <p:txBody>
          <a:bodyPr wrap="square" lIns="0" tIns="0" rIns="0" bIns="0" rtlCol="0" anchor="t"/>
          <a:lstStyle/>
          <a:p>
            <a:pPr>
              <a:lnSpc>
                <a:spcPts val="2083"/>
              </a:lnSpc>
            </a:pPr>
            <a:endParaRPr lang="en-US" sz="1292" dirty="0"/>
          </a:p>
        </p:txBody>
      </p:sp>
      <p:sp>
        <p:nvSpPr>
          <p:cNvPr id="5" name="TextBox 4">
            <a:extLst>
              <a:ext uri="{FF2B5EF4-FFF2-40B4-BE49-F238E27FC236}">
                <a16:creationId xmlns:a16="http://schemas.microsoft.com/office/drawing/2014/main" id="{5745364C-B2D9-9833-AFB8-DD225BEC810C}"/>
              </a:ext>
            </a:extLst>
          </p:cNvPr>
          <p:cNvSpPr txBox="1"/>
          <p:nvPr/>
        </p:nvSpPr>
        <p:spPr>
          <a:xfrm>
            <a:off x="925223" y="621358"/>
            <a:ext cx="4288693" cy="2656818"/>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А.</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«Вера делает первый шаг даже тогда, когда вы не видите всей лестницы.»</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BB28626-99BB-1BBD-8DB8-43F84B22AA9F}"/>
              </a:ext>
            </a:extLst>
          </p:cNvPr>
          <p:cNvSpPr txBox="1"/>
          <p:nvPr/>
        </p:nvSpPr>
        <p:spPr>
          <a:xfrm>
            <a:off x="6620684" y="621358"/>
            <a:ext cx="4288693" cy="3682611"/>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Б.</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«Вера не устраняет неизвестность будущего, но помогает уверенно идти вперед, доверяя Богу.»</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Прямая соединительная линия 11">
            <a:extLst>
              <a:ext uri="{FF2B5EF4-FFF2-40B4-BE49-F238E27FC236}">
                <a16:creationId xmlns:a16="http://schemas.microsoft.com/office/drawing/2014/main" id="{032FCAE9-91B4-0FF8-3A7C-470E75372849}"/>
              </a:ext>
            </a:extLst>
          </p:cNvPr>
          <p:cNvCxnSpPr>
            <a:cxnSpLocks/>
          </p:cNvCxnSpPr>
          <p:nvPr/>
        </p:nvCxnSpPr>
        <p:spPr>
          <a:xfrm>
            <a:off x="5999550" y="429846"/>
            <a:ext cx="0" cy="4288693"/>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661574" y="1254423"/>
            <a:ext cx="10158555"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Как работает ИИ: инструменты первого уровня</a:t>
            </a:r>
            <a:endParaRPr lang="en-US" sz="3250" dirty="0"/>
          </a:p>
        </p:txBody>
      </p:sp>
      <p:sp>
        <p:nvSpPr>
          <p:cNvPr id="3" name="Text 1"/>
          <p:cNvSpPr/>
          <p:nvPr/>
        </p:nvSpPr>
        <p:spPr>
          <a:xfrm>
            <a:off x="661574" y="2168029"/>
            <a:ext cx="5232567" cy="1058466"/>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Современные языковые модели генерируют текст </a:t>
            </a:r>
            <a:r>
              <a:rPr lang="en-US" sz="1300" b="1" dirty="0">
                <a:solidFill>
                  <a:srgbClr val="D6D9D7"/>
                </a:solidFill>
                <a:latin typeface="Inter" pitchFamily="34" charset="0"/>
                <a:ea typeface="Inter" pitchFamily="34" charset="-122"/>
                <a:cs typeface="Inter" pitchFamily="34" charset="-120"/>
              </a:rPr>
              <a:t>токен за токеном</a:t>
            </a:r>
            <a:r>
              <a:rPr lang="en-US" sz="1300" dirty="0">
                <a:solidFill>
                  <a:srgbClr val="D6D9D7"/>
                </a:solidFill>
                <a:latin typeface="Inter" pitchFamily="34" charset="0"/>
                <a:ea typeface="Inter" pitchFamily="34" charset="-122"/>
                <a:cs typeface="Inter" pitchFamily="34" charset="-120"/>
              </a:rPr>
              <a:t>, предсказывая следующее наиболее вероятное слово на основе контекста. Этот процесс основан на архитектуре нейронных сетей и принципах обработки естественного языка.</a:t>
            </a:r>
            <a:endParaRPr lang="en-US" sz="1300" dirty="0"/>
          </a:p>
        </p:txBody>
      </p:sp>
      <p:sp>
        <p:nvSpPr>
          <p:cNvPr id="4" name="Shape 2"/>
          <p:cNvSpPr/>
          <p:nvPr/>
        </p:nvSpPr>
        <p:spPr>
          <a:xfrm>
            <a:off x="661574" y="3412530"/>
            <a:ext cx="5232567" cy="1174055"/>
          </a:xfrm>
          <a:prstGeom prst="roundRect">
            <a:avLst>
              <a:gd name="adj" fmla="val 2113"/>
            </a:avLst>
          </a:prstGeom>
          <a:solidFill>
            <a:srgbClr val="4B3F02"/>
          </a:solidFill>
          <a:ln/>
        </p:spPr>
      </p:sp>
      <p:pic>
        <p:nvPicPr>
          <p:cNvPr id="5" name="Image 0" descr="preencoded.png"/>
          <p:cNvPicPr>
            <a:picLocks noChangeAspect="1"/>
          </p:cNvPicPr>
          <p:nvPr/>
        </p:nvPicPr>
        <p:blipFill>
          <a:blip r:embed="rId3"/>
          <a:stretch>
            <a:fillRect/>
          </a:stretch>
        </p:blipFill>
        <p:spPr>
          <a:xfrm>
            <a:off x="826868" y="3664942"/>
            <a:ext cx="206667" cy="165298"/>
          </a:xfrm>
          <a:prstGeom prst="rect">
            <a:avLst/>
          </a:prstGeom>
        </p:spPr>
      </p:pic>
      <p:sp>
        <p:nvSpPr>
          <p:cNvPr id="6" name="Text 3"/>
          <p:cNvSpPr/>
          <p:nvPr/>
        </p:nvSpPr>
        <p:spPr>
          <a:xfrm>
            <a:off x="1198830" y="3602633"/>
            <a:ext cx="4530016"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FFFFFF"/>
                </a:solidFill>
                <a:latin typeface="Inter" pitchFamily="34" charset="0"/>
                <a:ea typeface="Inter" pitchFamily="34" charset="-122"/>
                <a:cs typeface="Inter" pitchFamily="34" charset="-120"/>
              </a:rPr>
              <a:t>Модели могут проявлять предвзятость и иногда генерировать правдоподобные, но фактически неверные ответы — так называемые «галлюцинации».</a:t>
            </a:r>
            <a:endParaRPr lang="en-US" sz="1300" dirty="0"/>
          </a:p>
        </p:txBody>
      </p:sp>
      <p:sp>
        <p:nvSpPr>
          <p:cNvPr id="7" name="Text 4"/>
          <p:cNvSpPr/>
          <p:nvPr/>
        </p:nvSpPr>
        <p:spPr>
          <a:xfrm>
            <a:off x="6303904" y="2184499"/>
            <a:ext cx="2694119" cy="258465"/>
          </a:xfrm>
          <a:prstGeom prst="rect">
            <a:avLst/>
          </a:prstGeom>
          <a:noFill/>
          <a:ln/>
        </p:spPr>
        <p:txBody>
          <a:bodyPr wrap="none" lIns="0" tIns="0" rIns="0" bIns="0" rtlCol="0" anchor="t"/>
          <a:lstStyle/>
          <a:p>
            <a:pPr marL="0" indent="0" algn="l">
              <a:lnSpc>
                <a:spcPct val="104000"/>
              </a:lnSpc>
              <a:buNone/>
            </a:pPr>
            <a:r>
              <a:rPr lang="en-US" sz="1600" dirty="0">
                <a:solidFill>
                  <a:srgbClr val="F7F7F8"/>
                </a:solidFill>
                <a:latin typeface="DM Sans Medium" pitchFamily="34" charset="0"/>
                <a:ea typeface="DM Sans Medium" pitchFamily="34" charset="-122"/>
                <a:cs typeface="DM Sans Medium" pitchFamily="34" charset="-120"/>
              </a:rPr>
              <a:t>Популярные модели</a:t>
            </a:r>
            <a:endParaRPr lang="en-US" sz="1600" dirty="0"/>
          </a:p>
        </p:txBody>
      </p:sp>
      <p:sp>
        <p:nvSpPr>
          <p:cNvPr id="8" name="Text 5"/>
          <p:cNvSpPr/>
          <p:nvPr/>
        </p:nvSpPr>
        <p:spPr>
          <a:xfrm>
            <a:off x="6303904" y="2608262"/>
            <a:ext cx="5232567" cy="1761232"/>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300" b="1" dirty="0">
                <a:solidFill>
                  <a:srgbClr val="D6D9D7"/>
                </a:solidFill>
                <a:latin typeface="Inter" pitchFamily="34" charset="0"/>
                <a:ea typeface="Inter" pitchFamily="34" charset="-122"/>
                <a:cs typeface="Inter" pitchFamily="34" charset="-120"/>
              </a:rPr>
              <a:t>YandexGPT</a:t>
            </a:r>
            <a:r>
              <a:rPr lang="en-US" sz="1300" dirty="0">
                <a:solidFill>
                  <a:srgbClr val="D6D9D7"/>
                </a:solidFill>
                <a:latin typeface="Inter" pitchFamily="34" charset="0"/>
                <a:ea typeface="Inter" pitchFamily="34" charset="-122"/>
                <a:cs typeface="Inter" pitchFamily="34" charset="-120"/>
              </a:rPr>
              <a:t> — отечественная разработка Яндекса</a:t>
            </a:r>
            <a:endParaRPr lang="en-US" sz="1300" dirty="0"/>
          </a:p>
          <a:p>
            <a:pPr marL="342900" indent="-342900" algn="l">
              <a:lnSpc>
                <a:spcPct val="133000"/>
              </a:lnSpc>
              <a:buSzPct val="100000"/>
              <a:buChar char="•"/>
            </a:pPr>
            <a:r>
              <a:rPr lang="en-US" sz="1300" b="1" dirty="0">
                <a:solidFill>
                  <a:srgbClr val="D6D9D7"/>
                </a:solidFill>
                <a:latin typeface="Inter" pitchFamily="34" charset="0"/>
                <a:ea typeface="Inter" pitchFamily="34" charset="-122"/>
                <a:cs typeface="Inter" pitchFamily="34" charset="-120"/>
              </a:rPr>
              <a:t>GigaChat</a:t>
            </a:r>
            <a:r>
              <a:rPr lang="en-US" sz="1300" dirty="0">
                <a:solidFill>
                  <a:srgbClr val="D6D9D7"/>
                </a:solidFill>
                <a:latin typeface="Inter" pitchFamily="34" charset="0"/>
                <a:ea typeface="Inter" pitchFamily="34" charset="-122"/>
                <a:cs typeface="Inter" pitchFamily="34" charset="-120"/>
              </a:rPr>
              <a:t> — решение от Сбера с глубоким пониманием русского</a:t>
            </a:r>
            <a:endParaRPr lang="en-US" sz="1300" dirty="0"/>
          </a:p>
          <a:p>
            <a:pPr marL="342900" indent="-342900" algn="l">
              <a:lnSpc>
                <a:spcPct val="133000"/>
              </a:lnSpc>
              <a:buSzPct val="100000"/>
              <a:buChar char="•"/>
            </a:pPr>
            <a:r>
              <a:rPr lang="en-US" sz="1300" b="1" dirty="0">
                <a:solidFill>
                  <a:srgbClr val="D6D9D7"/>
                </a:solidFill>
                <a:latin typeface="Inter" pitchFamily="34" charset="0"/>
                <a:ea typeface="Inter" pitchFamily="34" charset="-122"/>
                <a:cs typeface="Inter" pitchFamily="34" charset="-120"/>
              </a:rPr>
              <a:t>ChatGPT</a:t>
            </a:r>
            <a:r>
              <a:rPr lang="en-US" sz="1300" dirty="0">
                <a:solidFill>
                  <a:srgbClr val="D6D9D7"/>
                </a:solidFill>
                <a:latin typeface="Inter" pitchFamily="34" charset="0"/>
                <a:ea typeface="Inter" pitchFamily="34" charset="-122"/>
                <a:cs typeface="Inter" pitchFamily="34" charset="-120"/>
              </a:rPr>
              <a:t> — лидер рынка от OpenAI</a:t>
            </a:r>
            <a:endParaRPr lang="en-US" sz="1300" dirty="0"/>
          </a:p>
          <a:p>
            <a:pPr marL="342900" indent="-342900" algn="l">
              <a:lnSpc>
                <a:spcPct val="133000"/>
              </a:lnSpc>
              <a:buSzPct val="100000"/>
              <a:buChar char="•"/>
            </a:pPr>
            <a:r>
              <a:rPr lang="en-US" sz="1300" b="1" dirty="0">
                <a:solidFill>
                  <a:srgbClr val="D6D9D7"/>
                </a:solidFill>
                <a:latin typeface="Inter" pitchFamily="34" charset="0"/>
                <a:ea typeface="Inter" pitchFamily="34" charset="-122"/>
                <a:cs typeface="Inter" pitchFamily="34" charset="-120"/>
              </a:rPr>
              <a:t>Qwen, DeepSeek</a:t>
            </a:r>
            <a:r>
              <a:rPr lang="en-US" sz="1300" dirty="0">
                <a:solidFill>
                  <a:srgbClr val="D6D9D7"/>
                </a:solidFill>
                <a:latin typeface="Inter" pitchFamily="34" charset="0"/>
                <a:ea typeface="Inter" pitchFamily="34" charset="-122"/>
                <a:cs typeface="Inter" pitchFamily="34" charset="-120"/>
              </a:rPr>
              <a:t> — китайские аналоги с сильными техническими возможностями</a:t>
            </a:r>
            <a:endParaRPr lang="en-US" sz="1300" dirty="0"/>
          </a:p>
        </p:txBody>
      </p:sp>
      <p:sp>
        <p:nvSpPr>
          <p:cNvPr id="9" name="Text 6"/>
          <p:cNvSpPr/>
          <p:nvPr/>
        </p:nvSpPr>
        <p:spPr>
          <a:xfrm>
            <a:off x="6303904" y="4534793"/>
            <a:ext cx="3173234" cy="258465"/>
          </a:xfrm>
          <a:prstGeom prst="rect">
            <a:avLst/>
          </a:prstGeom>
          <a:noFill/>
          <a:ln/>
        </p:spPr>
        <p:txBody>
          <a:bodyPr wrap="none" lIns="0" tIns="0" rIns="0" bIns="0" rtlCol="0" anchor="t"/>
          <a:lstStyle/>
          <a:p>
            <a:pPr marL="0" indent="0" algn="l">
              <a:lnSpc>
                <a:spcPct val="104000"/>
              </a:lnSpc>
              <a:buNone/>
            </a:pPr>
            <a:r>
              <a:rPr lang="en-US" sz="1600" dirty="0">
                <a:solidFill>
                  <a:srgbClr val="F7F7F8"/>
                </a:solidFill>
                <a:latin typeface="DM Sans Medium" pitchFamily="34" charset="0"/>
                <a:ea typeface="DM Sans Medium" pitchFamily="34" charset="-122"/>
                <a:cs typeface="DM Sans Medium" pitchFamily="34" charset="-120"/>
              </a:rPr>
              <a:t>На занятии вы научитесь</a:t>
            </a:r>
            <a:endParaRPr lang="en-US" sz="1600" dirty="0"/>
          </a:p>
        </p:txBody>
      </p:sp>
      <p:sp>
        <p:nvSpPr>
          <p:cNvPr id="10" name="Text 7"/>
          <p:cNvSpPr/>
          <p:nvPr/>
        </p:nvSpPr>
        <p:spPr>
          <a:xfrm>
            <a:off x="6303904" y="4958556"/>
            <a:ext cx="5232567" cy="587077"/>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300" dirty="0">
                <a:solidFill>
                  <a:srgbClr val="D6D9D7"/>
                </a:solidFill>
                <a:latin typeface="Inter" pitchFamily="34" charset="0"/>
                <a:ea typeface="Inter" pitchFamily="34" charset="-122"/>
                <a:cs typeface="Inter" pitchFamily="34" charset="-120"/>
              </a:rPr>
              <a:t>Суммаризировать статьи и видеоматериалы</a:t>
            </a:r>
            <a:endParaRPr lang="en-US" sz="1300" dirty="0"/>
          </a:p>
          <a:p>
            <a:pPr marL="342900" indent="-342900" algn="l">
              <a:lnSpc>
                <a:spcPct val="133000"/>
              </a:lnSpc>
              <a:buSzPct val="100000"/>
              <a:buChar char="•"/>
            </a:pPr>
            <a:r>
              <a:rPr lang="en-US" sz="1300" dirty="0">
                <a:solidFill>
                  <a:srgbClr val="D6D9D7"/>
                </a:solidFill>
                <a:latin typeface="Inter" pitchFamily="34" charset="0"/>
                <a:ea typeface="Inter" pitchFamily="34" charset="-122"/>
                <a:cs typeface="Inter" pitchFamily="34" charset="-120"/>
              </a:rPr>
              <a:t>Извлекать ключевые идеи за считанные минуты</a:t>
            </a:r>
            <a:endParaRPr lang="en-US" sz="13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1886" cy="6858000"/>
          </a:xfrm>
          <a:prstGeom prst="rect">
            <a:avLst/>
          </a:prstGeom>
        </p:spPr>
      </p:pic>
      <p:sp>
        <p:nvSpPr>
          <p:cNvPr id="3" name="Text 0"/>
          <p:cNvSpPr/>
          <p:nvPr/>
        </p:nvSpPr>
        <p:spPr>
          <a:xfrm>
            <a:off x="5233360" y="1057870"/>
            <a:ext cx="6527240"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Токены: как ИИ «видит» текст</a:t>
            </a:r>
            <a:endParaRPr lang="en-US" sz="3250" dirty="0"/>
          </a:p>
        </p:txBody>
      </p:sp>
      <p:sp>
        <p:nvSpPr>
          <p:cNvPr id="4" name="Text 1"/>
          <p:cNvSpPr/>
          <p:nvPr/>
        </p:nvSpPr>
        <p:spPr>
          <a:xfrm>
            <a:off x="5233360" y="1822648"/>
            <a:ext cx="6296860" cy="1426369"/>
          </a:xfrm>
          <a:prstGeom prst="rect">
            <a:avLst/>
          </a:prstGeom>
          <a:noFill/>
          <a:ln/>
        </p:spPr>
        <p:txBody>
          <a:bodyPr wrap="square" lIns="0" tIns="0" rIns="0" bIns="0" rtlCol="0" anchor="t">
            <a:normAutofit/>
          </a:bodyPr>
          <a:lstStyle/>
          <a:p>
            <a:pPr marL="0" indent="0" algn="l">
              <a:lnSpc>
                <a:spcPct val="104000"/>
              </a:lnSpc>
              <a:buNone/>
            </a:pPr>
            <a:r>
              <a:rPr lang="en-US" sz="4450" dirty="0">
                <a:solidFill>
                  <a:srgbClr val="E8AF3B"/>
                </a:solidFill>
                <a:latin typeface="DM Sans Medium" pitchFamily="34" charset="0"/>
                <a:ea typeface="DM Sans Medium" pitchFamily="34" charset="-122"/>
                <a:cs typeface="DM Sans Medium" pitchFamily="34" charset="-120"/>
              </a:rPr>
              <a:t>[токен][токен][токен]</a:t>
            </a:r>
            <a:r>
              <a:rPr lang="en-US" sz="4450" dirty="0">
                <a:solidFill>
                  <a:srgbClr val="F7F7F8"/>
                </a:solidFill>
                <a:latin typeface="DM Sans Medium" pitchFamily="34" charset="0"/>
                <a:ea typeface="DM Sans Medium" pitchFamily="34" charset="-122"/>
                <a:cs typeface="DM Sans Medium" pitchFamily="34" charset="-120"/>
              </a:rPr>
              <a:t> [токен]…[токен]</a:t>
            </a:r>
            <a:endParaRPr lang="en-US" sz="4450" dirty="0"/>
          </a:p>
        </p:txBody>
      </p:sp>
      <p:sp>
        <p:nvSpPr>
          <p:cNvPr id="5" name="Text 2"/>
          <p:cNvSpPr/>
          <p:nvPr/>
        </p:nvSpPr>
        <p:spPr>
          <a:xfrm>
            <a:off x="5233360" y="3497064"/>
            <a:ext cx="6296860" cy="2302966"/>
          </a:xfrm>
          <a:prstGeom prst="rect">
            <a:avLst/>
          </a:prstGeom>
          <a:noFill/>
          <a:ln/>
        </p:spPr>
        <p:txBody>
          <a:bodyPr wrap="square" lIns="0" tIns="0" rIns="0" bIns="0" rtlCol="0" anchor="t">
            <a:normAutofit/>
          </a:bodyPr>
          <a:lstStyle/>
          <a:p>
            <a:pPr marL="0" indent="0" algn="l">
              <a:lnSpc>
                <a:spcPct val="133000"/>
              </a:lnSpc>
              <a:spcAft>
                <a:spcPts val="1450"/>
              </a:spcAft>
              <a:buNone/>
            </a:pPr>
            <a:r>
              <a:rPr lang="en-US" sz="1300" dirty="0">
                <a:solidFill>
                  <a:srgbClr val="D6D9D7"/>
                </a:solidFill>
                <a:latin typeface="Inter" pitchFamily="34" charset="0"/>
                <a:ea typeface="Inter" pitchFamily="34" charset="-122"/>
                <a:cs typeface="Inter" pitchFamily="34" charset="-120"/>
              </a:rPr>
              <a:t>Токены — это базовые единицы, которыми оперирует искусственный интеллект. Каждое слово, знак препинания или даже часть слова может быть представлена как один или несколько токенов. Понимание этого принципа помогает осознать, как ИИ обрабатывает текст.</a:t>
            </a:r>
            <a:endParaRPr lang="en-US" sz="1300" dirty="0"/>
          </a:p>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Модели генерируют ответ последовательно, выбирая следующий токен на основе вероятности его появления в данном контексте. Это объясняет, почему ответы иногда содержат неожиданные повороты — модель следует статистическим закономерностям обучающих данных.</a:t>
            </a:r>
            <a:endParaRPr lang="en-US" sz="13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661574" y="1593354"/>
            <a:ext cx="10017668"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Пример промпта для генерации изображений</a:t>
            </a:r>
            <a:endParaRPr lang="en-US" sz="3250" dirty="0"/>
          </a:p>
        </p:txBody>
      </p:sp>
      <p:sp>
        <p:nvSpPr>
          <p:cNvPr id="3" name="Shape 1"/>
          <p:cNvSpPr/>
          <p:nvPr/>
        </p:nvSpPr>
        <p:spPr>
          <a:xfrm>
            <a:off x="661574" y="2440781"/>
            <a:ext cx="10868547" cy="909439"/>
          </a:xfrm>
          <a:prstGeom prst="roundRect">
            <a:avLst>
              <a:gd name="adj" fmla="val 2728"/>
            </a:avLst>
          </a:prstGeom>
          <a:solidFill>
            <a:srgbClr val="022349"/>
          </a:solidFill>
          <a:ln/>
        </p:spPr>
      </p:sp>
      <p:pic>
        <p:nvPicPr>
          <p:cNvPr id="4" name="Image 0" descr="preencoded.png"/>
          <p:cNvPicPr>
            <a:picLocks noChangeAspect="1"/>
          </p:cNvPicPr>
          <p:nvPr/>
        </p:nvPicPr>
        <p:blipFill>
          <a:blip r:embed="rId3"/>
          <a:stretch>
            <a:fillRect/>
          </a:stretch>
        </p:blipFill>
        <p:spPr>
          <a:xfrm>
            <a:off x="826868" y="2680494"/>
            <a:ext cx="206667" cy="165298"/>
          </a:xfrm>
          <a:prstGeom prst="rect">
            <a:avLst/>
          </a:prstGeom>
        </p:spPr>
      </p:pic>
      <p:sp>
        <p:nvSpPr>
          <p:cNvPr id="5" name="Text 2"/>
          <p:cNvSpPr/>
          <p:nvPr/>
        </p:nvSpPr>
        <p:spPr>
          <a:xfrm>
            <a:off x="1198830" y="2630884"/>
            <a:ext cx="10165996"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FFFFFF"/>
                </a:solidFill>
                <a:latin typeface="Inter" pitchFamily="34" charset="0"/>
                <a:ea typeface="Inter" pitchFamily="34" charset="-122"/>
                <a:cs typeface="Inter" pitchFamily="34" charset="-120"/>
              </a:rPr>
              <a:t>Чем точнее и детальнее промпт — тем ближе результат к вашей задумке. Ниже пример хорошо структурированного запроса:</a:t>
            </a:r>
            <a:endParaRPr lang="en-US" sz="1300" dirty="0"/>
          </a:p>
        </p:txBody>
      </p:sp>
      <p:sp>
        <p:nvSpPr>
          <p:cNvPr id="6" name="Shape 3"/>
          <p:cNvSpPr/>
          <p:nvPr/>
        </p:nvSpPr>
        <p:spPr>
          <a:xfrm>
            <a:off x="661574" y="3536255"/>
            <a:ext cx="19050" cy="1012924"/>
          </a:xfrm>
          <a:prstGeom prst="roundRect">
            <a:avLst>
              <a:gd name="adj" fmla="val 59999"/>
            </a:avLst>
          </a:prstGeom>
          <a:solidFill>
            <a:srgbClr val="AC9EF5"/>
          </a:solidFill>
          <a:ln/>
        </p:spPr>
      </p:sp>
      <p:sp>
        <p:nvSpPr>
          <p:cNvPr id="7" name="Text 4"/>
          <p:cNvSpPr/>
          <p:nvPr/>
        </p:nvSpPr>
        <p:spPr>
          <a:xfrm>
            <a:off x="909615" y="3784302"/>
            <a:ext cx="10620506" cy="516930"/>
          </a:xfrm>
          <a:prstGeom prst="rect">
            <a:avLst/>
          </a:prstGeom>
          <a:noFill/>
          <a:ln/>
        </p:spPr>
        <p:txBody>
          <a:bodyPr wrap="square" lIns="0" tIns="0" rIns="0" bIns="0" rtlCol="0" anchor="t">
            <a:normAutofit/>
          </a:bodyPr>
          <a:lstStyle/>
          <a:p>
            <a:pPr marL="0" indent="0" algn="l">
              <a:lnSpc>
                <a:spcPct val="104000"/>
              </a:lnSpc>
              <a:buNone/>
            </a:pPr>
            <a:r>
              <a:rPr lang="en-US" sz="1600" dirty="0">
                <a:solidFill>
                  <a:srgbClr val="F7F7F8"/>
                </a:solidFill>
                <a:latin typeface="DM Sans Medium" pitchFamily="34" charset="0"/>
                <a:ea typeface="DM Sans Medium" pitchFamily="34" charset="-122"/>
                <a:cs typeface="DM Sans Medium" pitchFamily="34" charset="-120"/>
              </a:rPr>
              <a:t>2 человека слева с чемоданами говорят с 3 людьми справа, все женщины, женщина в центре держит Библию</a:t>
            </a:r>
            <a:endParaRPr lang="en-US" sz="1600" dirty="0"/>
          </a:p>
        </p:txBody>
      </p:sp>
      <p:sp>
        <p:nvSpPr>
          <p:cNvPr id="8" name="Text 5"/>
          <p:cNvSpPr/>
          <p:nvPr/>
        </p:nvSpPr>
        <p:spPr>
          <a:xfrm>
            <a:off x="661574" y="4735314"/>
            <a:ext cx="10868547"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Обратите внимание: промпт указывает количество персонажей, их расположение, реквизит и ключевую деталь (Библия). Каждый элемент влияет на финальное изображение. Следующий слайд показывает результат генерации по этому описанию.</a:t>
            </a:r>
            <a:endParaRPr lang="en-US" sz="13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61574" y="582513"/>
            <a:ext cx="7837391" cy="4479131"/>
          </a:xfrm>
          <a:prstGeom prst="rect">
            <a:avLst/>
          </a:prstGeom>
        </p:spPr>
      </p:pic>
      <p:sp>
        <p:nvSpPr>
          <p:cNvPr id="3" name="Text 0"/>
          <p:cNvSpPr/>
          <p:nvPr/>
        </p:nvSpPr>
        <p:spPr>
          <a:xfrm>
            <a:off x="661574" y="5240834"/>
            <a:ext cx="6303507" cy="439241"/>
          </a:xfrm>
          <a:prstGeom prst="rect">
            <a:avLst/>
          </a:prstGeom>
          <a:noFill/>
          <a:ln/>
        </p:spPr>
        <p:txBody>
          <a:bodyPr wrap="none" lIns="0" tIns="0" rIns="0" bIns="0" rtlCol="0" anchor="t"/>
          <a:lstStyle/>
          <a:p>
            <a:pPr marL="0" indent="0" algn="l">
              <a:lnSpc>
                <a:spcPct val="104000"/>
              </a:lnSpc>
              <a:buNone/>
            </a:pPr>
            <a:r>
              <a:rPr lang="en-US" sz="2750" dirty="0">
                <a:solidFill>
                  <a:srgbClr val="F7F7F8"/>
                </a:solidFill>
                <a:latin typeface="DM Sans Medium" pitchFamily="34" charset="0"/>
                <a:ea typeface="DM Sans Medium" pitchFamily="34" charset="-122"/>
                <a:cs typeface="DM Sans Medium" pitchFamily="34" charset="-120"/>
              </a:rPr>
              <a:t>Результат генерации по промпту</a:t>
            </a:r>
            <a:endParaRPr lang="en-US" sz="2750" dirty="0"/>
          </a:p>
        </p:txBody>
      </p:sp>
      <p:sp>
        <p:nvSpPr>
          <p:cNvPr id="4" name="Text 1"/>
          <p:cNvSpPr/>
          <p:nvPr/>
        </p:nvSpPr>
        <p:spPr>
          <a:xfrm>
            <a:off x="661574" y="5859264"/>
            <a:ext cx="10868547" cy="416123"/>
          </a:xfrm>
          <a:prstGeom prst="rect">
            <a:avLst/>
          </a:prstGeom>
          <a:noFill/>
          <a:ln/>
        </p:spPr>
        <p:txBody>
          <a:bodyPr wrap="square" lIns="0" tIns="0" rIns="0" bIns="0" rtlCol="0" anchor="t">
            <a:normAutofit/>
          </a:bodyPr>
          <a:lstStyle/>
          <a:p>
            <a:pPr marL="0" indent="0" algn="l">
              <a:lnSpc>
                <a:spcPct val="123000"/>
              </a:lnSpc>
              <a:buNone/>
            </a:pPr>
            <a:r>
              <a:rPr lang="en-US" sz="1100" dirty="0">
                <a:solidFill>
                  <a:srgbClr val="D6D9D7"/>
                </a:solidFill>
                <a:latin typeface="Inter" pitchFamily="34" charset="0"/>
                <a:ea typeface="Inter" pitchFamily="34" charset="-122"/>
                <a:cs typeface="Inter" pitchFamily="34" charset="-120"/>
              </a:rPr>
              <a:t>ИИ точно воспроизвёл описание: пять женщин, две слева с чемоданами, центральная держит книгу. Детальный промпт дал предсказуемый и точный результат. Это наглядно демонстрирует силу грамотно составленного запроса.</a:t>
            </a:r>
            <a:endParaRPr lang="en-US" sz="11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661574" y="1774230"/>
            <a:ext cx="5447965"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Сервисы суммаризации</a:t>
            </a:r>
            <a:endParaRPr lang="en-US" sz="3250" dirty="0"/>
          </a:p>
        </p:txBody>
      </p:sp>
      <p:sp>
        <p:nvSpPr>
          <p:cNvPr id="3" name="Text 1"/>
          <p:cNvSpPr/>
          <p:nvPr/>
        </p:nvSpPr>
        <p:spPr>
          <a:xfrm>
            <a:off x="661574" y="2621657"/>
            <a:ext cx="10868547"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Суммаризация — один из самых практичных навыков работы с ИИ. Эти сервисы помогают быстро извлекать ключевую информацию из длинных текстов, видео и веб-страниц, экономя часы рабочего времени.</a:t>
            </a:r>
            <a:endParaRPr lang="en-US" sz="1300" dirty="0"/>
          </a:p>
        </p:txBody>
      </p:sp>
      <p:sp>
        <p:nvSpPr>
          <p:cNvPr id="4" name="Shape 2"/>
          <p:cNvSpPr/>
          <p:nvPr/>
        </p:nvSpPr>
        <p:spPr>
          <a:xfrm>
            <a:off x="661574" y="3336925"/>
            <a:ext cx="3512653" cy="1746746"/>
          </a:xfrm>
          <a:prstGeom prst="roundRect">
            <a:avLst>
              <a:gd name="adj" fmla="val 1420"/>
            </a:avLst>
          </a:prstGeom>
          <a:solidFill>
            <a:srgbClr val="4C5052"/>
          </a:solidFill>
          <a:ln/>
        </p:spPr>
      </p:sp>
      <p:sp>
        <p:nvSpPr>
          <p:cNvPr id="5" name="Text 3"/>
          <p:cNvSpPr/>
          <p:nvPr/>
        </p:nvSpPr>
        <p:spPr>
          <a:xfrm>
            <a:off x="826868" y="3502223"/>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300.ya.ru</a:t>
            </a:r>
            <a:endParaRPr lang="en-US" sz="1600" dirty="0"/>
          </a:p>
        </p:txBody>
      </p:sp>
      <p:sp>
        <p:nvSpPr>
          <p:cNvPr id="6" name="Text 4"/>
          <p:cNvSpPr/>
          <p:nvPr/>
        </p:nvSpPr>
        <p:spPr>
          <a:xfrm>
            <a:off x="826868" y="3859907"/>
            <a:ext cx="3182064" cy="1058466"/>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Сервис от Яндекса для суммаризации текстов и видео на русском языке. Прост в использовании, работает без регистрации.</a:t>
            </a:r>
            <a:endParaRPr lang="en-US" sz="1300" dirty="0"/>
          </a:p>
        </p:txBody>
      </p:sp>
      <p:sp>
        <p:nvSpPr>
          <p:cNvPr id="7" name="Shape 5"/>
          <p:cNvSpPr/>
          <p:nvPr/>
        </p:nvSpPr>
        <p:spPr>
          <a:xfrm>
            <a:off x="4339521" y="3336925"/>
            <a:ext cx="3512653" cy="1746746"/>
          </a:xfrm>
          <a:prstGeom prst="roundRect">
            <a:avLst>
              <a:gd name="adj" fmla="val 1420"/>
            </a:avLst>
          </a:prstGeom>
          <a:solidFill>
            <a:srgbClr val="4C5052"/>
          </a:solidFill>
          <a:ln/>
        </p:spPr>
      </p:sp>
      <p:sp>
        <p:nvSpPr>
          <p:cNvPr id="8" name="Text 6"/>
          <p:cNvSpPr/>
          <p:nvPr/>
        </p:nvSpPr>
        <p:spPr>
          <a:xfrm>
            <a:off x="4504815" y="3502223"/>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perplexity.ai</a:t>
            </a:r>
            <a:endParaRPr lang="en-US" sz="1600" dirty="0"/>
          </a:p>
        </p:txBody>
      </p:sp>
      <p:sp>
        <p:nvSpPr>
          <p:cNvPr id="9" name="Text 7"/>
          <p:cNvSpPr/>
          <p:nvPr/>
        </p:nvSpPr>
        <p:spPr>
          <a:xfrm>
            <a:off x="4504815" y="3859907"/>
            <a:ext cx="3182064" cy="1058466"/>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ИИ-поисковик с функцией суммаризации и обязательным указанием источников. Идеален для исследований.</a:t>
            </a:r>
            <a:endParaRPr lang="en-US" sz="1300" dirty="0"/>
          </a:p>
        </p:txBody>
      </p:sp>
      <p:sp>
        <p:nvSpPr>
          <p:cNvPr id="10" name="Shape 8"/>
          <p:cNvSpPr/>
          <p:nvPr/>
        </p:nvSpPr>
        <p:spPr>
          <a:xfrm>
            <a:off x="8017468" y="3336925"/>
            <a:ext cx="3512653" cy="1746746"/>
          </a:xfrm>
          <a:prstGeom prst="roundRect">
            <a:avLst>
              <a:gd name="adj" fmla="val 1420"/>
            </a:avLst>
          </a:prstGeom>
          <a:solidFill>
            <a:srgbClr val="4C5052"/>
          </a:solidFill>
          <a:ln/>
        </p:spPr>
      </p:sp>
      <p:sp>
        <p:nvSpPr>
          <p:cNvPr id="11" name="Text 9"/>
          <p:cNvSpPr/>
          <p:nvPr/>
        </p:nvSpPr>
        <p:spPr>
          <a:xfrm>
            <a:off x="8182762" y="3502223"/>
            <a:ext cx="2087808"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kagi.com/summarizer</a:t>
            </a:r>
            <a:endParaRPr lang="en-US" sz="1600" dirty="0"/>
          </a:p>
        </p:txBody>
      </p:sp>
      <p:sp>
        <p:nvSpPr>
          <p:cNvPr id="12" name="Text 10"/>
          <p:cNvSpPr/>
          <p:nvPr/>
        </p:nvSpPr>
        <p:spPr>
          <a:xfrm>
            <a:off x="8182762" y="3859907"/>
            <a:ext cx="3182064"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Универсальный инструмент для суммаризации любого контента: статьи, видео, подкасты, PDF.</a:t>
            </a:r>
            <a:endParaRPr lang="en-US" sz="13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9809" y="0"/>
            <a:ext cx="4571886" cy="6858000"/>
          </a:xfrm>
          <a:prstGeom prst="rect">
            <a:avLst/>
          </a:prstGeom>
        </p:spPr>
      </p:pic>
      <p:sp>
        <p:nvSpPr>
          <p:cNvPr id="3" name="Text 0"/>
          <p:cNvSpPr/>
          <p:nvPr/>
        </p:nvSpPr>
        <p:spPr>
          <a:xfrm>
            <a:off x="661475" y="782737"/>
            <a:ext cx="6296860" cy="1033463"/>
          </a:xfrm>
          <a:prstGeom prst="rect">
            <a:avLst/>
          </a:prstGeom>
          <a:noFill/>
          <a:ln/>
        </p:spPr>
        <p:txBody>
          <a:bodyPr wrap="square" lIns="0" tIns="0" rIns="0" bIns="0" rtlCol="0" anchor="t">
            <a:normAutofit/>
          </a:bodyPr>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Задание: практика суммаризации</a:t>
            </a:r>
            <a:endParaRPr lang="en-US" sz="3250" dirty="0"/>
          </a:p>
        </p:txBody>
      </p:sp>
      <p:sp>
        <p:nvSpPr>
          <p:cNvPr id="4" name="Text 1"/>
          <p:cNvSpPr/>
          <p:nvPr/>
        </p:nvSpPr>
        <p:spPr>
          <a:xfrm>
            <a:off x="661475" y="2064246"/>
            <a:ext cx="330688" cy="206673"/>
          </a:xfrm>
          <a:prstGeom prst="rect">
            <a:avLst/>
          </a:prstGeom>
          <a:noFill/>
          <a:ln/>
        </p:spPr>
        <p:txBody>
          <a:bodyPr wrap="none" lIns="0" tIns="0" rIns="0" bIns="0" rtlCol="0" anchor="ctr"/>
          <a:lstStyle/>
          <a:p>
            <a:pPr marL="0" indent="0" algn="l">
              <a:lnSpc>
                <a:spcPct val="100000"/>
              </a:lnSpc>
              <a:buNone/>
            </a:pPr>
            <a:r>
              <a:rPr lang="en-US" sz="1300" dirty="0">
                <a:solidFill>
                  <a:srgbClr val="D6D9D7"/>
                </a:solidFill>
                <a:latin typeface="DM Sans Light" pitchFamily="34" charset="0"/>
                <a:ea typeface="DM Sans Light" pitchFamily="34" charset="-122"/>
                <a:cs typeface="DM Sans Light" pitchFamily="34" charset="-120"/>
              </a:rPr>
              <a:t>01</a:t>
            </a:r>
            <a:endParaRPr lang="en-US" sz="1300" dirty="0"/>
          </a:p>
        </p:txBody>
      </p:sp>
      <p:sp>
        <p:nvSpPr>
          <p:cNvPr id="5" name="Shape 2"/>
          <p:cNvSpPr/>
          <p:nvPr/>
        </p:nvSpPr>
        <p:spPr>
          <a:xfrm>
            <a:off x="661475" y="2326184"/>
            <a:ext cx="3065783" cy="19050"/>
          </a:xfrm>
          <a:prstGeom prst="rect">
            <a:avLst/>
          </a:prstGeom>
          <a:solidFill>
            <a:srgbClr val="AC9EF5"/>
          </a:solidFill>
          <a:ln/>
        </p:spPr>
      </p:sp>
      <p:sp>
        <p:nvSpPr>
          <p:cNvPr id="6" name="Text 3"/>
          <p:cNvSpPr/>
          <p:nvPr/>
        </p:nvSpPr>
        <p:spPr>
          <a:xfrm>
            <a:off x="661475" y="2446933"/>
            <a:ext cx="2214110"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Суммаризация статьи</a:t>
            </a:r>
            <a:endParaRPr lang="en-US" sz="1600" dirty="0"/>
          </a:p>
        </p:txBody>
      </p:sp>
      <p:sp>
        <p:nvSpPr>
          <p:cNvPr id="7" name="Text 4"/>
          <p:cNvSpPr/>
          <p:nvPr/>
        </p:nvSpPr>
        <p:spPr>
          <a:xfrm>
            <a:off x="661475" y="2804616"/>
            <a:ext cx="3065783" cy="1587698"/>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Найдите небольшую статью (до 3 минут чтения). Попросите ИИ: «Сделай краткое содержание в 5 пунктах» и «Определи ключевую мысль». Попробуйте разные стили: для директора, коллег, соцсетей.</a:t>
            </a:r>
            <a:endParaRPr lang="en-US" sz="1300" dirty="0"/>
          </a:p>
        </p:txBody>
      </p:sp>
      <p:sp>
        <p:nvSpPr>
          <p:cNvPr id="8" name="Text 5"/>
          <p:cNvSpPr/>
          <p:nvPr/>
        </p:nvSpPr>
        <p:spPr>
          <a:xfrm>
            <a:off x="3892552" y="2064246"/>
            <a:ext cx="330688" cy="206673"/>
          </a:xfrm>
          <a:prstGeom prst="rect">
            <a:avLst/>
          </a:prstGeom>
          <a:noFill/>
          <a:ln/>
        </p:spPr>
        <p:txBody>
          <a:bodyPr wrap="none" lIns="0" tIns="0" rIns="0" bIns="0" rtlCol="0" anchor="ctr"/>
          <a:lstStyle/>
          <a:p>
            <a:pPr marL="0" indent="0" algn="l">
              <a:lnSpc>
                <a:spcPct val="100000"/>
              </a:lnSpc>
              <a:buNone/>
            </a:pPr>
            <a:r>
              <a:rPr lang="en-US" sz="1300" dirty="0">
                <a:solidFill>
                  <a:srgbClr val="D6D9D7"/>
                </a:solidFill>
                <a:latin typeface="DM Sans Light" pitchFamily="34" charset="0"/>
                <a:ea typeface="DM Sans Light" pitchFamily="34" charset="-122"/>
                <a:cs typeface="DM Sans Light" pitchFamily="34" charset="-120"/>
              </a:rPr>
              <a:t>02</a:t>
            </a:r>
            <a:endParaRPr lang="en-US" sz="1300" dirty="0"/>
          </a:p>
        </p:txBody>
      </p:sp>
      <p:sp>
        <p:nvSpPr>
          <p:cNvPr id="9" name="Shape 6"/>
          <p:cNvSpPr/>
          <p:nvPr/>
        </p:nvSpPr>
        <p:spPr>
          <a:xfrm>
            <a:off x="3892552" y="2326184"/>
            <a:ext cx="3065783" cy="19050"/>
          </a:xfrm>
          <a:prstGeom prst="rect">
            <a:avLst/>
          </a:prstGeom>
          <a:solidFill>
            <a:srgbClr val="AC9EF5"/>
          </a:solidFill>
          <a:ln/>
        </p:spPr>
      </p:sp>
      <p:sp>
        <p:nvSpPr>
          <p:cNvPr id="10" name="Text 7"/>
          <p:cNvSpPr/>
          <p:nvPr/>
        </p:nvSpPr>
        <p:spPr>
          <a:xfrm>
            <a:off x="3892552" y="2446933"/>
            <a:ext cx="2161625"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Суммаризация видео</a:t>
            </a:r>
            <a:endParaRPr lang="en-US" sz="1600" dirty="0"/>
          </a:p>
        </p:txBody>
      </p:sp>
      <p:sp>
        <p:nvSpPr>
          <p:cNvPr id="11" name="Text 8"/>
          <p:cNvSpPr/>
          <p:nvPr/>
        </p:nvSpPr>
        <p:spPr>
          <a:xfrm>
            <a:off x="3892552" y="2804616"/>
            <a:ext cx="3065783" cy="1323082"/>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Найдите небольшой видеоролик и сделайте его суммаризацию, попробовав разные сервисы. Сравните результаты по полноте и точности.</a:t>
            </a:r>
            <a:endParaRPr lang="en-US" sz="1300" dirty="0"/>
          </a:p>
        </p:txBody>
      </p:sp>
      <p:sp>
        <p:nvSpPr>
          <p:cNvPr id="12" name="Text 9"/>
          <p:cNvSpPr/>
          <p:nvPr/>
        </p:nvSpPr>
        <p:spPr>
          <a:xfrm>
            <a:off x="661475" y="4681637"/>
            <a:ext cx="330688" cy="206673"/>
          </a:xfrm>
          <a:prstGeom prst="rect">
            <a:avLst/>
          </a:prstGeom>
          <a:noFill/>
          <a:ln/>
        </p:spPr>
        <p:txBody>
          <a:bodyPr wrap="none" lIns="0" tIns="0" rIns="0" bIns="0" rtlCol="0" anchor="ctr"/>
          <a:lstStyle/>
          <a:p>
            <a:pPr marL="0" indent="0" algn="l">
              <a:lnSpc>
                <a:spcPct val="100000"/>
              </a:lnSpc>
              <a:buNone/>
            </a:pPr>
            <a:r>
              <a:rPr lang="en-US" sz="1300" dirty="0">
                <a:solidFill>
                  <a:srgbClr val="D6D9D7"/>
                </a:solidFill>
                <a:latin typeface="DM Sans Light" pitchFamily="34" charset="0"/>
                <a:ea typeface="DM Sans Light" pitchFamily="34" charset="-122"/>
                <a:cs typeface="DM Sans Light" pitchFamily="34" charset="-120"/>
              </a:rPr>
              <a:t>03</a:t>
            </a:r>
            <a:endParaRPr lang="en-US" sz="1300" dirty="0"/>
          </a:p>
        </p:txBody>
      </p:sp>
      <p:sp>
        <p:nvSpPr>
          <p:cNvPr id="13" name="Shape 10"/>
          <p:cNvSpPr/>
          <p:nvPr/>
        </p:nvSpPr>
        <p:spPr>
          <a:xfrm>
            <a:off x="661475" y="4943574"/>
            <a:ext cx="6296860" cy="19050"/>
          </a:xfrm>
          <a:prstGeom prst="rect">
            <a:avLst/>
          </a:prstGeom>
          <a:solidFill>
            <a:srgbClr val="AC9EF5"/>
          </a:solidFill>
          <a:ln/>
        </p:spPr>
      </p:sp>
      <p:sp>
        <p:nvSpPr>
          <p:cNvPr id="14" name="Text 11"/>
          <p:cNvSpPr/>
          <p:nvPr/>
        </p:nvSpPr>
        <p:spPr>
          <a:xfrm>
            <a:off x="661475" y="5064323"/>
            <a:ext cx="234080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Создание презентации</a:t>
            </a:r>
            <a:endParaRPr lang="en-US" sz="1600" dirty="0"/>
          </a:p>
        </p:txBody>
      </p:sp>
      <p:sp>
        <p:nvSpPr>
          <p:cNvPr id="15" name="Text 12"/>
          <p:cNvSpPr/>
          <p:nvPr/>
        </p:nvSpPr>
        <p:spPr>
          <a:xfrm>
            <a:off x="661475" y="5422007"/>
            <a:ext cx="6296860"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На основе суммаризации попросите ИИ подготовить шаблон презентации на 10 слайдов. Оцените структуру и полноту информации.</a:t>
            </a:r>
            <a:endParaRPr lang="en-US" sz="13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9809" y="0"/>
            <a:ext cx="4571886" cy="6858000"/>
          </a:xfrm>
          <a:prstGeom prst="rect">
            <a:avLst/>
          </a:prstGeom>
        </p:spPr>
      </p:pic>
      <p:sp>
        <p:nvSpPr>
          <p:cNvPr id="3" name="Text 0"/>
          <p:cNvSpPr/>
          <p:nvPr/>
        </p:nvSpPr>
        <p:spPr>
          <a:xfrm>
            <a:off x="661475" y="497284"/>
            <a:ext cx="6421872" cy="490934"/>
          </a:xfrm>
          <a:prstGeom prst="rect">
            <a:avLst/>
          </a:prstGeom>
          <a:noFill/>
          <a:ln/>
        </p:spPr>
        <p:txBody>
          <a:bodyPr wrap="none" lIns="0" tIns="0" rIns="0" bIns="0" rtlCol="0" anchor="t"/>
          <a:lstStyle/>
          <a:p>
            <a:pPr marL="0" indent="0" algn="l">
              <a:lnSpc>
                <a:spcPct val="104000"/>
              </a:lnSpc>
              <a:buNone/>
            </a:pPr>
            <a:r>
              <a:rPr lang="en-US" sz="3050" dirty="0">
                <a:solidFill>
                  <a:srgbClr val="F7F7F8"/>
                </a:solidFill>
                <a:latin typeface="DM Sans Medium" pitchFamily="34" charset="0"/>
                <a:ea typeface="DM Sans Medium" pitchFamily="34" charset="-122"/>
                <a:cs typeface="DM Sans Medium" pitchFamily="34" charset="-120"/>
              </a:rPr>
              <a:t>Безопасность — это привычка</a:t>
            </a:r>
            <a:endParaRPr lang="en-US" sz="3050" dirty="0"/>
          </a:p>
        </p:txBody>
      </p:sp>
      <p:sp>
        <p:nvSpPr>
          <p:cNvPr id="4" name="Text 1"/>
          <p:cNvSpPr/>
          <p:nvPr/>
        </p:nvSpPr>
        <p:spPr>
          <a:xfrm>
            <a:off x="661475" y="1212056"/>
            <a:ext cx="6296860" cy="735509"/>
          </a:xfrm>
          <a:prstGeom prst="rect">
            <a:avLst/>
          </a:prstGeom>
          <a:noFill/>
          <a:ln/>
        </p:spPr>
        <p:txBody>
          <a:bodyPr wrap="square" lIns="0" tIns="0" rIns="0" bIns="0" rtlCol="0" anchor="t">
            <a:normAutofit/>
          </a:bodyPr>
          <a:lstStyle/>
          <a:p>
            <a:pPr marL="0" indent="0" algn="l">
              <a:lnSpc>
                <a:spcPct val="130000"/>
              </a:lnSpc>
              <a:buNone/>
            </a:pPr>
            <a:r>
              <a:rPr lang="en-US" sz="1200" dirty="0">
                <a:solidFill>
                  <a:srgbClr val="D6D9D7"/>
                </a:solidFill>
                <a:latin typeface="Inter" pitchFamily="34" charset="0"/>
                <a:ea typeface="Inter" pitchFamily="34" charset="-122"/>
                <a:cs typeface="Inter" pitchFamily="34" charset="-120"/>
              </a:rPr>
              <a:t>Работа с ИИ-инструментами требует осознанного подхода к безопасности данных. Понимание рисков и соблюдение базовых правил защитит вас и вашу компанию от утечек конфиденциальной информации.</a:t>
            </a:r>
            <a:endParaRPr lang="en-US" sz="1200" dirty="0"/>
          </a:p>
        </p:txBody>
      </p:sp>
      <p:sp>
        <p:nvSpPr>
          <p:cNvPr id="5" name="Shape 2"/>
          <p:cNvSpPr/>
          <p:nvPr/>
        </p:nvSpPr>
        <p:spPr>
          <a:xfrm>
            <a:off x="661475" y="2115443"/>
            <a:ext cx="6296860" cy="1327745"/>
          </a:xfrm>
          <a:prstGeom prst="roundRect">
            <a:avLst>
              <a:gd name="adj" fmla="val 1775"/>
            </a:avLst>
          </a:prstGeom>
          <a:solidFill>
            <a:srgbClr val="450707"/>
          </a:solidFill>
          <a:ln/>
        </p:spPr>
      </p:sp>
      <p:pic>
        <p:nvPicPr>
          <p:cNvPr id="6" name="Image 1" descr="preencoded.png"/>
          <p:cNvPicPr>
            <a:picLocks noChangeAspect="1"/>
          </p:cNvPicPr>
          <p:nvPr/>
        </p:nvPicPr>
        <p:blipFill>
          <a:blip r:embed="rId4"/>
          <a:stretch>
            <a:fillRect/>
          </a:stretch>
        </p:blipFill>
        <p:spPr>
          <a:xfrm>
            <a:off x="818534" y="2339280"/>
            <a:ext cx="196349" cy="157063"/>
          </a:xfrm>
          <a:prstGeom prst="rect">
            <a:avLst/>
          </a:prstGeom>
        </p:spPr>
      </p:pic>
      <p:sp>
        <p:nvSpPr>
          <p:cNvPr id="7" name="Text 3"/>
          <p:cNvSpPr/>
          <p:nvPr/>
        </p:nvSpPr>
        <p:spPr>
          <a:xfrm>
            <a:off x="1171943" y="2288977"/>
            <a:ext cx="5629333" cy="980678"/>
          </a:xfrm>
          <a:prstGeom prst="rect">
            <a:avLst/>
          </a:prstGeom>
          <a:noFill/>
          <a:ln/>
        </p:spPr>
        <p:txBody>
          <a:bodyPr wrap="square" lIns="0" tIns="0" rIns="0" bIns="0" rtlCol="0" anchor="t">
            <a:normAutofit/>
          </a:bodyPr>
          <a:lstStyle/>
          <a:p>
            <a:pPr marL="0" indent="0" algn="l">
              <a:lnSpc>
                <a:spcPct val="130000"/>
              </a:lnSpc>
              <a:buNone/>
            </a:pPr>
            <a:r>
              <a:rPr lang="en-US" sz="1200" dirty="0">
                <a:solidFill>
                  <a:srgbClr val="FFFFFF"/>
                </a:solidFill>
                <a:latin typeface="Inter" pitchFamily="34" charset="0"/>
                <a:ea typeface="Inter" pitchFamily="34" charset="-122"/>
                <a:cs typeface="Inter" pitchFamily="34" charset="-120"/>
              </a:rPr>
              <a:t>Никогда не вводите в публичные ИИ-сервисы: коммерческую тайну, персональные данные клиентов, финансовую информацию или внутренние документы компании. Все данные, которые вы вводите, могут быть использованы для обучения моделей.</a:t>
            </a:r>
            <a:endParaRPr lang="en-US" sz="1200" dirty="0"/>
          </a:p>
        </p:txBody>
      </p:sp>
      <p:pic>
        <p:nvPicPr>
          <p:cNvPr id="8"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425" y="3611066"/>
            <a:ext cx="6315909" cy="1422797"/>
          </a:xfrm>
          <a:prstGeom prst="rect">
            <a:avLst/>
          </a:prstGeom>
        </p:spPr>
      </p:pic>
      <p:sp>
        <p:nvSpPr>
          <p:cNvPr id="9" name="Text 4"/>
          <p:cNvSpPr/>
          <p:nvPr/>
        </p:nvSpPr>
        <p:spPr>
          <a:xfrm>
            <a:off x="894732" y="3787180"/>
            <a:ext cx="3729837" cy="245566"/>
          </a:xfrm>
          <a:prstGeom prst="rect">
            <a:avLst/>
          </a:prstGeom>
          <a:noFill/>
          <a:ln/>
        </p:spPr>
        <p:txBody>
          <a:bodyPr wrap="none" lIns="0" tIns="0" rIns="0" bIns="0" rtlCol="0" anchor="t"/>
          <a:lstStyle/>
          <a:p>
            <a:pPr marL="0" indent="0" algn="l">
              <a:lnSpc>
                <a:spcPct val="104000"/>
              </a:lnSpc>
              <a:buNone/>
            </a:pPr>
            <a:r>
              <a:rPr lang="en-US" sz="1500" dirty="0">
                <a:solidFill>
                  <a:srgbClr val="D6D9D7"/>
                </a:solidFill>
                <a:latin typeface="DM Sans Medium" pitchFamily="34" charset="0"/>
                <a:ea typeface="DM Sans Medium" pitchFamily="34" charset="-122"/>
                <a:cs typeface="DM Sans Medium" pitchFamily="34" charset="-120"/>
              </a:rPr>
              <a:t>Используйте корпоративные решения</a:t>
            </a:r>
            <a:endParaRPr lang="en-US" sz="1500" dirty="0"/>
          </a:p>
        </p:txBody>
      </p:sp>
      <p:sp>
        <p:nvSpPr>
          <p:cNvPr id="10" name="Text 5"/>
          <p:cNvSpPr/>
          <p:nvPr/>
        </p:nvSpPr>
        <p:spPr>
          <a:xfrm>
            <a:off x="894732" y="4122241"/>
            <a:ext cx="5887493" cy="735509"/>
          </a:xfrm>
          <a:prstGeom prst="rect">
            <a:avLst/>
          </a:prstGeom>
          <a:noFill/>
          <a:ln/>
        </p:spPr>
        <p:txBody>
          <a:bodyPr wrap="square" lIns="0" tIns="0" rIns="0" bIns="0" rtlCol="0" anchor="t">
            <a:normAutofit/>
          </a:bodyPr>
          <a:lstStyle/>
          <a:p>
            <a:pPr marL="0" indent="0" algn="l">
              <a:lnSpc>
                <a:spcPct val="130000"/>
              </a:lnSpc>
              <a:buNone/>
            </a:pPr>
            <a:r>
              <a:rPr lang="en-US" sz="1200" dirty="0">
                <a:solidFill>
                  <a:srgbClr val="D6D9D7"/>
                </a:solidFill>
                <a:latin typeface="Inter" pitchFamily="34" charset="0"/>
                <a:ea typeface="Inter" pitchFamily="34" charset="-122"/>
                <a:cs typeface="Inter" pitchFamily="34" charset="-120"/>
              </a:rPr>
              <a:t>Для работы с чувствительными данными выбирайте ИИ-инструменты, сертифицированные для корпоративного использования с гарантией конфиденциальности.</a:t>
            </a:r>
            <a:endParaRPr lang="en-US" sz="1200" dirty="0"/>
          </a:p>
        </p:txBody>
      </p:sp>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425" y="5183088"/>
            <a:ext cx="6315909" cy="1177627"/>
          </a:xfrm>
          <a:prstGeom prst="rect">
            <a:avLst/>
          </a:prstGeom>
        </p:spPr>
      </p:pic>
      <p:sp>
        <p:nvSpPr>
          <p:cNvPr id="12" name="Text 6"/>
          <p:cNvSpPr/>
          <p:nvPr/>
        </p:nvSpPr>
        <p:spPr>
          <a:xfrm>
            <a:off x="894732" y="5359202"/>
            <a:ext cx="2431989" cy="245566"/>
          </a:xfrm>
          <a:prstGeom prst="rect">
            <a:avLst/>
          </a:prstGeom>
          <a:noFill/>
          <a:ln/>
        </p:spPr>
        <p:txBody>
          <a:bodyPr wrap="none" lIns="0" tIns="0" rIns="0" bIns="0" rtlCol="0" anchor="t"/>
          <a:lstStyle/>
          <a:p>
            <a:pPr marL="0" indent="0" algn="l">
              <a:lnSpc>
                <a:spcPct val="104000"/>
              </a:lnSpc>
              <a:buNone/>
            </a:pPr>
            <a:r>
              <a:rPr lang="en-US" sz="1500" dirty="0">
                <a:solidFill>
                  <a:srgbClr val="D6D9D7"/>
                </a:solidFill>
                <a:latin typeface="DM Sans Medium" pitchFamily="34" charset="0"/>
                <a:ea typeface="DM Sans Medium" pitchFamily="34" charset="-122"/>
                <a:cs typeface="DM Sans Medium" pitchFamily="34" charset="-120"/>
              </a:rPr>
              <a:t>Анонимизируйте данные</a:t>
            </a:r>
            <a:endParaRPr lang="en-US" sz="1500" dirty="0"/>
          </a:p>
        </p:txBody>
      </p:sp>
      <p:sp>
        <p:nvSpPr>
          <p:cNvPr id="13" name="Text 7"/>
          <p:cNvSpPr/>
          <p:nvPr/>
        </p:nvSpPr>
        <p:spPr>
          <a:xfrm>
            <a:off x="894732" y="5694263"/>
            <a:ext cx="5887493" cy="490339"/>
          </a:xfrm>
          <a:prstGeom prst="rect">
            <a:avLst/>
          </a:prstGeom>
          <a:noFill/>
          <a:ln/>
        </p:spPr>
        <p:txBody>
          <a:bodyPr wrap="square" lIns="0" tIns="0" rIns="0" bIns="0" rtlCol="0" anchor="t">
            <a:normAutofit/>
          </a:bodyPr>
          <a:lstStyle/>
          <a:p>
            <a:pPr marL="0" indent="0" algn="l">
              <a:lnSpc>
                <a:spcPct val="130000"/>
              </a:lnSpc>
              <a:buNone/>
            </a:pPr>
            <a:r>
              <a:rPr lang="en-US" sz="1200" dirty="0">
                <a:solidFill>
                  <a:srgbClr val="D6D9D7"/>
                </a:solidFill>
                <a:latin typeface="Inter" pitchFamily="34" charset="0"/>
                <a:ea typeface="Inter" pitchFamily="34" charset="-122"/>
                <a:cs typeface="Inter" pitchFamily="34" charset="-120"/>
              </a:rPr>
              <a:t>Перед отправкой в ИИ заменяйте реальные имена, числа и идентификаторы на обобщённые обозначения.</a:t>
            </a:r>
            <a:endParaRPr lang="en-US"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661574" y="1433215"/>
            <a:ext cx="5487354"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Проверяйте URL-адреса</a:t>
            </a:r>
            <a:endParaRPr lang="en-US" sz="3250" dirty="0"/>
          </a:p>
        </p:txBody>
      </p:sp>
      <p:sp>
        <p:nvSpPr>
          <p:cNvPr id="3" name="Shape 1"/>
          <p:cNvSpPr/>
          <p:nvPr/>
        </p:nvSpPr>
        <p:spPr>
          <a:xfrm>
            <a:off x="542515" y="2197993"/>
            <a:ext cx="5470686" cy="1945184"/>
          </a:xfrm>
          <a:prstGeom prst="roundRect">
            <a:avLst>
              <a:gd name="adj" fmla="val 1275"/>
            </a:avLst>
          </a:prstGeom>
          <a:solidFill>
            <a:srgbClr val="626C3B"/>
          </a:solidFill>
          <a:ln/>
        </p:spPr>
      </p:sp>
      <p:sp>
        <p:nvSpPr>
          <p:cNvPr id="4" name="Text 2"/>
          <p:cNvSpPr/>
          <p:nvPr/>
        </p:nvSpPr>
        <p:spPr>
          <a:xfrm>
            <a:off x="707809" y="2363291"/>
            <a:ext cx="2734599" cy="258465"/>
          </a:xfrm>
          <a:prstGeom prst="rect">
            <a:avLst/>
          </a:prstGeom>
          <a:noFill/>
          <a:ln/>
        </p:spPr>
        <p:txBody>
          <a:bodyPr wrap="none" lIns="0" tIns="0" rIns="0" bIns="0" rtlCol="0" anchor="t"/>
          <a:lstStyle/>
          <a:p>
            <a:pPr marL="0" indent="0" algn="l">
              <a:lnSpc>
                <a:spcPct val="104000"/>
              </a:lnSpc>
              <a:buNone/>
            </a:pPr>
            <a:r>
              <a:rPr lang="en-US" sz="1600" dirty="0">
                <a:solidFill>
                  <a:srgbClr val="F7F7F8"/>
                </a:solidFill>
                <a:latin typeface="DM Sans Medium" pitchFamily="34" charset="0"/>
                <a:ea typeface="DM Sans Medium" pitchFamily="34" charset="-122"/>
                <a:cs typeface="DM Sans Medium" pitchFamily="34" charset="-120"/>
              </a:rPr>
              <a:t>✓ Правильный адрес</a:t>
            </a:r>
            <a:endParaRPr lang="en-US" sz="1600" dirty="0"/>
          </a:p>
        </p:txBody>
      </p:sp>
      <p:sp>
        <p:nvSpPr>
          <p:cNvPr id="5" name="Text 3"/>
          <p:cNvSpPr/>
          <p:nvPr/>
        </p:nvSpPr>
        <p:spPr>
          <a:xfrm>
            <a:off x="707809" y="2787055"/>
            <a:ext cx="5140097" cy="942677"/>
          </a:xfrm>
          <a:prstGeom prst="rect">
            <a:avLst/>
          </a:prstGeom>
          <a:noFill/>
          <a:ln/>
        </p:spPr>
        <p:txBody>
          <a:bodyPr wrap="square" lIns="0" tIns="0" rIns="0" bIns="0" rtlCol="0" anchor="t"/>
          <a:lstStyle/>
          <a:p>
            <a:pPr marL="0" indent="0" algn="l">
              <a:lnSpc>
                <a:spcPct val="133000"/>
              </a:lnSpc>
              <a:spcAft>
                <a:spcPts val="1150"/>
              </a:spcAft>
              <a:buNone/>
            </a:pPr>
            <a:r>
              <a:rPr lang="en-US" sz="1300" u="sng" dirty="0">
                <a:solidFill>
                  <a:srgbClr val="FFFFFF"/>
                </a:solidFill>
                <a:latin typeface="Inter" pitchFamily="34" charset="0"/>
                <a:ea typeface="Inter" pitchFamily="34" charset="-122"/>
                <a:cs typeface="Inter" pitchFamily="34" charset="-120"/>
                <a:hlinkClick r:id="rId3">
                  <a:extLst>
                    <a:ext uri="{A12FA001-AC4F-418D-AE19-62706E023703}">
                      <ahyp:hlinkClr xmlns:ahyp="http://schemas.microsoft.com/office/drawing/2018/hyperlinkcolor" val="tx"/>
                    </a:ext>
                  </a:extLst>
                </a:hlinkClick>
              </a:rPr>
              <a:t>https://gemini.google.com/app</a:t>
            </a:r>
            <a:endParaRPr lang="en-US" sz="1300" dirty="0"/>
          </a:p>
          <a:p>
            <a:pPr marL="0" indent="0" algn="l">
              <a:lnSpc>
                <a:spcPct val="133000"/>
              </a:lnSpc>
              <a:buNone/>
            </a:pPr>
            <a:r>
              <a:rPr lang="en-US" sz="1300" dirty="0">
                <a:solidFill>
                  <a:srgbClr val="FFFFFF"/>
                </a:solidFill>
                <a:latin typeface="Inter" pitchFamily="34" charset="0"/>
                <a:ea typeface="Inter" pitchFamily="34" charset="-122"/>
                <a:cs typeface="Inter" pitchFamily="34" charset="-120"/>
              </a:rPr>
              <a:t>Официальный домен Google с протоколом HTTPS. Всегда проверяйте адресную строку браузера перед вводом данных.</a:t>
            </a:r>
            <a:endParaRPr lang="en-US" sz="1300" dirty="0"/>
          </a:p>
        </p:txBody>
      </p:sp>
      <p:sp>
        <p:nvSpPr>
          <p:cNvPr id="6" name="Text 4"/>
          <p:cNvSpPr/>
          <p:nvPr/>
        </p:nvSpPr>
        <p:spPr>
          <a:xfrm>
            <a:off x="6303904" y="2363291"/>
            <a:ext cx="2693027" cy="258465"/>
          </a:xfrm>
          <a:prstGeom prst="rect">
            <a:avLst/>
          </a:prstGeom>
          <a:noFill/>
          <a:ln/>
        </p:spPr>
        <p:txBody>
          <a:bodyPr wrap="none" lIns="0" tIns="0" rIns="0" bIns="0" rtlCol="0" anchor="t"/>
          <a:lstStyle/>
          <a:p>
            <a:pPr marL="0" indent="0" algn="l">
              <a:lnSpc>
                <a:spcPct val="104000"/>
              </a:lnSpc>
              <a:buNone/>
            </a:pPr>
            <a:r>
              <a:rPr lang="en-US" sz="1600" dirty="0">
                <a:solidFill>
                  <a:srgbClr val="F7F7F8"/>
                </a:solidFill>
                <a:latin typeface="DM Sans Medium" pitchFamily="34" charset="0"/>
                <a:ea typeface="DM Sans Medium" pitchFamily="34" charset="-122"/>
                <a:cs typeface="DM Sans Medium" pitchFamily="34" charset="-120"/>
              </a:rPr>
              <a:t>✗ Поддельный адрес</a:t>
            </a:r>
            <a:endParaRPr lang="en-US" sz="1600" dirty="0"/>
          </a:p>
        </p:txBody>
      </p:sp>
      <p:sp>
        <p:nvSpPr>
          <p:cNvPr id="7" name="Text 5"/>
          <p:cNvSpPr/>
          <p:nvPr/>
        </p:nvSpPr>
        <p:spPr>
          <a:xfrm>
            <a:off x="6303904" y="2787055"/>
            <a:ext cx="5232567" cy="1207294"/>
          </a:xfrm>
          <a:prstGeom prst="rect">
            <a:avLst/>
          </a:prstGeom>
          <a:noFill/>
          <a:ln/>
        </p:spPr>
        <p:txBody>
          <a:bodyPr wrap="square" lIns="0" tIns="0" rIns="0" bIns="0" rtlCol="0" anchor="t"/>
          <a:lstStyle/>
          <a:p>
            <a:pPr marL="0" indent="0" algn="l">
              <a:lnSpc>
                <a:spcPct val="133000"/>
              </a:lnSpc>
              <a:spcAft>
                <a:spcPts val="1150"/>
              </a:spcAft>
              <a:buNone/>
            </a:pPr>
            <a:r>
              <a:rPr lang="en-US" sz="1300" u="sng" dirty="0">
                <a:solidFill>
                  <a:srgbClr val="AC9EF5"/>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https://google-gemini.ru</a:t>
            </a:r>
            <a:endParaRPr lang="en-US" sz="1300" dirty="0"/>
          </a:p>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Фишинговый сайт, имитирующий официальный сервис. Обратите внимание на доменную зону .ru вместо официального домена Google.</a:t>
            </a:r>
            <a:endParaRPr lang="en-US" sz="1300" dirty="0"/>
          </a:p>
        </p:txBody>
      </p:sp>
      <p:sp>
        <p:nvSpPr>
          <p:cNvPr id="8" name="Shape 6"/>
          <p:cNvSpPr/>
          <p:nvPr/>
        </p:nvSpPr>
        <p:spPr>
          <a:xfrm>
            <a:off x="661574" y="4329212"/>
            <a:ext cx="10868547" cy="909439"/>
          </a:xfrm>
          <a:prstGeom prst="roundRect">
            <a:avLst>
              <a:gd name="adj" fmla="val 2728"/>
            </a:avLst>
          </a:prstGeom>
          <a:solidFill>
            <a:srgbClr val="4B3F02"/>
          </a:solidFill>
          <a:ln/>
        </p:spPr>
      </p:sp>
      <p:pic>
        <p:nvPicPr>
          <p:cNvPr id="9" name="Image 0" descr="preencoded.png"/>
          <p:cNvPicPr>
            <a:picLocks noChangeAspect="1"/>
          </p:cNvPicPr>
          <p:nvPr/>
        </p:nvPicPr>
        <p:blipFill>
          <a:blip r:embed="rId5"/>
          <a:stretch>
            <a:fillRect/>
          </a:stretch>
        </p:blipFill>
        <p:spPr>
          <a:xfrm>
            <a:off x="826868" y="4568924"/>
            <a:ext cx="206667" cy="165298"/>
          </a:xfrm>
          <a:prstGeom prst="rect">
            <a:avLst/>
          </a:prstGeom>
        </p:spPr>
      </p:pic>
      <p:sp>
        <p:nvSpPr>
          <p:cNvPr id="10" name="Text 7"/>
          <p:cNvSpPr/>
          <p:nvPr/>
        </p:nvSpPr>
        <p:spPr>
          <a:xfrm>
            <a:off x="1198830" y="4519315"/>
            <a:ext cx="10165996"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FFFFFF"/>
                </a:solidFill>
                <a:latin typeface="Inter" pitchFamily="34" charset="0"/>
                <a:ea typeface="Inter" pitchFamily="34" charset="-122"/>
                <a:cs typeface="Inter" pitchFamily="34" charset="-120"/>
              </a:rPr>
              <a:t>Мошенники создают сайты-двойники популярных ИИ-сервисов для кражи учётных данных. Всегда проверяйте URL перед вводом логина и пароля. Используйте закладки браузера для быстрого доступа к проверенным сервисам.</a:t>
            </a:r>
            <a:endParaRPr lang="en-US" sz="13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1886" cy="6858000"/>
          </a:xfrm>
          <a:prstGeom prst="rect">
            <a:avLst/>
          </a:prstGeom>
        </p:spPr>
      </p:pic>
      <p:sp>
        <p:nvSpPr>
          <p:cNvPr id="3" name="Text 0"/>
          <p:cNvSpPr/>
          <p:nvPr/>
        </p:nvSpPr>
        <p:spPr>
          <a:xfrm>
            <a:off x="5233360" y="873026"/>
            <a:ext cx="6296860" cy="1033463"/>
          </a:xfrm>
          <a:prstGeom prst="rect">
            <a:avLst/>
          </a:prstGeom>
          <a:noFill/>
          <a:ln/>
        </p:spPr>
        <p:txBody>
          <a:bodyPr wrap="square" lIns="0" tIns="0" rIns="0" bIns="0" rtlCol="0" anchor="t">
            <a:normAutofit/>
          </a:bodyPr>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Проверьте свои данные на утечки</a:t>
            </a:r>
            <a:endParaRPr lang="en-US" sz="3250" dirty="0"/>
          </a:p>
        </p:txBody>
      </p:sp>
      <p:sp>
        <p:nvSpPr>
          <p:cNvPr id="4" name="Text 1"/>
          <p:cNvSpPr/>
          <p:nvPr/>
        </p:nvSpPr>
        <p:spPr>
          <a:xfrm>
            <a:off x="5233360" y="2154535"/>
            <a:ext cx="6518112" cy="713184"/>
          </a:xfrm>
          <a:prstGeom prst="rect">
            <a:avLst/>
          </a:prstGeom>
          <a:noFill/>
          <a:ln/>
        </p:spPr>
        <p:txBody>
          <a:bodyPr wrap="none" lIns="0" tIns="0" rIns="0" bIns="0" rtlCol="0" anchor="t"/>
          <a:lstStyle/>
          <a:p>
            <a:pPr marL="0" indent="0" algn="l">
              <a:lnSpc>
                <a:spcPct val="104000"/>
              </a:lnSpc>
              <a:buNone/>
            </a:pPr>
            <a:r>
              <a:rPr lang="en-US" sz="4450" dirty="0">
                <a:solidFill>
                  <a:srgbClr val="E8AF3B"/>
                </a:solidFill>
                <a:latin typeface="DM Sans Medium" pitchFamily="34" charset="0"/>
                <a:ea typeface="DM Sans Medium" pitchFamily="34" charset="-122"/>
                <a:cs typeface="DM Sans Medium" pitchFamily="34" charset="-120"/>
              </a:rPr>
              <a:t>haveibeenpwned.com</a:t>
            </a:r>
            <a:endParaRPr lang="en-US" sz="4450" dirty="0"/>
          </a:p>
        </p:txBody>
      </p:sp>
      <p:sp>
        <p:nvSpPr>
          <p:cNvPr id="5" name="Text 2"/>
          <p:cNvSpPr/>
          <p:nvPr/>
        </p:nvSpPr>
        <p:spPr>
          <a:xfrm>
            <a:off x="5233360" y="3115766"/>
            <a:ext cx="6296860" cy="1323082"/>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Этот бесплатный сервис позволяет проверить, были ли ваши email-адреса или пароли скомпрометированы в результате известных утечек данных. Введите свой адрес электронной почты и узнайте, насколько вы уязвимы. Если ваши данные оказались в базе — немедленно смените пароли на всех связанных сервисах.</a:t>
            </a:r>
            <a:endParaRPr lang="en-US" sz="1300" dirty="0"/>
          </a:p>
        </p:txBody>
      </p:sp>
      <p:sp>
        <p:nvSpPr>
          <p:cNvPr id="6" name="Shape 3"/>
          <p:cNvSpPr/>
          <p:nvPr/>
        </p:nvSpPr>
        <p:spPr>
          <a:xfrm>
            <a:off x="5233360" y="4624884"/>
            <a:ext cx="6296860" cy="1174055"/>
          </a:xfrm>
          <a:prstGeom prst="roundRect">
            <a:avLst>
              <a:gd name="adj" fmla="val 2113"/>
            </a:avLst>
          </a:prstGeom>
          <a:solidFill>
            <a:srgbClr val="022349"/>
          </a:solidFill>
          <a:ln/>
        </p:spPr>
      </p:sp>
      <p:pic>
        <p:nvPicPr>
          <p:cNvPr id="7" name="Image 1" descr="preencoded.png"/>
          <p:cNvPicPr>
            <a:picLocks noChangeAspect="1"/>
          </p:cNvPicPr>
          <p:nvPr/>
        </p:nvPicPr>
        <p:blipFill>
          <a:blip r:embed="rId4"/>
          <a:stretch>
            <a:fillRect/>
          </a:stretch>
        </p:blipFill>
        <p:spPr>
          <a:xfrm>
            <a:off x="5398655" y="4864596"/>
            <a:ext cx="206667" cy="165298"/>
          </a:xfrm>
          <a:prstGeom prst="rect">
            <a:avLst/>
          </a:prstGeom>
        </p:spPr>
      </p:pic>
      <p:sp>
        <p:nvSpPr>
          <p:cNvPr id="8" name="Text 4"/>
          <p:cNvSpPr/>
          <p:nvPr/>
        </p:nvSpPr>
        <p:spPr>
          <a:xfrm>
            <a:off x="5770617" y="4814987"/>
            <a:ext cx="5594309" cy="793849"/>
          </a:xfrm>
          <a:prstGeom prst="rect">
            <a:avLst/>
          </a:prstGeom>
          <a:noFill/>
          <a:ln/>
        </p:spPr>
        <p:txBody>
          <a:bodyPr wrap="square" lIns="0" tIns="0" rIns="0" bIns="0" rtlCol="0" anchor="t">
            <a:normAutofit/>
          </a:bodyPr>
          <a:lstStyle/>
          <a:p>
            <a:pPr marL="0" indent="0" algn="l">
              <a:lnSpc>
                <a:spcPct val="133000"/>
              </a:lnSpc>
              <a:buNone/>
            </a:pPr>
            <a:r>
              <a:rPr lang="en-US" sz="1300" u="sng" dirty="0">
                <a:solidFill>
                  <a:srgbClr val="AC9EF5"/>
                </a:solidFill>
                <a:latin typeface="Inter" pitchFamily="34" charset="0"/>
                <a:ea typeface="Inter" pitchFamily="34" charset="-122"/>
                <a:cs typeface="Inter" pitchFamily="34" charset="-120"/>
                <a:hlinkClick r:id="rId5">
                  <a:extLst>
                    <a:ext uri="{A12FA001-AC4F-418D-AE19-62706E023703}">
                      <ahyp:hlinkClr xmlns:ahyp="http://schemas.microsoft.com/office/drawing/2018/hyperlinkcolor" val="tx"/>
                    </a:ext>
                  </a:extLst>
                </a:hlinkClick>
              </a:rPr>
              <a:t>https://haveibeenpwned.com/</a:t>
            </a:r>
            <a:r>
              <a:rPr lang="en-US" sz="1300" dirty="0">
                <a:solidFill>
                  <a:srgbClr val="FFFFFF"/>
                </a:solidFill>
                <a:latin typeface="Inter" pitchFamily="34" charset="0"/>
                <a:ea typeface="Inter" pitchFamily="34" charset="-122"/>
                <a:cs typeface="Inter" pitchFamily="34" charset="-120"/>
              </a:rPr>
              <a:t> — один из самых надёжных ресурсов по кибербезопасности, созданный исследователем Троем Хантом. Проверьте прямо сейчас.</a:t>
            </a:r>
            <a:endParaRPr lang="en-US" sz="13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61574" y="559395"/>
            <a:ext cx="7723193" cy="4317305"/>
          </a:xfrm>
          <a:prstGeom prst="rect">
            <a:avLst/>
          </a:prstGeom>
        </p:spPr>
      </p:pic>
      <p:sp>
        <p:nvSpPr>
          <p:cNvPr id="3" name="Text 0"/>
          <p:cNvSpPr/>
          <p:nvPr/>
        </p:nvSpPr>
        <p:spPr>
          <a:xfrm>
            <a:off x="661574" y="5055890"/>
            <a:ext cx="8645805" cy="439241"/>
          </a:xfrm>
          <a:prstGeom prst="rect">
            <a:avLst/>
          </a:prstGeom>
          <a:noFill/>
          <a:ln/>
        </p:spPr>
        <p:txBody>
          <a:bodyPr wrap="none" lIns="0" tIns="0" rIns="0" bIns="0" rtlCol="0" anchor="t"/>
          <a:lstStyle/>
          <a:p>
            <a:pPr marL="0" indent="0" algn="l">
              <a:lnSpc>
                <a:spcPct val="104000"/>
              </a:lnSpc>
              <a:buNone/>
            </a:pPr>
            <a:r>
              <a:rPr lang="en-US" sz="2750" dirty="0">
                <a:solidFill>
                  <a:srgbClr val="F7F7F8"/>
                </a:solidFill>
                <a:latin typeface="DM Sans Medium" pitchFamily="34" charset="0"/>
                <a:ea typeface="DM Sans Medium" pitchFamily="34" charset="-122"/>
                <a:cs typeface="DM Sans Medium" pitchFamily="34" charset="-120"/>
              </a:rPr>
              <a:t>Генеративный ИИ: большие языковые модели</a:t>
            </a:r>
            <a:endParaRPr lang="en-US" sz="2750" dirty="0"/>
          </a:p>
        </p:txBody>
      </p:sp>
      <p:sp>
        <p:nvSpPr>
          <p:cNvPr id="4" name="Text 1"/>
          <p:cNvSpPr/>
          <p:nvPr/>
        </p:nvSpPr>
        <p:spPr>
          <a:xfrm>
            <a:off x="661574" y="5674320"/>
            <a:ext cx="10868547" cy="624185"/>
          </a:xfrm>
          <a:prstGeom prst="rect">
            <a:avLst/>
          </a:prstGeom>
          <a:noFill/>
          <a:ln/>
        </p:spPr>
        <p:txBody>
          <a:bodyPr wrap="square" lIns="0" tIns="0" rIns="0" bIns="0" rtlCol="0" anchor="t">
            <a:normAutofit/>
          </a:bodyPr>
          <a:lstStyle/>
          <a:p>
            <a:pPr marL="0" indent="0" algn="l">
              <a:lnSpc>
                <a:spcPct val="123000"/>
              </a:lnSpc>
              <a:buNone/>
            </a:pPr>
            <a:r>
              <a:rPr lang="en-US" sz="1100" b="1" dirty="0">
                <a:solidFill>
                  <a:srgbClr val="D6D9D7"/>
                </a:solidFill>
                <a:latin typeface="Inter" pitchFamily="34" charset="0"/>
                <a:ea typeface="Inter" pitchFamily="34" charset="-122"/>
                <a:cs typeface="Inter" pitchFamily="34" charset="-120"/>
              </a:rPr>
              <a:t>LLM (Large Language Model)</a:t>
            </a:r>
            <a:r>
              <a:rPr lang="en-US" sz="1100" dirty="0">
                <a:solidFill>
                  <a:srgbClr val="D6D9D7"/>
                </a:solidFill>
                <a:latin typeface="Inter" pitchFamily="34" charset="0"/>
                <a:ea typeface="Inter" pitchFamily="34" charset="-122"/>
                <a:cs typeface="Inter" pitchFamily="34" charset="-120"/>
              </a:rPr>
              <a:t> — языковая модель на основе нейронной сети с миллиардами параметров, обученная на огромных объёмах неразмеченного текста. </a:t>
            </a:r>
            <a:r>
              <a:rPr lang="en-US" sz="1100" b="1" dirty="0">
                <a:solidFill>
                  <a:srgbClr val="D6D9D7"/>
                </a:solidFill>
                <a:latin typeface="Inter" pitchFamily="34" charset="0"/>
                <a:ea typeface="Inter" pitchFamily="34" charset="-122"/>
                <a:cs typeface="Inter" pitchFamily="34" charset="-120"/>
              </a:rPr>
              <a:t>VLM</a:t>
            </a:r>
            <a:r>
              <a:rPr lang="en-US" sz="1100" dirty="0">
                <a:solidFill>
                  <a:srgbClr val="D6D9D7"/>
                </a:solidFill>
                <a:latin typeface="Inter" pitchFamily="34" charset="0"/>
                <a:ea typeface="Inter" pitchFamily="34" charset="-122"/>
                <a:cs typeface="Inter" pitchFamily="34" charset="-120"/>
              </a:rPr>
              <a:t> обрабатывают одновременно текст и изображения. Архитектура </a:t>
            </a:r>
            <a:r>
              <a:rPr lang="en-US" sz="1100" b="1" dirty="0">
                <a:solidFill>
                  <a:srgbClr val="D6D9D7"/>
                </a:solidFill>
                <a:latin typeface="Inter" pitchFamily="34" charset="0"/>
                <a:ea typeface="Inter" pitchFamily="34" charset="-122"/>
                <a:cs typeface="Inter" pitchFamily="34" charset="-120"/>
              </a:rPr>
              <a:t>Transformer</a:t>
            </a:r>
            <a:r>
              <a:rPr lang="en-US" sz="1100" dirty="0">
                <a:solidFill>
                  <a:srgbClr val="D6D9D7"/>
                </a:solidFill>
                <a:latin typeface="Inter" pitchFamily="34" charset="0"/>
                <a:ea typeface="Inter" pitchFamily="34" charset="-122"/>
                <a:cs typeface="Inter" pitchFamily="34" charset="-120"/>
              </a:rPr>
              <a:t> лежит в основе всех современных систем — от ChatGPT и Gemini до GigaChat и YandexGPT.</a:t>
            </a:r>
            <a:endParaRPr lang="en-US"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891731"/>
            <a:ext cx="10869018" cy="264617"/>
          </a:xfrm>
          <a:prstGeom prst="rect">
            <a:avLst/>
          </a:prstGeom>
          <a:noFill/>
          <a:ln/>
        </p:spPr>
        <p:txBody>
          <a:bodyPr wrap="none" lIns="0" tIns="0" rIns="0" bIns="0" rtlCol="0" anchor="t"/>
          <a:lstStyle/>
          <a:p>
            <a:pPr>
              <a:lnSpc>
                <a:spcPts val="2083"/>
              </a:lnSpc>
            </a:pPr>
            <a:endParaRPr lang="en-US" sz="1292" dirty="0"/>
          </a:p>
        </p:txBody>
      </p:sp>
      <p:sp>
        <p:nvSpPr>
          <p:cNvPr id="9" name="Text 5"/>
          <p:cNvSpPr/>
          <p:nvPr/>
        </p:nvSpPr>
        <p:spPr>
          <a:xfrm>
            <a:off x="1198761" y="5421709"/>
            <a:ext cx="10166449" cy="529233"/>
          </a:xfrm>
          <a:prstGeom prst="rect">
            <a:avLst/>
          </a:prstGeom>
          <a:noFill/>
          <a:ln/>
        </p:spPr>
        <p:txBody>
          <a:bodyPr wrap="square" lIns="0" tIns="0" rIns="0" bIns="0" rtlCol="0" anchor="t"/>
          <a:lstStyle/>
          <a:p>
            <a:pPr>
              <a:lnSpc>
                <a:spcPts val="2083"/>
              </a:lnSpc>
            </a:pPr>
            <a:endParaRPr lang="en-US" sz="1292" dirty="0"/>
          </a:p>
        </p:txBody>
      </p:sp>
      <p:sp>
        <p:nvSpPr>
          <p:cNvPr id="5" name="TextBox 4">
            <a:extLst>
              <a:ext uri="{FF2B5EF4-FFF2-40B4-BE49-F238E27FC236}">
                <a16:creationId xmlns:a16="http://schemas.microsoft.com/office/drawing/2014/main" id="{5745364C-B2D9-9833-AFB8-DD225BEC810C}"/>
              </a:ext>
            </a:extLst>
          </p:cNvPr>
          <p:cNvSpPr txBox="1"/>
          <p:nvPr/>
        </p:nvSpPr>
        <p:spPr>
          <a:xfrm>
            <a:off x="925223" y="621358"/>
            <a:ext cx="4288693" cy="2656818"/>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А.</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«Вера делает первый шаг даже тогда, когда вы не видите всей лестницы.»</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BB28626-99BB-1BBD-8DB8-43F84B22AA9F}"/>
              </a:ext>
            </a:extLst>
          </p:cNvPr>
          <p:cNvSpPr txBox="1"/>
          <p:nvPr/>
        </p:nvSpPr>
        <p:spPr>
          <a:xfrm>
            <a:off x="6620684" y="621358"/>
            <a:ext cx="4288693" cy="3682611"/>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Б.</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«Вера не устраняет неизвестность будущего, но помогает уверенно идти вперед, доверяя Богу.»</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Прямая соединительная линия 11">
            <a:extLst>
              <a:ext uri="{FF2B5EF4-FFF2-40B4-BE49-F238E27FC236}">
                <a16:creationId xmlns:a16="http://schemas.microsoft.com/office/drawing/2014/main" id="{032FCAE9-91B4-0FF8-3A7C-470E75372849}"/>
              </a:ext>
            </a:extLst>
          </p:cNvPr>
          <p:cNvCxnSpPr>
            <a:cxnSpLocks/>
          </p:cNvCxnSpPr>
          <p:nvPr/>
        </p:nvCxnSpPr>
        <p:spPr>
          <a:xfrm>
            <a:off x="5999550" y="429846"/>
            <a:ext cx="0" cy="4717870"/>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8FD5C99B-A411-6E35-6D31-DBAEA808D92D}"/>
              </a:ext>
            </a:extLst>
          </p:cNvPr>
          <p:cNvSpPr txBox="1"/>
          <p:nvPr/>
        </p:nvSpPr>
        <p:spPr>
          <a:xfrm>
            <a:off x="488462" y="5147716"/>
            <a:ext cx="5386411" cy="553998"/>
          </a:xfrm>
          <a:prstGeom prst="rect">
            <a:avLst/>
          </a:prstGeom>
          <a:noFill/>
        </p:spPr>
        <p:txBody>
          <a:bodyPr wrap="none" rtlCol="0">
            <a:spAutoFit/>
          </a:bodyPr>
          <a:lstStyle/>
          <a:p>
            <a:r>
              <a:rPr lang="ru-RU" sz="3000" kern="0" dirty="0">
                <a:latin typeface="Times New Roman" panose="02020603050405020304" pitchFamily="18" charset="0"/>
                <a:ea typeface="Times New Roman" panose="02020603050405020304" pitchFamily="18" charset="0"/>
              </a:rPr>
              <a:t>Мартин Лютер Кинг-младший.</a:t>
            </a:r>
            <a:r>
              <a:rPr lang="ru-RU" sz="3000" dirty="0"/>
              <a:t> </a:t>
            </a:r>
          </a:p>
        </p:txBody>
      </p:sp>
      <p:sp>
        <p:nvSpPr>
          <p:cNvPr id="4" name="TextBox 3">
            <a:extLst>
              <a:ext uri="{FF2B5EF4-FFF2-40B4-BE49-F238E27FC236}">
                <a16:creationId xmlns:a16="http://schemas.microsoft.com/office/drawing/2014/main" id="{0C309801-9D33-6E8B-F0E6-7C714B097C49}"/>
              </a:ext>
            </a:extLst>
          </p:cNvPr>
          <p:cNvSpPr txBox="1"/>
          <p:nvPr/>
        </p:nvSpPr>
        <p:spPr>
          <a:xfrm>
            <a:off x="8410231" y="5127801"/>
            <a:ext cx="739305" cy="553998"/>
          </a:xfrm>
          <a:prstGeom prst="rect">
            <a:avLst/>
          </a:prstGeom>
          <a:noFill/>
        </p:spPr>
        <p:txBody>
          <a:bodyPr wrap="none" rtlCol="0">
            <a:spAutoFit/>
          </a:bodyPr>
          <a:lstStyle/>
          <a:p>
            <a:r>
              <a:rPr lang="ru-RU" sz="3000" kern="0" dirty="0">
                <a:latin typeface="Times New Roman" panose="02020603050405020304" pitchFamily="18" charset="0"/>
                <a:ea typeface="Times New Roman" panose="02020603050405020304" pitchFamily="18" charset="0"/>
              </a:rPr>
              <a:t>ИИ</a:t>
            </a:r>
            <a:endParaRPr lang="ru-RU" sz="3000" dirty="0"/>
          </a:p>
        </p:txBody>
      </p:sp>
    </p:spTree>
    <p:extLst>
      <p:ext uri="{BB962C8B-B14F-4D97-AF65-F5344CB8AC3E}">
        <p14:creationId xmlns:p14="http://schemas.microsoft.com/office/powerpoint/2010/main" val="1140916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31432" y="474762"/>
            <a:ext cx="7930952" cy="4433491"/>
          </a:xfrm>
          <a:prstGeom prst="rect">
            <a:avLst/>
          </a:prstGeom>
        </p:spPr>
      </p:pic>
      <p:sp>
        <p:nvSpPr>
          <p:cNvPr id="3" name="Text 0"/>
          <p:cNvSpPr/>
          <p:nvPr/>
        </p:nvSpPr>
        <p:spPr>
          <a:xfrm>
            <a:off x="831432" y="5096768"/>
            <a:ext cx="8439633" cy="450552"/>
          </a:xfrm>
          <a:prstGeom prst="rect">
            <a:avLst/>
          </a:prstGeom>
          <a:noFill/>
          <a:ln/>
        </p:spPr>
        <p:txBody>
          <a:bodyPr wrap="none" lIns="0" tIns="0" rIns="0" bIns="0" rtlCol="0" anchor="t"/>
          <a:lstStyle/>
          <a:p>
            <a:pPr marL="0" indent="0" algn="l">
              <a:lnSpc>
                <a:spcPct val="104000"/>
              </a:lnSpc>
              <a:buNone/>
            </a:pPr>
            <a:r>
              <a:rPr lang="en-US" sz="2800" dirty="0">
                <a:solidFill>
                  <a:srgbClr val="F7F7F8"/>
                </a:solidFill>
                <a:latin typeface="DM Sans Medium" pitchFamily="34" charset="0"/>
                <a:ea typeface="DM Sans Medium" pitchFamily="34" charset="-122"/>
                <a:cs typeface="DM Sans Medium" pitchFamily="34" charset="-120"/>
              </a:rPr>
              <a:t>Как выбрать идеальную LLM для своих нужд</a:t>
            </a:r>
            <a:endParaRPr lang="en-US" sz="2800" dirty="0"/>
          </a:p>
        </p:txBody>
      </p:sp>
      <p:sp>
        <p:nvSpPr>
          <p:cNvPr id="4" name="Text 1"/>
          <p:cNvSpPr/>
          <p:nvPr/>
        </p:nvSpPr>
        <p:spPr>
          <a:xfrm>
            <a:off x="831432" y="5735836"/>
            <a:ext cx="10528830" cy="647402"/>
          </a:xfrm>
          <a:prstGeom prst="rect">
            <a:avLst/>
          </a:prstGeom>
          <a:noFill/>
          <a:ln/>
        </p:spPr>
        <p:txBody>
          <a:bodyPr wrap="square" lIns="0" tIns="0" rIns="0" bIns="0" rtlCol="0" anchor="t">
            <a:normAutofit/>
          </a:bodyPr>
          <a:lstStyle/>
          <a:p>
            <a:pPr marL="0" indent="0" algn="l">
              <a:lnSpc>
                <a:spcPct val="125000"/>
              </a:lnSpc>
              <a:buNone/>
            </a:pPr>
            <a:r>
              <a:rPr lang="en-US" sz="1100" dirty="0">
                <a:solidFill>
                  <a:srgbClr val="D6D9D7"/>
                </a:solidFill>
                <a:latin typeface="Inter" pitchFamily="34" charset="0"/>
                <a:ea typeface="Inter" pitchFamily="34" charset="-122"/>
                <a:cs typeface="Inter" pitchFamily="34" charset="-120"/>
              </a:rPr>
              <a:t>Выбор языковой модели зависит от ваших задач, требований к размеру контекстного окна, языка, доступности и бюджета. Протестируйте несколько моделей на реальных задачах, прежде чем остановиться на одной — это единственный способ убедиться в их соответствии вашим потребностям.</a:t>
            </a:r>
            <a:endParaRPr lang="en-US" sz="11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46503" y="491331"/>
            <a:ext cx="8196256" cy="4585891"/>
          </a:xfrm>
          <a:prstGeom prst="rect">
            <a:avLst/>
          </a:prstGeom>
        </p:spPr>
      </p:pic>
      <p:sp>
        <p:nvSpPr>
          <p:cNvPr id="3" name="Text 0"/>
          <p:cNvSpPr/>
          <p:nvPr/>
        </p:nvSpPr>
        <p:spPr>
          <a:xfrm>
            <a:off x="746503" y="5271889"/>
            <a:ext cx="9477039" cy="457895"/>
          </a:xfrm>
          <a:prstGeom prst="rect">
            <a:avLst/>
          </a:prstGeom>
          <a:noFill/>
          <a:ln/>
        </p:spPr>
        <p:txBody>
          <a:bodyPr wrap="none" lIns="0" tIns="0" rIns="0" bIns="0" rtlCol="0" anchor="t"/>
          <a:lstStyle/>
          <a:p>
            <a:pPr marL="0" indent="0" algn="l">
              <a:lnSpc>
                <a:spcPct val="104000"/>
              </a:lnSpc>
              <a:buNone/>
            </a:pPr>
            <a:r>
              <a:rPr lang="en-US" sz="2850" dirty="0">
                <a:solidFill>
                  <a:srgbClr val="F7F7F8"/>
                </a:solidFill>
                <a:latin typeface="DM Sans Medium" pitchFamily="34" charset="0"/>
                <a:ea typeface="DM Sans Medium" pitchFamily="34" charset="-122"/>
                <a:cs typeface="DM Sans Medium" pitchFamily="34" charset="-120"/>
              </a:rPr>
              <a:t>Большие языковые модели: обзор возможностей</a:t>
            </a:r>
            <a:endParaRPr lang="en-US" sz="2850" dirty="0"/>
          </a:p>
        </p:txBody>
      </p:sp>
      <p:sp>
        <p:nvSpPr>
          <p:cNvPr id="4" name="Text 1"/>
          <p:cNvSpPr/>
          <p:nvPr/>
        </p:nvSpPr>
        <p:spPr>
          <a:xfrm>
            <a:off x="746503" y="5924451"/>
            <a:ext cx="10698689" cy="442119"/>
          </a:xfrm>
          <a:prstGeom prst="rect">
            <a:avLst/>
          </a:prstGeom>
          <a:noFill/>
          <a:ln/>
        </p:spPr>
        <p:txBody>
          <a:bodyPr wrap="square" lIns="0" tIns="0" rIns="0" bIns="0" rtlCol="0" anchor="t">
            <a:normAutofit/>
          </a:bodyPr>
          <a:lstStyle/>
          <a:p>
            <a:pPr marL="0" indent="0" algn="l">
              <a:lnSpc>
                <a:spcPct val="126000"/>
              </a:lnSpc>
              <a:buNone/>
            </a:pPr>
            <a:r>
              <a:rPr lang="en-US" sz="1150" dirty="0">
                <a:solidFill>
                  <a:srgbClr val="D6D9D7"/>
                </a:solidFill>
                <a:latin typeface="Inter" pitchFamily="34" charset="0"/>
                <a:ea typeface="Inter" pitchFamily="34" charset="-122"/>
                <a:cs typeface="Inter" pitchFamily="34" charset="-120"/>
              </a:rPr>
              <a:t>Сравнительная таблица показывает сильные стороны каждой модели: ChatGPT лидирует по логическому мышлению и генерации изображений, DeepSeek силён в аналитике, GigaChat оптимален для русскоязычных задач. Выбирайте модель под конкретную задачу.</a:t>
            </a:r>
            <a:endParaRPr lang="en-US" sz="11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31432" y="482302"/>
            <a:ext cx="7903965" cy="4418409"/>
          </a:xfrm>
          <a:prstGeom prst="rect">
            <a:avLst/>
          </a:prstGeom>
        </p:spPr>
      </p:pic>
      <p:sp>
        <p:nvSpPr>
          <p:cNvPr id="3" name="Text 0"/>
          <p:cNvSpPr/>
          <p:nvPr/>
        </p:nvSpPr>
        <p:spPr>
          <a:xfrm>
            <a:off x="831432" y="5089227"/>
            <a:ext cx="5875984" cy="450552"/>
          </a:xfrm>
          <a:prstGeom prst="rect">
            <a:avLst/>
          </a:prstGeom>
          <a:noFill/>
          <a:ln/>
        </p:spPr>
        <p:txBody>
          <a:bodyPr wrap="none" lIns="0" tIns="0" rIns="0" bIns="0" rtlCol="0" anchor="t"/>
          <a:lstStyle/>
          <a:p>
            <a:pPr marL="0" indent="0" algn="l">
              <a:lnSpc>
                <a:spcPct val="104000"/>
              </a:lnSpc>
              <a:buNone/>
            </a:pPr>
            <a:r>
              <a:rPr lang="en-US" sz="2800" dirty="0">
                <a:solidFill>
                  <a:srgbClr val="F7F7F8"/>
                </a:solidFill>
                <a:latin typeface="DM Sans Medium" pitchFamily="34" charset="0"/>
                <a:ea typeface="DM Sans Medium" pitchFamily="34" charset="-122"/>
                <a:cs typeface="DM Sans Medium" pitchFamily="34" charset="-120"/>
              </a:rPr>
              <a:t>Универсальный сервис Merlin</a:t>
            </a:r>
            <a:endParaRPr lang="en-US" sz="2800" dirty="0"/>
          </a:p>
        </p:txBody>
      </p:sp>
      <p:sp>
        <p:nvSpPr>
          <p:cNvPr id="4" name="Text 1"/>
          <p:cNvSpPr/>
          <p:nvPr/>
        </p:nvSpPr>
        <p:spPr>
          <a:xfrm>
            <a:off x="831432" y="5728295"/>
            <a:ext cx="10528830" cy="647402"/>
          </a:xfrm>
          <a:prstGeom prst="rect">
            <a:avLst/>
          </a:prstGeom>
          <a:noFill/>
          <a:ln/>
        </p:spPr>
        <p:txBody>
          <a:bodyPr wrap="square" lIns="0" tIns="0" rIns="0" bIns="0" rtlCol="0" anchor="t">
            <a:normAutofit/>
          </a:bodyPr>
          <a:lstStyle/>
          <a:p>
            <a:pPr marL="0" indent="0" algn="l">
              <a:lnSpc>
                <a:spcPct val="125000"/>
              </a:lnSpc>
              <a:buNone/>
            </a:pPr>
            <a:r>
              <a:rPr lang="en-US" sz="1100" dirty="0">
                <a:solidFill>
                  <a:srgbClr val="D6D9D7"/>
                </a:solidFill>
                <a:latin typeface="Inter" pitchFamily="34" charset="0"/>
                <a:ea typeface="Inter" pitchFamily="34" charset="-122"/>
                <a:cs typeface="Inter" pitchFamily="34" charset="-120"/>
              </a:rPr>
              <a:t>Merlin (getmerlin.in) объединяет ChatGPT, Claude, Gemini и Mistral в одном расширении для браузера. Поддерживает поиск в интернете, диалог с веб-страницами и документами (PDF, XLSX, PPTX), генерацию изображений, системные промпты и создание собственных агентов — всё в одном окне.</a:t>
            </a:r>
            <a:endParaRPr lang="en-US" sz="11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661574" y="1595338"/>
            <a:ext cx="8333075"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Merlin: универсальный ИИ-помощник</a:t>
            </a:r>
            <a:endParaRPr lang="en-US" sz="3250" dirty="0"/>
          </a:p>
        </p:txBody>
      </p:sp>
      <p:sp>
        <p:nvSpPr>
          <p:cNvPr id="3" name="Text 1"/>
          <p:cNvSpPr/>
          <p:nvPr/>
        </p:nvSpPr>
        <p:spPr>
          <a:xfrm>
            <a:off x="661574" y="2442766"/>
            <a:ext cx="10868547"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Merlin — расширение для браузера, которое интегрирует возможности различных ИИ-моделей прямо в ваш рабочий процесс. Как личный ИИ-ассистент, который всегда под рукой.</a:t>
            </a:r>
            <a:endParaRPr lang="en-US" sz="130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74" y="3158034"/>
            <a:ext cx="413434" cy="413445"/>
          </a:xfrm>
          <a:prstGeom prst="rect">
            <a:avLst/>
          </a:prstGeom>
        </p:spPr>
      </p:pic>
      <p:sp>
        <p:nvSpPr>
          <p:cNvPr id="5" name="Text 2"/>
          <p:cNvSpPr/>
          <p:nvPr/>
        </p:nvSpPr>
        <p:spPr>
          <a:xfrm>
            <a:off x="1281676" y="3158034"/>
            <a:ext cx="274342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Использование разных ИИ</a:t>
            </a:r>
            <a:endParaRPr lang="en-US" sz="1600" dirty="0"/>
          </a:p>
        </p:txBody>
      </p:sp>
      <p:sp>
        <p:nvSpPr>
          <p:cNvPr id="6" name="Text 3"/>
          <p:cNvSpPr/>
          <p:nvPr/>
        </p:nvSpPr>
        <p:spPr>
          <a:xfrm>
            <a:off x="1281676" y="3515717"/>
            <a:ext cx="4710788"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Переключайтесь между ChatGPT, Claude, Gemini без необходимости открывать множество вкладок.</a:t>
            </a:r>
            <a:endParaRPr lang="en-US" sz="130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9132" y="3158034"/>
            <a:ext cx="413434" cy="413445"/>
          </a:xfrm>
          <a:prstGeom prst="rect">
            <a:avLst/>
          </a:prstGeom>
        </p:spPr>
      </p:pic>
      <p:sp>
        <p:nvSpPr>
          <p:cNvPr id="8" name="Text 4"/>
          <p:cNvSpPr/>
          <p:nvPr/>
        </p:nvSpPr>
        <p:spPr>
          <a:xfrm>
            <a:off x="6819233" y="3158034"/>
            <a:ext cx="2197938"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Вопросы по странице</a:t>
            </a:r>
            <a:endParaRPr lang="en-US" sz="1600" dirty="0"/>
          </a:p>
        </p:txBody>
      </p:sp>
      <p:sp>
        <p:nvSpPr>
          <p:cNvPr id="9" name="Text 5"/>
          <p:cNvSpPr/>
          <p:nvPr/>
        </p:nvSpPr>
        <p:spPr>
          <a:xfrm>
            <a:off x="6819233" y="3515717"/>
            <a:ext cx="4710888"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Задавайте вопросы о содержимом текущей веб-страницы — ИИ проанализирует контент и ответит.</a:t>
            </a:r>
            <a:endParaRPr lang="en-US" sz="130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574" y="4375646"/>
            <a:ext cx="413434" cy="413445"/>
          </a:xfrm>
          <a:prstGeom prst="rect">
            <a:avLst/>
          </a:prstGeom>
        </p:spPr>
      </p:pic>
      <p:sp>
        <p:nvSpPr>
          <p:cNvPr id="11" name="Text 6"/>
          <p:cNvSpPr/>
          <p:nvPr/>
        </p:nvSpPr>
        <p:spPr>
          <a:xfrm>
            <a:off x="1281676" y="4375646"/>
            <a:ext cx="2161625"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Суммаризация видео</a:t>
            </a:r>
            <a:endParaRPr lang="en-US" sz="1600" dirty="0"/>
          </a:p>
        </p:txBody>
      </p:sp>
      <p:sp>
        <p:nvSpPr>
          <p:cNvPr id="12" name="Text 7"/>
          <p:cNvSpPr/>
          <p:nvPr/>
        </p:nvSpPr>
        <p:spPr>
          <a:xfrm>
            <a:off x="1281676" y="4733330"/>
            <a:ext cx="4710788"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Получайте краткое содержание YouTube-видео без необходимости просматривать его полностью.</a:t>
            </a:r>
            <a:endParaRPr lang="en-US" sz="130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9132" y="4375646"/>
            <a:ext cx="413434" cy="413445"/>
          </a:xfrm>
          <a:prstGeom prst="rect">
            <a:avLst/>
          </a:prstGeom>
        </p:spPr>
      </p:pic>
      <p:sp>
        <p:nvSpPr>
          <p:cNvPr id="14" name="Text 8"/>
          <p:cNvSpPr/>
          <p:nvPr/>
        </p:nvSpPr>
        <p:spPr>
          <a:xfrm>
            <a:off x="6819233" y="4375646"/>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Шаблоны промптов</a:t>
            </a:r>
            <a:endParaRPr lang="en-US" sz="1600" dirty="0"/>
          </a:p>
        </p:txBody>
      </p:sp>
      <p:sp>
        <p:nvSpPr>
          <p:cNvPr id="15" name="Text 9"/>
          <p:cNvSpPr/>
          <p:nvPr/>
        </p:nvSpPr>
        <p:spPr>
          <a:xfrm>
            <a:off x="6819233" y="4733330"/>
            <a:ext cx="4710888"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Библиотека готовых шаблонов для типовых задач: перевод, улучшение текста, генерация идей.</a:t>
            </a:r>
            <a:endParaRPr lang="en-US" sz="13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9809" y="0"/>
            <a:ext cx="4571886" cy="6858000"/>
          </a:xfrm>
          <a:prstGeom prst="rect">
            <a:avLst/>
          </a:prstGeom>
        </p:spPr>
      </p:pic>
      <p:sp>
        <p:nvSpPr>
          <p:cNvPr id="3" name="Text 0"/>
          <p:cNvSpPr/>
          <p:nvPr/>
        </p:nvSpPr>
        <p:spPr>
          <a:xfrm>
            <a:off x="661475" y="621506"/>
            <a:ext cx="4770814" cy="439241"/>
          </a:xfrm>
          <a:prstGeom prst="rect">
            <a:avLst/>
          </a:prstGeom>
          <a:noFill/>
          <a:ln/>
        </p:spPr>
        <p:txBody>
          <a:bodyPr wrap="none" lIns="0" tIns="0" rIns="0" bIns="0" rtlCol="0" anchor="t"/>
          <a:lstStyle/>
          <a:p>
            <a:pPr marL="0" indent="0" algn="l">
              <a:lnSpc>
                <a:spcPct val="104000"/>
              </a:lnSpc>
              <a:buNone/>
            </a:pPr>
            <a:r>
              <a:rPr lang="en-US" sz="2750" dirty="0">
                <a:solidFill>
                  <a:srgbClr val="F7F7F8"/>
                </a:solidFill>
                <a:latin typeface="DM Sans Medium" pitchFamily="34" charset="0"/>
                <a:ea typeface="DM Sans Medium" pitchFamily="34" charset="-122"/>
                <a:cs typeface="DM Sans Medium" pitchFamily="34" charset="-120"/>
              </a:rPr>
              <a:t>Задание: работа с Merlin</a:t>
            </a:r>
            <a:endParaRPr lang="en-US" sz="2750" dirty="0"/>
          </a:p>
        </p:txBody>
      </p:sp>
      <p:sp>
        <p:nvSpPr>
          <p:cNvPr id="4" name="Text 1"/>
          <p:cNvSpPr/>
          <p:nvPr/>
        </p:nvSpPr>
        <p:spPr>
          <a:xfrm>
            <a:off x="661475" y="1239937"/>
            <a:ext cx="6296860" cy="416123"/>
          </a:xfrm>
          <a:prstGeom prst="rect">
            <a:avLst/>
          </a:prstGeom>
          <a:noFill/>
          <a:ln/>
        </p:spPr>
        <p:txBody>
          <a:bodyPr wrap="square" lIns="0" tIns="0" rIns="0" bIns="0" rtlCol="0" anchor="t">
            <a:normAutofit/>
          </a:bodyPr>
          <a:lstStyle/>
          <a:p>
            <a:pPr marL="0" indent="0" algn="l">
              <a:lnSpc>
                <a:spcPct val="123000"/>
              </a:lnSpc>
              <a:buNone/>
            </a:pPr>
            <a:r>
              <a:rPr lang="en-US" sz="1100" dirty="0">
                <a:solidFill>
                  <a:srgbClr val="D6D9D7"/>
                </a:solidFill>
                <a:latin typeface="Inter" pitchFamily="34" charset="0"/>
                <a:ea typeface="Inter" pitchFamily="34" charset="-122"/>
                <a:cs typeface="Inter" pitchFamily="34" charset="-120"/>
              </a:rPr>
              <a:t>В расширении Merlin сгенерируйте и отправьте ответ на письмо о начале обучения в одном из стилей:</a:t>
            </a:r>
            <a:endParaRPr lang="en-US" sz="1100" dirty="0"/>
          </a:p>
        </p:txBody>
      </p:sp>
      <p:sp>
        <p:nvSpPr>
          <p:cNvPr id="5" name="Shape 2"/>
          <p:cNvSpPr/>
          <p:nvPr/>
        </p:nvSpPr>
        <p:spPr>
          <a:xfrm>
            <a:off x="661475" y="1790402"/>
            <a:ext cx="6296860" cy="988318"/>
          </a:xfrm>
          <a:prstGeom prst="roundRect">
            <a:avLst>
              <a:gd name="adj" fmla="val 2134"/>
            </a:avLst>
          </a:prstGeom>
          <a:solidFill>
            <a:srgbClr val="4C5052"/>
          </a:solidFill>
          <a:ln/>
        </p:spPr>
      </p:sp>
      <p:sp>
        <p:nvSpPr>
          <p:cNvPr id="6" name="Text 3"/>
          <p:cNvSpPr/>
          <p:nvPr/>
        </p:nvSpPr>
        <p:spPr>
          <a:xfrm>
            <a:off x="801965" y="1930896"/>
            <a:ext cx="1757219" cy="219571"/>
          </a:xfrm>
          <a:prstGeom prst="rect">
            <a:avLst/>
          </a:prstGeom>
          <a:noFill/>
          <a:ln/>
        </p:spPr>
        <p:txBody>
          <a:bodyPr wrap="none" lIns="0" tIns="0" rIns="0" bIns="0" rtlCol="0" anchor="t"/>
          <a:lstStyle/>
          <a:p>
            <a:pPr marL="0" indent="0" algn="l">
              <a:lnSpc>
                <a:spcPct val="104000"/>
              </a:lnSpc>
              <a:buNone/>
            </a:pPr>
            <a:r>
              <a:rPr lang="en-US" sz="1350" dirty="0">
                <a:solidFill>
                  <a:srgbClr val="D6D9D7"/>
                </a:solidFill>
                <a:latin typeface="DM Sans Medium" pitchFamily="34" charset="0"/>
                <a:ea typeface="DM Sans Medium" pitchFamily="34" charset="-122"/>
                <a:cs typeface="DM Sans Medium" pitchFamily="34" charset="-120"/>
              </a:rPr>
              <a:t>Благодарность</a:t>
            </a:r>
            <a:endParaRPr lang="en-US" sz="1350" dirty="0"/>
          </a:p>
        </p:txBody>
      </p:sp>
      <p:sp>
        <p:nvSpPr>
          <p:cNvPr id="7" name="Text 4"/>
          <p:cNvSpPr/>
          <p:nvPr/>
        </p:nvSpPr>
        <p:spPr>
          <a:xfrm>
            <a:off x="801965" y="2222103"/>
            <a:ext cx="6015879" cy="416123"/>
          </a:xfrm>
          <a:prstGeom prst="rect">
            <a:avLst/>
          </a:prstGeom>
          <a:noFill/>
          <a:ln/>
        </p:spPr>
        <p:txBody>
          <a:bodyPr wrap="square" lIns="0" tIns="0" rIns="0" bIns="0" rtlCol="0" anchor="t">
            <a:normAutofit/>
          </a:bodyPr>
          <a:lstStyle/>
          <a:p>
            <a:pPr marL="0" indent="0" algn="l">
              <a:lnSpc>
                <a:spcPct val="123000"/>
              </a:lnSpc>
              <a:buNone/>
            </a:pPr>
            <a:r>
              <a:rPr lang="en-US" sz="1100" dirty="0">
                <a:solidFill>
                  <a:srgbClr val="D6D9D7"/>
                </a:solidFill>
                <a:latin typeface="Inter" pitchFamily="34" charset="0"/>
                <a:ea typeface="Inter" pitchFamily="34" charset="-122"/>
                <a:cs typeface="Inter" pitchFamily="34" charset="-120"/>
              </a:rPr>
              <a:t>Напишите ответ, выражающий благодарность за полученную информацию. Профессиональный тон.</a:t>
            </a:r>
            <a:endParaRPr lang="en-US" sz="1100" dirty="0"/>
          </a:p>
        </p:txBody>
      </p:sp>
      <p:sp>
        <p:nvSpPr>
          <p:cNvPr id="8" name="Shape 5"/>
          <p:cNvSpPr/>
          <p:nvPr/>
        </p:nvSpPr>
        <p:spPr>
          <a:xfrm>
            <a:off x="661475" y="2898180"/>
            <a:ext cx="6296860" cy="780256"/>
          </a:xfrm>
          <a:prstGeom prst="roundRect">
            <a:avLst>
              <a:gd name="adj" fmla="val 2703"/>
            </a:avLst>
          </a:prstGeom>
          <a:solidFill>
            <a:srgbClr val="4C5052"/>
          </a:solidFill>
          <a:ln/>
        </p:spPr>
      </p:sp>
      <p:sp>
        <p:nvSpPr>
          <p:cNvPr id="9" name="Text 6"/>
          <p:cNvSpPr/>
          <p:nvPr/>
        </p:nvSpPr>
        <p:spPr>
          <a:xfrm>
            <a:off x="801965" y="3038673"/>
            <a:ext cx="1757219" cy="219571"/>
          </a:xfrm>
          <a:prstGeom prst="rect">
            <a:avLst/>
          </a:prstGeom>
          <a:noFill/>
          <a:ln/>
        </p:spPr>
        <p:txBody>
          <a:bodyPr wrap="none" lIns="0" tIns="0" rIns="0" bIns="0" rtlCol="0" anchor="t"/>
          <a:lstStyle/>
          <a:p>
            <a:pPr marL="0" indent="0" algn="l">
              <a:lnSpc>
                <a:spcPct val="104000"/>
              </a:lnSpc>
              <a:buNone/>
            </a:pPr>
            <a:r>
              <a:rPr lang="en-US" sz="1350" dirty="0">
                <a:solidFill>
                  <a:srgbClr val="D6D9D7"/>
                </a:solidFill>
                <a:latin typeface="DM Sans Medium" pitchFamily="34" charset="0"/>
                <a:ea typeface="DM Sans Medium" pitchFamily="34" charset="-122"/>
                <a:cs typeface="DM Sans Medium" pitchFamily="34" charset="-120"/>
              </a:rPr>
              <a:t>Вежливый отказ</a:t>
            </a:r>
            <a:endParaRPr lang="en-US" sz="1350" dirty="0"/>
          </a:p>
        </p:txBody>
      </p:sp>
      <p:sp>
        <p:nvSpPr>
          <p:cNvPr id="10" name="Text 7"/>
          <p:cNvSpPr/>
          <p:nvPr/>
        </p:nvSpPr>
        <p:spPr>
          <a:xfrm>
            <a:off x="801965" y="3329880"/>
            <a:ext cx="6015879" cy="208062"/>
          </a:xfrm>
          <a:prstGeom prst="rect">
            <a:avLst/>
          </a:prstGeom>
          <a:noFill/>
          <a:ln/>
        </p:spPr>
        <p:txBody>
          <a:bodyPr wrap="none" lIns="0" tIns="0" rIns="0" bIns="0" rtlCol="0" anchor="t"/>
          <a:lstStyle/>
          <a:p>
            <a:pPr marL="0" indent="0" algn="l">
              <a:lnSpc>
                <a:spcPct val="123000"/>
              </a:lnSpc>
              <a:buNone/>
            </a:pPr>
            <a:r>
              <a:rPr lang="en-US" sz="1100" dirty="0">
                <a:solidFill>
                  <a:srgbClr val="D6D9D7"/>
                </a:solidFill>
                <a:latin typeface="Inter" pitchFamily="34" charset="0"/>
                <a:ea typeface="Inter" pitchFamily="34" charset="-122"/>
                <a:cs typeface="Inter" pitchFamily="34" charset="-120"/>
              </a:rPr>
              <a:t>Напишите, что это важно для вас, но вы не сможете прийти. Уважительный тон.</a:t>
            </a:r>
            <a:endParaRPr lang="en-US" sz="1100" dirty="0"/>
          </a:p>
        </p:txBody>
      </p:sp>
      <p:sp>
        <p:nvSpPr>
          <p:cNvPr id="11" name="Shape 8"/>
          <p:cNvSpPr/>
          <p:nvPr/>
        </p:nvSpPr>
        <p:spPr>
          <a:xfrm>
            <a:off x="661475" y="3797895"/>
            <a:ext cx="6296860" cy="780256"/>
          </a:xfrm>
          <a:prstGeom prst="roundRect">
            <a:avLst>
              <a:gd name="adj" fmla="val 2703"/>
            </a:avLst>
          </a:prstGeom>
          <a:solidFill>
            <a:srgbClr val="4C5052"/>
          </a:solidFill>
          <a:ln/>
        </p:spPr>
      </p:sp>
      <p:sp>
        <p:nvSpPr>
          <p:cNvPr id="12" name="Text 9"/>
          <p:cNvSpPr/>
          <p:nvPr/>
        </p:nvSpPr>
        <p:spPr>
          <a:xfrm>
            <a:off x="801965" y="3938389"/>
            <a:ext cx="1917652" cy="219571"/>
          </a:xfrm>
          <a:prstGeom prst="rect">
            <a:avLst/>
          </a:prstGeom>
          <a:noFill/>
          <a:ln/>
        </p:spPr>
        <p:txBody>
          <a:bodyPr wrap="none" lIns="0" tIns="0" rIns="0" bIns="0" rtlCol="0" anchor="t"/>
          <a:lstStyle/>
          <a:p>
            <a:pPr marL="0" indent="0" algn="l">
              <a:lnSpc>
                <a:spcPct val="104000"/>
              </a:lnSpc>
              <a:buNone/>
            </a:pPr>
            <a:r>
              <a:rPr lang="en-US" sz="1350" dirty="0">
                <a:solidFill>
                  <a:srgbClr val="D6D9D7"/>
                </a:solidFill>
                <a:latin typeface="DM Sans Medium" pitchFamily="34" charset="0"/>
                <a:ea typeface="DM Sans Medium" pitchFamily="34" charset="-122"/>
                <a:cs typeface="DM Sans Medium" pitchFamily="34" charset="-120"/>
              </a:rPr>
              <a:t>Уточняющие вопросы</a:t>
            </a:r>
            <a:endParaRPr lang="en-US" sz="1350" dirty="0"/>
          </a:p>
        </p:txBody>
      </p:sp>
      <p:sp>
        <p:nvSpPr>
          <p:cNvPr id="13" name="Text 10"/>
          <p:cNvSpPr/>
          <p:nvPr/>
        </p:nvSpPr>
        <p:spPr>
          <a:xfrm>
            <a:off x="801965" y="4229596"/>
            <a:ext cx="6015879" cy="208062"/>
          </a:xfrm>
          <a:prstGeom prst="rect">
            <a:avLst/>
          </a:prstGeom>
          <a:noFill/>
          <a:ln/>
        </p:spPr>
        <p:txBody>
          <a:bodyPr wrap="none" lIns="0" tIns="0" rIns="0" bIns="0" rtlCol="0" anchor="t"/>
          <a:lstStyle/>
          <a:p>
            <a:pPr marL="0" indent="0" algn="l">
              <a:lnSpc>
                <a:spcPct val="123000"/>
              </a:lnSpc>
              <a:buNone/>
            </a:pPr>
            <a:r>
              <a:rPr lang="en-US" sz="1100" dirty="0">
                <a:solidFill>
                  <a:srgbClr val="D6D9D7"/>
                </a:solidFill>
                <a:latin typeface="Inter" pitchFamily="34" charset="0"/>
                <a:ea typeface="Inter" pitchFamily="34" charset="-122"/>
                <a:cs typeface="Inter" pitchFamily="34" charset="-120"/>
              </a:rPr>
              <a:t>Сгенерируйте ответ с уточняющими вопросами о деталях мероприятия.</a:t>
            </a:r>
            <a:endParaRPr lang="en-US" sz="1100" dirty="0"/>
          </a:p>
        </p:txBody>
      </p:sp>
      <p:sp>
        <p:nvSpPr>
          <p:cNvPr id="14" name="Shape 11"/>
          <p:cNvSpPr/>
          <p:nvPr/>
        </p:nvSpPr>
        <p:spPr>
          <a:xfrm>
            <a:off x="661475" y="4697611"/>
            <a:ext cx="6296860" cy="988318"/>
          </a:xfrm>
          <a:prstGeom prst="roundRect">
            <a:avLst>
              <a:gd name="adj" fmla="val 2134"/>
            </a:avLst>
          </a:prstGeom>
          <a:solidFill>
            <a:srgbClr val="4C5052"/>
          </a:solidFill>
          <a:ln/>
        </p:spPr>
      </p:sp>
      <p:sp>
        <p:nvSpPr>
          <p:cNvPr id="15" name="Text 12"/>
          <p:cNvSpPr/>
          <p:nvPr/>
        </p:nvSpPr>
        <p:spPr>
          <a:xfrm>
            <a:off x="801965" y="4838105"/>
            <a:ext cx="1757219" cy="219571"/>
          </a:xfrm>
          <a:prstGeom prst="rect">
            <a:avLst/>
          </a:prstGeom>
          <a:noFill/>
          <a:ln/>
        </p:spPr>
        <p:txBody>
          <a:bodyPr wrap="none" lIns="0" tIns="0" rIns="0" bIns="0" rtlCol="0" anchor="t"/>
          <a:lstStyle/>
          <a:p>
            <a:pPr marL="0" indent="0" algn="l">
              <a:lnSpc>
                <a:spcPct val="104000"/>
              </a:lnSpc>
              <a:buNone/>
            </a:pPr>
            <a:r>
              <a:rPr lang="en-US" sz="1350" dirty="0">
                <a:solidFill>
                  <a:srgbClr val="D6D9D7"/>
                </a:solidFill>
                <a:latin typeface="DM Sans Medium" pitchFamily="34" charset="0"/>
                <a:ea typeface="DM Sans Medium" pitchFamily="34" charset="-122"/>
                <a:cs typeface="DM Sans Medium" pitchFamily="34" charset="-120"/>
              </a:rPr>
              <a:t>Шуточный стиль</a:t>
            </a:r>
            <a:endParaRPr lang="en-US" sz="1350" dirty="0"/>
          </a:p>
        </p:txBody>
      </p:sp>
      <p:sp>
        <p:nvSpPr>
          <p:cNvPr id="16" name="Text 13"/>
          <p:cNvSpPr/>
          <p:nvPr/>
        </p:nvSpPr>
        <p:spPr>
          <a:xfrm>
            <a:off x="801965" y="5129312"/>
            <a:ext cx="6015879" cy="416123"/>
          </a:xfrm>
          <a:prstGeom prst="rect">
            <a:avLst/>
          </a:prstGeom>
          <a:noFill/>
          <a:ln/>
        </p:spPr>
        <p:txBody>
          <a:bodyPr wrap="square" lIns="0" tIns="0" rIns="0" bIns="0" rtlCol="0" anchor="t">
            <a:normAutofit/>
          </a:bodyPr>
          <a:lstStyle/>
          <a:p>
            <a:pPr marL="0" indent="0" algn="l">
              <a:lnSpc>
                <a:spcPct val="123000"/>
              </a:lnSpc>
              <a:buNone/>
            </a:pPr>
            <a:r>
              <a:rPr lang="en-US" sz="1100" dirty="0">
                <a:solidFill>
                  <a:srgbClr val="D6D9D7"/>
                </a:solidFill>
                <a:latin typeface="Inter" pitchFamily="34" charset="0"/>
                <a:ea typeface="Inter" pitchFamily="34" charset="-122"/>
                <a:cs typeface="Inter" pitchFamily="34" charset="-120"/>
              </a:rPr>
              <a:t>Ответ в шуточном стиле: у вас настолько важные дела, что вы никак не сможете прийти.</a:t>
            </a:r>
            <a:endParaRPr lang="en-US" sz="1100" dirty="0"/>
          </a:p>
        </p:txBody>
      </p:sp>
      <p:sp>
        <p:nvSpPr>
          <p:cNvPr id="17" name="Text 14"/>
          <p:cNvSpPr/>
          <p:nvPr/>
        </p:nvSpPr>
        <p:spPr>
          <a:xfrm>
            <a:off x="661475" y="5820271"/>
            <a:ext cx="6296860" cy="416123"/>
          </a:xfrm>
          <a:prstGeom prst="rect">
            <a:avLst/>
          </a:prstGeom>
          <a:noFill/>
          <a:ln/>
        </p:spPr>
        <p:txBody>
          <a:bodyPr wrap="square" lIns="0" tIns="0" rIns="0" bIns="0" rtlCol="0" anchor="t">
            <a:normAutofit/>
          </a:bodyPr>
          <a:lstStyle/>
          <a:p>
            <a:pPr marL="0" indent="0" algn="l">
              <a:lnSpc>
                <a:spcPct val="123000"/>
              </a:lnSpc>
              <a:buNone/>
            </a:pPr>
            <a:r>
              <a:rPr lang="en-US" sz="1100" dirty="0">
                <a:solidFill>
                  <a:srgbClr val="D6D9D7"/>
                </a:solidFill>
                <a:latin typeface="Inter" pitchFamily="34" charset="0"/>
                <a:ea typeface="Inter" pitchFamily="34" charset="-122"/>
                <a:cs typeface="Inter" pitchFamily="34" charset="-120"/>
              </a:rPr>
              <a:t>Сравните результаты. Обратите внимание, как меняется структура и тональность текста в зависимости от заданного контекста.</a:t>
            </a:r>
            <a:endParaRPr lang="en-US" sz="11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9809" y="0"/>
            <a:ext cx="4571886" cy="6858000"/>
          </a:xfrm>
          <a:prstGeom prst="rect">
            <a:avLst/>
          </a:prstGeom>
        </p:spPr>
      </p:pic>
      <p:sp>
        <p:nvSpPr>
          <p:cNvPr id="3" name="Text 0"/>
          <p:cNvSpPr/>
          <p:nvPr/>
        </p:nvSpPr>
        <p:spPr>
          <a:xfrm>
            <a:off x="661475" y="1414463"/>
            <a:ext cx="6858920"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Создание графиков с </a:t>
            </a:r>
            <a:r>
              <a:rPr lang="en-US" sz="3250" u="sng" dirty="0">
                <a:solidFill>
                  <a:srgbClr val="AC9EF5"/>
                </a:solidFill>
                <a:latin typeface="DM Sans Medium" pitchFamily="34" charset="0"/>
                <a:ea typeface="DM Sans Medium" pitchFamily="34" charset="-122"/>
                <a:cs typeface="DM Sans Medium" pitchFamily="34" charset="-120"/>
                <a:hlinkClick r:id="rId4">
                  <a:extLst>
                    <a:ext uri="{A12FA001-AC4F-418D-AE19-62706E023703}">
                      <ahyp:hlinkClr xmlns:ahyp="http://schemas.microsoft.com/office/drawing/2018/hyperlinkcolor" val="tx"/>
                    </a:ext>
                  </a:extLst>
                </a:hlinkClick>
              </a:rPr>
              <a:t>Napkin.ai</a:t>
            </a:r>
            <a:endParaRPr lang="en-US" sz="3250" dirty="0"/>
          </a:p>
        </p:txBody>
      </p:sp>
      <p:sp>
        <p:nvSpPr>
          <p:cNvPr id="4" name="Text 1"/>
          <p:cNvSpPr/>
          <p:nvPr/>
        </p:nvSpPr>
        <p:spPr>
          <a:xfrm>
            <a:off x="661475" y="2179241"/>
            <a:ext cx="6315512" cy="713184"/>
          </a:xfrm>
          <a:prstGeom prst="rect">
            <a:avLst/>
          </a:prstGeom>
          <a:noFill/>
          <a:ln/>
        </p:spPr>
        <p:txBody>
          <a:bodyPr wrap="none" lIns="0" tIns="0" rIns="0" bIns="0" rtlCol="0" anchor="t"/>
          <a:lstStyle/>
          <a:p>
            <a:pPr marL="0" indent="0" algn="l">
              <a:lnSpc>
                <a:spcPct val="104000"/>
              </a:lnSpc>
              <a:buNone/>
            </a:pPr>
            <a:r>
              <a:rPr lang="en-US" sz="4450" dirty="0">
                <a:solidFill>
                  <a:srgbClr val="E8AF3B"/>
                </a:solidFill>
                <a:latin typeface="DM Sans Medium" pitchFamily="34" charset="0"/>
                <a:ea typeface="DM Sans Medium" pitchFamily="34" charset="-122"/>
                <a:cs typeface="DM Sans Medium" pitchFamily="34" charset="-120"/>
              </a:rPr>
              <a:t>app.napkin.ai</a:t>
            </a:r>
            <a:endParaRPr lang="en-US" sz="4450" dirty="0"/>
          </a:p>
        </p:txBody>
      </p:sp>
      <p:sp>
        <p:nvSpPr>
          <p:cNvPr id="5" name="Text 2"/>
          <p:cNvSpPr/>
          <p:nvPr/>
        </p:nvSpPr>
        <p:spPr>
          <a:xfrm>
            <a:off x="661475" y="3140472"/>
            <a:ext cx="6296860" cy="2302966"/>
          </a:xfrm>
          <a:prstGeom prst="rect">
            <a:avLst/>
          </a:prstGeom>
          <a:noFill/>
          <a:ln/>
        </p:spPr>
        <p:txBody>
          <a:bodyPr wrap="square" lIns="0" tIns="0" rIns="0" bIns="0" rtlCol="0" anchor="t">
            <a:normAutofit/>
          </a:bodyPr>
          <a:lstStyle/>
          <a:p>
            <a:pPr marL="0" indent="0" algn="l">
              <a:lnSpc>
                <a:spcPct val="133000"/>
              </a:lnSpc>
              <a:spcAft>
                <a:spcPts val="1450"/>
              </a:spcAft>
              <a:buNone/>
            </a:pPr>
            <a:r>
              <a:rPr lang="en-US" sz="1300" dirty="0">
                <a:solidFill>
                  <a:srgbClr val="D6D9D7"/>
                </a:solidFill>
                <a:latin typeface="Inter" pitchFamily="34" charset="0"/>
                <a:ea typeface="Inter" pitchFamily="34" charset="-122"/>
                <a:cs typeface="Inter" pitchFamily="34" charset="-120"/>
              </a:rPr>
              <a:t>Napkin.ai превращает текстовые описания в визуальные диаграммы и схемы. Просто опишите, что хотите показать, — система создаст профессионально выглядящую визуализацию. Идеально для презентаций, отчётов и объяснения сложных концепций.</a:t>
            </a:r>
            <a:endParaRPr lang="en-US" sz="1300" dirty="0"/>
          </a:p>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Инструмент особенно полезен для тех, кто не имеет навыков дизайна, но хочет создавать понятные и привлекательные визуализации данных. Поддерживает различные типы диаграмм: от простых блок-схем до сложных инфографик.</a:t>
            </a:r>
            <a:endParaRPr lang="en-US" sz="13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61574" y="1119584"/>
            <a:ext cx="5395877" cy="1850827"/>
          </a:xfrm>
          <a:prstGeom prst="rect">
            <a:avLst/>
          </a:prstGeom>
        </p:spPr>
      </p:pic>
      <p:sp>
        <p:nvSpPr>
          <p:cNvPr id="3" name="Text 0"/>
          <p:cNvSpPr/>
          <p:nvPr/>
        </p:nvSpPr>
        <p:spPr>
          <a:xfrm>
            <a:off x="661574" y="3218458"/>
            <a:ext cx="6180281"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Презентации с </a:t>
            </a:r>
            <a:r>
              <a:rPr lang="en-US" sz="3250" u="sng" dirty="0">
                <a:solidFill>
                  <a:srgbClr val="AC9EF5"/>
                </a:solidFill>
                <a:latin typeface="DM Sans Medium" pitchFamily="34" charset="0"/>
                <a:ea typeface="DM Sans Medium" pitchFamily="34" charset="-122"/>
                <a:cs typeface="DM Sans Medium" pitchFamily="34" charset="-120"/>
                <a:hlinkClick r:id="rId4">
                  <a:extLst>
                    <a:ext uri="{A12FA001-AC4F-418D-AE19-62706E023703}">
                      <ahyp:hlinkClr xmlns:ahyp="http://schemas.microsoft.com/office/drawing/2018/hyperlinkcolor" val="tx"/>
                    </a:ext>
                  </a:extLst>
                </a:hlinkClick>
              </a:rPr>
              <a:t>Gamma.app</a:t>
            </a:r>
            <a:endParaRPr lang="en-US" sz="3250" dirty="0"/>
          </a:p>
        </p:txBody>
      </p:sp>
      <p:sp>
        <p:nvSpPr>
          <p:cNvPr id="4" name="Text 1"/>
          <p:cNvSpPr/>
          <p:nvPr/>
        </p:nvSpPr>
        <p:spPr>
          <a:xfrm>
            <a:off x="661574" y="3983236"/>
            <a:ext cx="6315512" cy="713184"/>
          </a:xfrm>
          <a:prstGeom prst="rect">
            <a:avLst/>
          </a:prstGeom>
          <a:noFill/>
          <a:ln/>
        </p:spPr>
        <p:txBody>
          <a:bodyPr wrap="none" lIns="0" tIns="0" rIns="0" bIns="0" rtlCol="0" anchor="t"/>
          <a:lstStyle/>
          <a:p>
            <a:pPr marL="0" indent="0" algn="l">
              <a:lnSpc>
                <a:spcPct val="104000"/>
              </a:lnSpc>
              <a:buNone/>
            </a:pPr>
            <a:r>
              <a:rPr lang="en-US" sz="4450" dirty="0">
                <a:solidFill>
                  <a:srgbClr val="626C3B"/>
                </a:solidFill>
                <a:latin typeface="DM Sans Medium" pitchFamily="34" charset="0"/>
                <a:ea typeface="DM Sans Medium" pitchFamily="34" charset="-122"/>
                <a:cs typeface="DM Sans Medium" pitchFamily="34" charset="-120"/>
              </a:rPr>
              <a:t>gamma.app</a:t>
            </a:r>
            <a:endParaRPr lang="en-US" sz="4450" dirty="0"/>
          </a:p>
        </p:txBody>
      </p:sp>
      <p:sp>
        <p:nvSpPr>
          <p:cNvPr id="5" name="Text 2"/>
          <p:cNvSpPr/>
          <p:nvPr/>
        </p:nvSpPr>
        <p:spPr>
          <a:xfrm>
            <a:off x="661574" y="4944467"/>
            <a:ext cx="10868547"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Gamma — революционный подход к созданию презентаций. Вместо часов работы в PowerPoint просто опишите тему — ИИ создаст профессиональный дизайн с релевантным контентом. Платформа использует адаптивный дизайн: ваши презентации отлично выглядят на любых устройствах — от больших экранов до смартфонов.</a:t>
            </a:r>
            <a:endParaRPr lang="en-US" sz="13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661574" y="1311176"/>
            <a:ext cx="9096147"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Задание: создание презентаций в Gamma</a:t>
            </a:r>
            <a:endParaRPr lang="en-US" sz="3250" dirty="0"/>
          </a:p>
        </p:txBody>
      </p:sp>
      <p:sp>
        <p:nvSpPr>
          <p:cNvPr id="3" name="Text 1"/>
          <p:cNvSpPr/>
          <p:nvPr/>
        </p:nvSpPr>
        <p:spPr>
          <a:xfrm>
            <a:off x="661574" y="2158603"/>
            <a:ext cx="10868547"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Создайте в Gamma 3 варианта презентаций об отделе, в котором вы работаете. Сравните, насколько сильно ИИ адаптирует контент под разную аудиторию.</a:t>
            </a:r>
            <a:endParaRPr lang="en-US" sz="1300" dirty="0"/>
          </a:p>
        </p:txBody>
      </p:sp>
      <p:pic>
        <p:nvPicPr>
          <p:cNvPr id="4" name="Image 0" descr="preencoded.png"/>
          <p:cNvPicPr>
            <a:picLocks noChangeAspect="1"/>
          </p:cNvPicPr>
          <p:nvPr/>
        </p:nvPicPr>
        <p:blipFill>
          <a:blip r:embed="rId3"/>
          <a:stretch>
            <a:fillRect/>
          </a:stretch>
        </p:blipFill>
        <p:spPr>
          <a:xfrm>
            <a:off x="661574" y="2873871"/>
            <a:ext cx="3622783" cy="661491"/>
          </a:xfrm>
          <a:prstGeom prst="rect">
            <a:avLst/>
          </a:prstGeom>
        </p:spPr>
      </p:pic>
      <p:sp>
        <p:nvSpPr>
          <p:cNvPr id="5" name="Text 2"/>
          <p:cNvSpPr/>
          <p:nvPr/>
        </p:nvSpPr>
        <p:spPr>
          <a:xfrm>
            <a:off x="826868" y="3700661"/>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Для коллег</a:t>
            </a:r>
            <a:endParaRPr lang="en-US" sz="1600" dirty="0"/>
          </a:p>
        </p:txBody>
      </p:sp>
      <p:sp>
        <p:nvSpPr>
          <p:cNvPr id="6" name="Text 3"/>
          <p:cNvSpPr/>
          <p:nvPr/>
        </p:nvSpPr>
        <p:spPr>
          <a:xfrm>
            <a:off x="826868" y="4058345"/>
            <a:ext cx="3292194" cy="1323082"/>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Профессиональный стиль с техническими деталями и показателями эффективности. Используйте специализированную терминологию.</a:t>
            </a:r>
            <a:endParaRPr lang="en-US" sz="1300" dirty="0"/>
          </a:p>
        </p:txBody>
      </p:sp>
      <p:pic>
        <p:nvPicPr>
          <p:cNvPr id="7" name="Image 1" descr="preencoded.png"/>
          <p:cNvPicPr>
            <a:picLocks noChangeAspect="1"/>
          </p:cNvPicPr>
          <p:nvPr/>
        </p:nvPicPr>
        <p:blipFill>
          <a:blip r:embed="rId4"/>
          <a:stretch>
            <a:fillRect/>
          </a:stretch>
        </p:blipFill>
        <p:spPr>
          <a:xfrm>
            <a:off x="4284357" y="2873871"/>
            <a:ext cx="3622882" cy="661491"/>
          </a:xfrm>
          <a:prstGeom prst="rect">
            <a:avLst/>
          </a:prstGeom>
        </p:spPr>
      </p:pic>
      <p:sp>
        <p:nvSpPr>
          <p:cNvPr id="8" name="Text 4"/>
          <p:cNvSpPr/>
          <p:nvPr/>
        </p:nvSpPr>
        <p:spPr>
          <a:xfrm>
            <a:off x="4449651" y="3700661"/>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Для детей</a:t>
            </a:r>
            <a:endParaRPr lang="en-US" sz="1600" dirty="0"/>
          </a:p>
        </p:txBody>
      </p:sp>
      <p:sp>
        <p:nvSpPr>
          <p:cNvPr id="9" name="Text 5"/>
          <p:cNvSpPr/>
          <p:nvPr/>
        </p:nvSpPr>
        <p:spPr>
          <a:xfrm>
            <a:off x="4449651" y="4058345"/>
            <a:ext cx="3292293"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Простой язык, яркие образы, аналогии из повседневной жизни. Сложные процессы — через понятные примеры.</a:t>
            </a:r>
            <a:endParaRPr lang="en-US" sz="1300" dirty="0"/>
          </a:p>
        </p:txBody>
      </p:sp>
      <p:pic>
        <p:nvPicPr>
          <p:cNvPr id="10" name="Image 2" descr="preencoded.png"/>
          <p:cNvPicPr>
            <a:picLocks noChangeAspect="1"/>
          </p:cNvPicPr>
          <p:nvPr/>
        </p:nvPicPr>
        <p:blipFill>
          <a:blip r:embed="rId5"/>
          <a:stretch>
            <a:fillRect/>
          </a:stretch>
        </p:blipFill>
        <p:spPr>
          <a:xfrm>
            <a:off x="7907239" y="2873871"/>
            <a:ext cx="3622882" cy="661491"/>
          </a:xfrm>
          <a:prstGeom prst="rect">
            <a:avLst/>
          </a:prstGeom>
        </p:spPr>
      </p:pic>
      <p:sp>
        <p:nvSpPr>
          <p:cNvPr id="11" name="Text 6"/>
          <p:cNvSpPr/>
          <p:nvPr/>
        </p:nvSpPr>
        <p:spPr>
          <a:xfrm>
            <a:off x="8072533" y="3700661"/>
            <a:ext cx="2067369"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Сравните</a:t>
            </a:r>
            <a:endParaRPr lang="en-US" sz="1600" dirty="0"/>
          </a:p>
        </p:txBody>
      </p:sp>
      <p:sp>
        <p:nvSpPr>
          <p:cNvPr id="12" name="Text 7"/>
          <p:cNvSpPr/>
          <p:nvPr/>
        </p:nvSpPr>
        <p:spPr>
          <a:xfrm>
            <a:off x="8072533" y="4058345"/>
            <a:ext cx="3292293" cy="1058466"/>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Оцените разницу в структуре, словарном запасе и визуальных элементах. Что ИИ изменил, а что оставил неизменным?</a:t>
            </a:r>
            <a:endParaRPr lang="en-US" sz="13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746503" y="472678"/>
            <a:ext cx="5572978" cy="508695"/>
          </a:xfrm>
          <a:prstGeom prst="rect">
            <a:avLst/>
          </a:prstGeom>
          <a:noFill/>
          <a:ln/>
        </p:spPr>
        <p:txBody>
          <a:bodyPr wrap="none" lIns="0" tIns="0" rIns="0" bIns="0" rtlCol="0" anchor="t"/>
          <a:lstStyle/>
          <a:p>
            <a:pPr marL="0" indent="0" algn="l">
              <a:lnSpc>
                <a:spcPct val="104000"/>
              </a:lnSpc>
              <a:buNone/>
            </a:pPr>
            <a:r>
              <a:rPr lang="en-US" sz="3200" dirty="0">
                <a:solidFill>
                  <a:srgbClr val="F7F7F8"/>
                </a:solidFill>
                <a:latin typeface="DM Sans Medium" pitchFamily="34" charset="0"/>
                <a:ea typeface="DM Sans Medium" pitchFamily="34" charset="-122"/>
                <a:cs typeface="DM Sans Medium" pitchFamily="34" charset="-120"/>
              </a:rPr>
              <a:t>Генерация изображений</a:t>
            </a:r>
            <a:endParaRPr lang="en-US" sz="3200" dirty="0"/>
          </a:p>
        </p:txBody>
      </p:sp>
      <p:sp>
        <p:nvSpPr>
          <p:cNvPr id="3" name="Text 1"/>
          <p:cNvSpPr/>
          <p:nvPr/>
        </p:nvSpPr>
        <p:spPr>
          <a:xfrm>
            <a:off x="746503" y="1301849"/>
            <a:ext cx="10698689" cy="516930"/>
          </a:xfrm>
          <a:prstGeom prst="rect">
            <a:avLst/>
          </a:prstGeom>
          <a:noFill/>
          <a:ln/>
        </p:spPr>
        <p:txBody>
          <a:bodyPr wrap="square" lIns="0" tIns="0" rIns="0" bIns="0" rtlCol="0" anchor="t">
            <a:normAutofit/>
          </a:bodyPr>
          <a:lstStyle/>
          <a:p>
            <a:pPr marL="0" indent="0" algn="l">
              <a:lnSpc>
                <a:spcPct val="132000"/>
              </a:lnSpc>
              <a:buNone/>
            </a:pPr>
            <a:r>
              <a:rPr lang="en-US" sz="1250" dirty="0">
                <a:solidFill>
                  <a:srgbClr val="D6D9D7"/>
                </a:solidFill>
                <a:latin typeface="Inter" pitchFamily="34" charset="0"/>
                <a:ea typeface="Inter" pitchFamily="34" charset="-122"/>
                <a:cs typeface="Inter" pitchFamily="34" charset="-120"/>
              </a:rPr>
              <a:t>Знакомство с платформами для создания изображений на основе текстовых описаний. Правильный промпт — ключ к нужному результату.</a:t>
            </a:r>
            <a:endParaRPr lang="en-US" sz="12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454" y="1999059"/>
            <a:ext cx="5288227" cy="1489373"/>
          </a:xfrm>
          <a:prstGeom prst="rect">
            <a:avLst/>
          </a:prstGeom>
        </p:spPr>
      </p:pic>
      <p:sp>
        <p:nvSpPr>
          <p:cNvPr id="5" name="Text 2"/>
          <p:cNvSpPr/>
          <p:nvPr/>
        </p:nvSpPr>
        <p:spPr>
          <a:xfrm>
            <a:off x="985416" y="2180828"/>
            <a:ext cx="2275426" cy="254298"/>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Kandinsky / FusionBrain</a:t>
            </a:r>
            <a:endParaRPr lang="en-US" sz="1600" dirty="0"/>
          </a:p>
        </p:txBody>
      </p:sp>
      <p:sp>
        <p:nvSpPr>
          <p:cNvPr id="6" name="Text 3"/>
          <p:cNvSpPr/>
          <p:nvPr/>
        </p:nvSpPr>
        <p:spPr>
          <a:xfrm>
            <a:off x="985416" y="2531269"/>
            <a:ext cx="4848501" cy="516930"/>
          </a:xfrm>
          <a:prstGeom prst="rect">
            <a:avLst/>
          </a:prstGeom>
          <a:noFill/>
          <a:ln/>
        </p:spPr>
        <p:txBody>
          <a:bodyPr wrap="square" lIns="0" tIns="0" rIns="0" bIns="0" rtlCol="0" anchor="t">
            <a:normAutofit/>
          </a:bodyPr>
          <a:lstStyle/>
          <a:p>
            <a:pPr marL="0" indent="0" algn="l">
              <a:lnSpc>
                <a:spcPct val="132000"/>
              </a:lnSpc>
              <a:buNone/>
            </a:pPr>
            <a:r>
              <a:rPr lang="en-US" sz="1250" dirty="0">
                <a:solidFill>
                  <a:srgbClr val="D6D9D7"/>
                </a:solidFill>
                <a:latin typeface="Inter" pitchFamily="34" charset="0"/>
                <a:ea typeface="Inter" pitchFamily="34" charset="-122"/>
                <a:cs typeface="Inter" pitchFamily="34" charset="-120"/>
              </a:rPr>
              <a:t>Российские платформы, которые понимают русский язык лучше зарубежных аналогов. Идеальная отправная точка.</a:t>
            </a:r>
            <a:endParaRPr lang="en-US" sz="1250" dirty="0"/>
          </a:p>
        </p:txBody>
      </p:sp>
      <p:pic>
        <p:nvPicPr>
          <p:cNvPr id="7"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6866" y="1999059"/>
            <a:ext cx="5288326" cy="1489373"/>
          </a:xfrm>
          <a:prstGeom prst="rect">
            <a:avLst/>
          </a:prstGeom>
        </p:spPr>
      </p:pic>
      <p:sp>
        <p:nvSpPr>
          <p:cNvPr id="8" name="Text 4"/>
          <p:cNvSpPr/>
          <p:nvPr/>
        </p:nvSpPr>
        <p:spPr>
          <a:xfrm>
            <a:off x="6414828" y="2180828"/>
            <a:ext cx="2949303" cy="254298"/>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Принципы создания промпта</a:t>
            </a:r>
            <a:endParaRPr lang="en-US" sz="1600" dirty="0"/>
          </a:p>
        </p:txBody>
      </p:sp>
      <p:sp>
        <p:nvSpPr>
          <p:cNvPr id="9" name="Text 5"/>
          <p:cNvSpPr/>
          <p:nvPr/>
        </p:nvSpPr>
        <p:spPr>
          <a:xfrm>
            <a:off x="6414828" y="2531269"/>
            <a:ext cx="4848600" cy="775395"/>
          </a:xfrm>
          <a:prstGeom prst="rect">
            <a:avLst/>
          </a:prstGeom>
          <a:noFill/>
          <a:ln/>
        </p:spPr>
        <p:txBody>
          <a:bodyPr wrap="square" lIns="0" tIns="0" rIns="0" bIns="0" rtlCol="0" anchor="t">
            <a:normAutofit/>
          </a:bodyPr>
          <a:lstStyle/>
          <a:p>
            <a:pPr marL="0" indent="0" algn="l">
              <a:lnSpc>
                <a:spcPct val="132000"/>
              </a:lnSpc>
              <a:buNone/>
            </a:pPr>
            <a:r>
              <a:rPr lang="en-US" sz="1250" dirty="0">
                <a:solidFill>
                  <a:srgbClr val="D6D9D7"/>
                </a:solidFill>
                <a:latin typeface="Inter" pitchFamily="34" charset="0"/>
                <a:ea typeface="Inter" pitchFamily="34" charset="-122"/>
                <a:cs typeface="Inter" pitchFamily="34" charset="-120"/>
              </a:rPr>
              <a:t>Описывайте объект, фон, стиль и детали. Используйте модификаторы стиля художников, настройки линз и плёнок для художественного контроля.</a:t>
            </a:r>
            <a:endParaRPr lang="en-US" sz="1250" dirty="0"/>
          </a:p>
        </p:txBody>
      </p:sp>
      <p:pic>
        <p:nvPicPr>
          <p:cNvPr id="10"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454" y="3648670"/>
            <a:ext cx="5288227" cy="1489373"/>
          </a:xfrm>
          <a:prstGeom prst="rect">
            <a:avLst/>
          </a:prstGeom>
        </p:spPr>
      </p:pic>
      <p:sp>
        <p:nvSpPr>
          <p:cNvPr id="11" name="Text 6"/>
          <p:cNvSpPr/>
          <p:nvPr/>
        </p:nvSpPr>
        <p:spPr>
          <a:xfrm>
            <a:off x="985416" y="3830439"/>
            <a:ext cx="3421374" cy="254298"/>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Трудности с изображением людей</a:t>
            </a:r>
            <a:endParaRPr lang="en-US" sz="1600" dirty="0"/>
          </a:p>
        </p:txBody>
      </p:sp>
      <p:sp>
        <p:nvSpPr>
          <p:cNvPr id="12" name="Text 7"/>
          <p:cNvSpPr/>
          <p:nvPr/>
        </p:nvSpPr>
        <p:spPr>
          <a:xfrm>
            <a:off x="985416" y="4180880"/>
            <a:ext cx="4848501" cy="775395"/>
          </a:xfrm>
          <a:prstGeom prst="rect">
            <a:avLst/>
          </a:prstGeom>
          <a:noFill/>
          <a:ln/>
        </p:spPr>
        <p:txBody>
          <a:bodyPr wrap="square" lIns="0" tIns="0" rIns="0" bIns="0" rtlCol="0" anchor="t">
            <a:normAutofit/>
          </a:bodyPr>
          <a:lstStyle/>
          <a:p>
            <a:pPr marL="0" indent="0" algn="l">
              <a:lnSpc>
                <a:spcPct val="132000"/>
              </a:lnSpc>
              <a:buNone/>
            </a:pPr>
            <a:r>
              <a:rPr lang="en-US" sz="1250" dirty="0">
                <a:solidFill>
                  <a:srgbClr val="D6D9D7"/>
                </a:solidFill>
                <a:latin typeface="Inter" pitchFamily="34" charset="0"/>
                <a:ea typeface="Inter" pitchFamily="34" charset="-122"/>
                <a:cs typeface="Inter" pitchFamily="34" charset="-120"/>
              </a:rPr>
              <a:t>Современные нейросети испытывают сложности с </a:t>
            </a:r>
            <a:r>
              <a:rPr lang="en-US" sz="1250" b="1" dirty="0">
                <a:solidFill>
                  <a:srgbClr val="D6D9D7"/>
                </a:solidFill>
                <a:latin typeface="Inter" pitchFamily="34" charset="0"/>
                <a:ea typeface="Inter" pitchFamily="34" charset="-122"/>
                <a:cs typeface="Inter" pitchFamily="34" charset="-120"/>
              </a:rPr>
              <a:t>руками</a:t>
            </a:r>
            <a:r>
              <a:rPr lang="en-US" sz="1250" dirty="0">
                <a:solidFill>
                  <a:srgbClr val="D6D9D7"/>
                </a:solidFill>
                <a:latin typeface="Inter" pitchFamily="34" charset="0"/>
                <a:ea typeface="Inter" pitchFamily="34" charset="-122"/>
                <a:cs typeface="Inter" pitchFamily="34" charset="-120"/>
              </a:rPr>
              <a:t> (лишние пальцы), </a:t>
            </a:r>
            <a:r>
              <a:rPr lang="en-US" sz="1250" b="1" dirty="0">
                <a:solidFill>
                  <a:srgbClr val="D6D9D7"/>
                </a:solidFill>
                <a:latin typeface="Inter" pitchFamily="34" charset="0"/>
                <a:ea typeface="Inter" pitchFamily="34" charset="-122"/>
                <a:cs typeface="Inter" pitchFamily="34" charset="-120"/>
              </a:rPr>
              <a:t>лицами</a:t>
            </a:r>
            <a:r>
              <a:rPr lang="en-US" sz="1250" dirty="0">
                <a:solidFill>
                  <a:srgbClr val="D6D9D7"/>
                </a:solidFill>
                <a:latin typeface="Inter" pitchFamily="34" charset="0"/>
                <a:ea typeface="Inter" pitchFamily="34" charset="-122"/>
                <a:cs typeface="Inter" pitchFamily="34" charset="-120"/>
              </a:rPr>
              <a:t> (искажения пропорций) и </a:t>
            </a:r>
            <a:r>
              <a:rPr lang="en-US" sz="1250" b="1" dirty="0">
                <a:solidFill>
                  <a:srgbClr val="D6D9D7"/>
                </a:solidFill>
                <a:latin typeface="Inter" pitchFamily="34" charset="0"/>
                <a:ea typeface="Inter" pitchFamily="34" charset="-122"/>
                <a:cs typeface="Inter" pitchFamily="34" charset="-120"/>
              </a:rPr>
              <a:t>текстом</a:t>
            </a:r>
            <a:r>
              <a:rPr lang="en-US" sz="1250" dirty="0">
                <a:solidFill>
                  <a:srgbClr val="D6D9D7"/>
                </a:solidFill>
                <a:latin typeface="Inter" pitchFamily="34" charset="0"/>
                <a:ea typeface="Inter" pitchFamily="34" charset="-122"/>
                <a:cs typeface="Inter" pitchFamily="34" charset="-120"/>
              </a:rPr>
              <a:t> (нечитаемые буквы).</a:t>
            </a:r>
            <a:endParaRPr lang="en-US" sz="1250" dirty="0"/>
          </a:p>
        </p:txBody>
      </p:sp>
      <p:pic>
        <p:nvPicPr>
          <p:cNvPr id="13" name="Image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6866" y="3648670"/>
            <a:ext cx="5288326" cy="1489373"/>
          </a:xfrm>
          <a:prstGeom prst="rect">
            <a:avLst/>
          </a:prstGeom>
        </p:spPr>
      </p:pic>
      <p:sp>
        <p:nvSpPr>
          <p:cNvPr id="14" name="Text 8"/>
          <p:cNvSpPr/>
          <p:nvPr/>
        </p:nvSpPr>
        <p:spPr>
          <a:xfrm>
            <a:off x="6414828" y="3830439"/>
            <a:ext cx="2035025" cy="254298"/>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Негативный промпт</a:t>
            </a:r>
            <a:endParaRPr lang="en-US" sz="1600" dirty="0"/>
          </a:p>
        </p:txBody>
      </p:sp>
      <p:sp>
        <p:nvSpPr>
          <p:cNvPr id="15" name="Text 9"/>
          <p:cNvSpPr/>
          <p:nvPr/>
        </p:nvSpPr>
        <p:spPr>
          <a:xfrm>
            <a:off x="6414828" y="4180880"/>
            <a:ext cx="4848600" cy="775395"/>
          </a:xfrm>
          <a:prstGeom prst="rect">
            <a:avLst/>
          </a:prstGeom>
          <a:noFill/>
          <a:ln/>
        </p:spPr>
        <p:txBody>
          <a:bodyPr wrap="square" lIns="0" tIns="0" rIns="0" bIns="0" rtlCol="0" anchor="t">
            <a:normAutofit/>
          </a:bodyPr>
          <a:lstStyle/>
          <a:p>
            <a:pPr marL="0" indent="0" algn="l">
              <a:lnSpc>
                <a:spcPct val="132000"/>
              </a:lnSpc>
              <a:buNone/>
            </a:pPr>
            <a:r>
              <a:rPr lang="en-US" sz="1250" dirty="0">
                <a:solidFill>
                  <a:srgbClr val="D6D9D7"/>
                </a:solidFill>
                <a:latin typeface="Inter" pitchFamily="34" charset="0"/>
                <a:ea typeface="Inter" pitchFamily="34" charset="-122"/>
                <a:cs typeface="Inter" pitchFamily="34" charset="-120"/>
              </a:rPr>
              <a:t>Указание того, чего </a:t>
            </a:r>
            <a:r>
              <a:rPr lang="en-US" sz="1250" b="1" dirty="0">
                <a:solidFill>
                  <a:srgbClr val="D6D9D7"/>
                </a:solidFill>
                <a:latin typeface="Inter" pitchFamily="34" charset="0"/>
                <a:ea typeface="Inter" pitchFamily="34" charset="-122"/>
                <a:cs typeface="Inter" pitchFamily="34" charset="-120"/>
              </a:rPr>
              <a:t>НЕ</a:t>
            </a:r>
            <a:r>
              <a:rPr lang="en-US" sz="1250" dirty="0">
                <a:solidFill>
                  <a:srgbClr val="D6D9D7"/>
                </a:solidFill>
                <a:latin typeface="Inter" pitchFamily="34" charset="0"/>
                <a:ea typeface="Inter" pitchFamily="34" charset="-122"/>
                <a:cs typeface="Inter" pitchFamily="34" charset="-120"/>
              </a:rPr>
              <a:t> должно быть на изображении, помогает улучшить результат и избежать нежелательных элементов.</a:t>
            </a:r>
            <a:endParaRPr lang="en-US" sz="1250" dirty="0"/>
          </a:p>
        </p:txBody>
      </p:sp>
      <p:sp>
        <p:nvSpPr>
          <p:cNvPr id="16" name="Shape 10"/>
          <p:cNvSpPr/>
          <p:nvPr/>
        </p:nvSpPr>
        <p:spPr>
          <a:xfrm>
            <a:off x="746503" y="5318323"/>
            <a:ext cx="10698689" cy="886619"/>
          </a:xfrm>
          <a:prstGeom prst="roundRect">
            <a:avLst>
              <a:gd name="adj" fmla="val 2754"/>
            </a:avLst>
          </a:prstGeom>
          <a:solidFill>
            <a:srgbClr val="110745"/>
          </a:solidFill>
          <a:ln/>
        </p:spPr>
      </p:sp>
      <p:pic>
        <p:nvPicPr>
          <p:cNvPr id="17" name="Image 4" descr="preencoded.png"/>
          <p:cNvPicPr>
            <a:picLocks noChangeAspect="1"/>
          </p:cNvPicPr>
          <p:nvPr/>
        </p:nvPicPr>
        <p:blipFill>
          <a:blip r:embed="rId5"/>
          <a:stretch>
            <a:fillRect/>
          </a:stretch>
        </p:blipFill>
        <p:spPr>
          <a:xfrm>
            <a:off x="909218" y="5550793"/>
            <a:ext cx="203493" cy="162719"/>
          </a:xfrm>
          <a:prstGeom prst="rect">
            <a:avLst/>
          </a:prstGeom>
        </p:spPr>
      </p:pic>
      <p:sp>
        <p:nvSpPr>
          <p:cNvPr id="18" name="Text 11"/>
          <p:cNvSpPr/>
          <p:nvPr/>
        </p:nvSpPr>
        <p:spPr>
          <a:xfrm>
            <a:off x="1275425" y="5503168"/>
            <a:ext cx="10007052" cy="516930"/>
          </a:xfrm>
          <a:prstGeom prst="rect">
            <a:avLst/>
          </a:prstGeom>
          <a:noFill/>
          <a:ln/>
        </p:spPr>
        <p:txBody>
          <a:bodyPr wrap="square" lIns="0" tIns="0" rIns="0" bIns="0" rtlCol="0" anchor="t">
            <a:normAutofit/>
          </a:bodyPr>
          <a:lstStyle/>
          <a:p>
            <a:pPr marL="0" indent="0" algn="l">
              <a:lnSpc>
                <a:spcPct val="132000"/>
              </a:lnSpc>
              <a:buNone/>
            </a:pPr>
            <a:r>
              <a:rPr lang="en-US" sz="1250" b="1" dirty="0">
                <a:solidFill>
                  <a:srgbClr val="FFFFFF"/>
                </a:solidFill>
                <a:latin typeface="Inter" pitchFamily="34" charset="0"/>
                <a:ea typeface="Inter" pitchFamily="34" charset="-122"/>
                <a:cs typeface="Inter" pitchFamily="34" charset="-120"/>
              </a:rPr>
              <a:t>Практика:</a:t>
            </a:r>
            <a:r>
              <a:rPr lang="en-US" sz="1250" dirty="0">
                <a:solidFill>
                  <a:srgbClr val="FFFFFF"/>
                </a:solidFill>
                <a:latin typeface="Inter" pitchFamily="34" charset="0"/>
                <a:ea typeface="Inter" pitchFamily="34" charset="-122"/>
                <a:cs typeface="Inter" pitchFamily="34" charset="-120"/>
              </a:rPr>
              <a:t> исправление «левой руки» на изображении, создание логотипа «Мастерской ИИ», дорисовка недостающих частей.</a:t>
            </a:r>
            <a:endParaRPr lang="en-US" sz="12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46503" y="481905"/>
            <a:ext cx="5937895" cy="508695"/>
          </a:xfrm>
          <a:prstGeom prst="rect">
            <a:avLst/>
          </a:prstGeom>
          <a:noFill/>
          <a:ln/>
        </p:spPr>
        <p:txBody>
          <a:bodyPr wrap="none" lIns="0" tIns="0" rIns="0" bIns="0" rtlCol="0" anchor="t"/>
          <a:lstStyle/>
          <a:p>
            <a:pPr marL="0" indent="0" algn="l">
              <a:lnSpc>
                <a:spcPct val="104000"/>
              </a:lnSpc>
              <a:buNone/>
            </a:pPr>
            <a:r>
              <a:rPr lang="en-US" sz="3200" dirty="0">
                <a:solidFill>
                  <a:srgbClr val="F7F7F8"/>
                </a:solidFill>
                <a:latin typeface="DM Sans Medium" pitchFamily="34" charset="0"/>
                <a:ea typeface="DM Sans Medium" pitchFamily="34" charset="-122"/>
                <a:cs typeface="DM Sans Medium" pitchFamily="34" charset="-120"/>
              </a:rPr>
              <a:t>Офисные задачи через ИИ</a:t>
            </a:r>
            <a:endParaRPr lang="en-US" sz="320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503" y="1311077"/>
            <a:ext cx="406985" cy="406995"/>
          </a:xfrm>
          <a:prstGeom prst="rect">
            <a:avLst/>
          </a:prstGeom>
        </p:spPr>
      </p:pic>
      <p:sp>
        <p:nvSpPr>
          <p:cNvPr id="4" name="Text 1"/>
          <p:cNvSpPr/>
          <p:nvPr/>
        </p:nvSpPr>
        <p:spPr>
          <a:xfrm>
            <a:off x="746503" y="1918395"/>
            <a:ext cx="2035025" cy="254298"/>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Работа с текстами</a:t>
            </a:r>
            <a:endParaRPr lang="en-US" sz="1600" dirty="0"/>
          </a:p>
        </p:txBody>
      </p:sp>
      <p:sp>
        <p:nvSpPr>
          <p:cNvPr id="5" name="Text 2"/>
          <p:cNvSpPr/>
          <p:nvPr/>
        </p:nvSpPr>
        <p:spPr>
          <a:xfrm>
            <a:off x="746503" y="2268835"/>
            <a:ext cx="5249136" cy="516930"/>
          </a:xfrm>
          <a:prstGeom prst="rect">
            <a:avLst/>
          </a:prstGeom>
          <a:noFill/>
          <a:ln/>
        </p:spPr>
        <p:txBody>
          <a:bodyPr wrap="square" lIns="0" tIns="0" rIns="0" bIns="0" rtlCol="0" anchor="t">
            <a:normAutofit/>
          </a:bodyPr>
          <a:lstStyle/>
          <a:p>
            <a:pPr marL="0" indent="0" algn="l">
              <a:lnSpc>
                <a:spcPct val="132000"/>
              </a:lnSpc>
              <a:buNone/>
            </a:pPr>
            <a:r>
              <a:rPr lang="en-US" sz="1250" dirty="0">
                <a:solidFill>
                  <a:srgbClr val="D6D9D7"/>
                </a:solidFill>
                <a:latin typeface="Inter" pitchFamily="34" charset="0"/>
                <a:ea typeface="Inter" pitchFamily="34" charset="-122"/>
                <a:cs typeface="Inter" pitchFamily="34" charset="-120"/>
              </a:rPr>
              <a:t>ИИ выделит главное из больших объёмов информации, сэкономив часы на анализе документов.</a:t>
            </a:r>
            <a:endParaRPr lang="en-US" sz="125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5957" y="1311077"/>
            <a:ext cx="406985" cy="406995"/>
          </a:xfrm>
          <a:prstGeom prst="rect">
            <a:avLst/>
          </a:prstGeom>
        </p:spPr>
      </p:pic>
      <p:sp>
        <p:nvSpPr>
          <p:cNvPr id="7" name="Text 3"/>
          <p:cNvSpPr/>
          <p:nvPr/>
        </p:nvSpPr>
        <p:spPr>
          <a:xfrm>
            <a:off x="6195957" y="1918395"/>
            <a:ext cx="2346961" cy="254298"/>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Инструменты перевода</a:t>
            </a:r>
            <a:endParaRPr lang="en-US" sz="1600" dirty="0"/>
          </a:p>
        </p:txBody>
      </p:sp>
      <p:sp>
        <p:nvSpPr>
          <p:cNvPr id="8" name="Text 4"/>
          <p:cNvSpPr/>
          <p:nvPr/>
        </p:nvSpPr>
        <p:spPr>
          <a:xfrm>
            <a:off x="6195957" y="2268835"/>
            <a:ext cx="5249235" cy="516930"/>
          </a:xfrm>
          <a:prstGeom prst="rect">
            <a:avLst/>
          </a:prstGeom>
          <a:noFill/>
          <a:ln/>
        </p:spPr>
        <p:txBody>
          <a:bodyPr wrap="square" lIns="0" tIns="0" rIns="0" bIns="0" rtlCol="0" anchor="t">
            <a:normAutofit/>
          </a:bodyPr>
          <a:lstStyle/>
          <a:p>
            <a:pPr marL="0" indent="0" algn="l">
              <a:lnSpc>
                <a:spcPct val="132000"/>
              </a:lnSpc>
              <a:buNone/>
            </a:pPr>
            <a:r>
              <a:rPr lang="en-US" sz="1250" b="1" dirty="0">
                <a:solidFill>
                  <a:srgbClr val="D6D9D7"/>
                </a:solidFill>
                <a:latin typeface="Inter" pitchFamily="34" charset="0"/>
                <a:ea typeface="Inter" pitchFamily="34" charset="-122"/>
                <a:cs typeface="Inter" pitchFamily="34" charset="-120"/>
              </a:rPr>
              <a:t>DeepL</a:t>
            </a:r>
            <a:r>
              <a:rPr lang="en-US" sz="1250" dirty="0">
                <a:solidFill>
                  <a:srgbClr val="D6D9D7"/>
                </a:solidFill>
                <a:latin typeface="Inter" pitchFamily="34" charset="0"/>
                <a:ea typeface="Inter" pitchFamily="34" charset="-122"/>
                <a:cs typeface="Inter" pitchFamily="34" charset="-120"/>
              </a:rPr>
              <a:t> — перевод файлов целиком с форматированием и выбором стиля под задачу. Контекст сохраняется.</a:t>
            </a:r>
            <a:endParaRPr lang="en-US" sz="125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6503" y="3106241"/>
            <a:ext cx="406985" cy="406995"/>
          </a:xfrm>
          <a:prstGeom prst="rect">
            <a:avLst/>
          </a:prstGeom>
        </p:spPr>
      </p:pic>
      <p:sp>
        <p:nvSpPr>
          <p:cNvPr id="10" name="Text 5"/>
          <p:cNvSpPr/>
          <p:nvPr/>
        </p:nvSpPr>
        <p:spPr>
          <a:xfrm>
            <a:off x="746503" y="3713559"/>
            <a:ext cx="2035025" cy="254298"/>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Генерация писем</a:t>
            </a:r>
            <a:endParaRPr lang="en-US" sz="1600" dirty="0"/>
          </a:p>
        </p:txBody>
      </p:sp>
      <p:sp>
        <p:nvSpPr>
          <p:cNvPr id="11" name="Text 6"/>
          <p:cNvSpPr/>
          <p:nvPr/>
        </p:nvSpPr>
        <p:spPr>
          <a:xfrm>
            <a:off x="746503" y="4064000"/>
            <a:ext cx="5249136" cy="516930"/>
          </a:xfrm>
          <a:prstGeom prst="rect">
            <a:avLst/>
          </a:prstGeom>
          <a:noFill/>
          <a:ln/>
        </p:spPr>
        <p:txBody>
          <a:bodyPr wrap="square" lIns="0" tIns="0" rIns="0" bIns="0" rtlCol="0" anchor="t">
            <a:normAutofit/>
          </a:bodyPr>
          <a:lstStyle/>
          <a:p>
            <a:pPr marL="0" indent="0" algn="l">
              <a:lnSpc>
                <a:spcPct val="132000"/>
              </a:lnSpc>
              <a:buNone/>
            </a:pPr>
            <a:r>
              <a:rPr lang="en-US" sz="1250" dirty="0">
                <a:solidFill>
                  <a:srgbClr val="D6D9D7"/>
                </a:solidFill>
                <a:latin typeface="Inter" pitchFamily="34" charset="0"/>
                <a:ea typeface="Inter" pitchFamily="34" charset="-122"/>
                <a:cs typeface="Inter" pitchFamily="34" charset="-120"/>
              </a:rPr>
              <a:t>Автоматическое создание деловой корреспонденции с учётом тона и контекста — от запросов до напоминаний.</a:t>
            </a:r>
            <a:endParaRPr lang="en-US" sz="1250" dirty="0"/>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5957" y="3106241"/>
            <a:ext cx="406985" cy="406995"/>
          </a:xfrm>
          <a:prstGeom prst="rect">
            <a:avLst/>
          </a:prstGeom>
        </p:spPr>
      </p:pic>
      <p:sp>
        <p:nvSpPr>
          <p:cNvPr id="13" name="Text 7"/>
          <p:cNvSpPr/>
          <p:nvPr/>
        </p:nvSpPr>
        <p:spPr>
          <a:xfrm>
            <a:off x="6195957" y="3713559"/>
            <a:ext cx="2119061" cy="254298"/>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Составление отчётов</a:t>
            </a:r>
            <a:endParaRPr lang="en-US" sz="1600" dirty="0"/>
          </a:p>
        </p:txBody>
      </p:sp>
      <p:sp>
        <p:nvSpPr>
          <p:cNvPr id="14" name="Text 8"/>
          <p:cNvSpPr/>
          <p:nvPr/>
        </p:nvSpPr>
        <p:spPr>
          <a:xfrm>
            <a:off x="6195957" y="4064000"/>
            <a:ext cx="5249235" cy="516930"/>
          </a:xfrm>
          <a:prstGeom prst="rect">
            <a:avLst/>
          </a:prstGeom>
          <a:noFill/>
          <a:ln/>
        </p:spPr>
        <p:txBody>
          <a:bodyPr wrap="square" lIns="0" tIns="0" rIns="0" bIns="0" rtlCol="0" anchor="t">
            <a:normAutofit/>
          </a:bodyPr>
          <a:lstStyle/>
          <a:p>
            <a:pPr marL="0" indent="0" algn="l">
              <a:lnSpc>
                <a:spcPct val="132000"/>
              </a:lnSpc>
              <a:buNone/>
            </a:pPr>
            <a:r>
              <a:rPr lang="en-US" sz="1250" dirty="0">
                <a:solidFill>
                  <a:srgbClr val="D6D9D7"/>
                </a:solidFill>
                <a:latin typeface="Inter" pitchFamily="34" charset="0"/>
                <a:ea typeface="Inter" pitchFamily="34" charset="-122"/>
                <a:cs typeface="Inter" pitchFamily="34" charset="-120"/>
              </a:rPr>
              <a:t>Быстрая подготовка структурированных отчётов по данным. ИИ анализирует таблицы и формулирует выводы.</a:t>
            </a:r>
            <a:endParaRPr lang="en-US" sz="1250" dirty="0"/>
          </a:p>
        </p:txBody>
      </p:sp>
      <p:pic>
        <p:nvPicPr>
          <p:cNvPr id="1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6503" y="4901406"/>
            <a:ext cx="406985" cy="406995"/>
          </a:xfrm>
          <a:prstGeom prst="rect">
            <a:avLst/>
          </a:prstGeom>
        </p:spPr>
      </p:pic>
      <p:sp>
        <p:nvSpPr>
          <p:cNvPr id="16" name="Text 9"/>
          <p:cNvSpPr/>
          <p:nvPr/>
        </p:nvSpPr>
        <p:spPr>
          <a:xfrm>
            <a:off x="746503" y="5508724"/>
            <a:ext cx="2426235" cy="254298"/>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Улучшение английского</a:t>
            </a:r>
            <a:endParaRPr lang="en-US" sz="1600" dirty="0"/>
          </a:p>
        </p:txBody>
      </p:sp>
      <p:sp>
        <p:nvSpPr>
          <p:cNvPr id="17" name="Text 10"/>
          <p:cNvSpPr/>
          <p:nvPr/>
        </p:nvSpPr>
        <p:spPr>
          <a:xfrm>
            <a:off x="746503" y="5859165"/>
            <a:ext cx="5249136" cy="516930"/>
          </a:xfrm>
          <a:prstGeom prst="rect">
            <a:avLst/>
          </a:prstGeom>
          <a:noFill/>
          <a:ln/>
        </p:spPr>
        <p:txBody>
          <a:bodyPr wrap="square" lIns="0" tIns="0" rIns="0" bIns="0" rtlCol="0" anchor="t">
            <a:normAutofit/>
          </a:bodyPr>
          <a:lstStyle/>
          <a:p>
            <a:pPr marL="0" indent="0" algn="l">
              <a:lnSpc>
                <a:spcPct val="132000"/>
              </a:lnSpc>
              <a:buNone/>
            </a:pPr>
            <a:r>
              <a:rPr lang="en-US" sz="1250" dirty="0">
                <a:solidFill>
                  <a:srgbClr val="D6D9D7"/>
                </a:solidFill>
                <a:latin typeface="Inter" pitchFamily="34" charset="0"/>
                <a:ea typeface="Inter" pitchFamily="34" charset="-122"/>
                <a:cs typeface="Inter" pitchFamily="34" charset="-120"/>
              </a:rPr>
              <a:t>Простые объяснения сложных концепций или усложнённые версии текстов для профессиональной аудитории.</a:t>
            </a:r>
            <a:endParaRPr lang="en-US" sz="1250" dirty="0"/>
          </a:p>
        </p:txBody>
      </p:sp>
      <p:pic>
        <p:nvPicPr>
          <p:cNvPr id="18"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95957" y="4901406"/>
            <a:ext cx="406985" cy="406995"/>
          </a:xfrm>
          <a:prstGeom prst="rect">
            <a:avLst/>
          </a:prstGeom>
        </p:spPr>
      </p:pic>
      <p:sp>
        <p:nvSpPr>
          <p:cNvPr id="19" name="Text 11"/>
          <p:cNvSpPr/>
          <p:nvPr/>
        </p:nvSpPr>
        <p:spPr>
          <a:xfrm>
            <a:off x="6195957" y="5508724"/>
            <a:ext cx="2035025" cy="254298"/>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Шаблоны ответов</a:t>
            </a:r>
            <a:endParaRPr lang="en-US" sz="1600" dirty="0"/>
          </a:p>
        </p:txBody>
      </p:sp>
      <p:sp>
        <p:nvSpPr>
          <p:cNvPr id="20" name="Text 12"/>
          <p:cNvSpPr/>
          <p:nvPr/>
        </p:nvSpPr>
        <p:spPr>
          <a:xfrm>
            <a:off x="6195957" y="5859165"/>
            <a:ext cx="5249235" cy="516930"/>
          </a:xfrm>
          <a:prstGeom prst="rect">
            <a:avLst/>
          </a:prstGeom>
          <a:noFill/>
          <a:ln/>
        </p:spPr>
        <p:txBody>
          <a:bodyPr wrap="square" lIns="0" tIns="0" rIns="0" bIns="0" rtlCol="0" anchor="t">
            <a:normAutofit/>
          </a:bodyPr>
          <a:lstStyle/>
          <a:p>
            <a:pPr marL="0" indent="0" algn="l">
              <a:lnSpc>
                <a:spcPct val="132000"/>
              </a:lnSpc>
              <a:buNone/>
            </a:pPr>
            <a:r>
              <a:rPr lang="en-US" sz="1250" dirty="0">
                <a:solidFill>
                  <a:srgbClr val="D6D9D7"/>
                </a:solidFill>
                <a:latin typeface="Inter" pitchFamily="34" charset="0"/>
                <a:ea typeface="Inter" pitchFamily="34" charset="-122"/>
                <a:cs typeface="Inter" pitchFamily="34" charset="-120"/>
              </a:rPr>
              <a:t>Библиотека готовых ответов на типовые запросы. Краткие письма и статусные сообщения за секунды.</a:t>
            </a:r>
            <a:endParaRPr lang="en-US" sz="12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891731"/>
            <a:ext cx="10869018" cy="264617"/>
          </a:xfrm>
          <a:prstGeom prst="rect">
            <a:avLst/>
          </a:prstGeom>
          <a:noFill/>
          <a:ln/>
        </p:spPr>
        <p:txBody>
          <a:bodyPr wrap="none" lIns="0" tIns="0" rIns="0" bIns="0" rtlCol="0" anchor="t"/>
          <a:lstStyle/>
          <a:p>
            <a:pPr>
              <a:lnSpc>
                <a:spcPts val="2083"/>
              </a:lnSpc>
            </a:pPr>
            <a:endParaRPr lang="en-US" sz="1292" dirty="0"/>
          </a:p>
        </p:txBody>
      </p:sp>
      <p:sp>
        <p:nvSpPr>
          <p:cNvPr id="9" name="Text 5"/>
          <p:cNvSpPr/>
          <p:nvPr/>
        </p:nvSpPr>
        <p:spPr>
          <a:xfrm>
            <a:off x="1198761" y="5421709"/>
            <a:ext cx="10166449" cy="529233"/>
          </a:xfrm>
          <a:prstGeom prst="rect">
            <a:avLst/>
          </a:prstGeom>
          <a:noFill/>
          <a:ln/>
        </p:spPr>
        <p:txBody>
          <a:bodyPr wrap="square" lIns="0" tIns="0" rIns="0" bIns="0" rtlCol="0" anchor="t"/>
          <a:lstStyle/>
          <a:p>
            <a:pPr>
              <a:lnSpc>
                <a:spcPts val="2083"/>
              </a:lnSpc>
            </a:pPr>
            <a:endParaRPr lang="en-US" sz="1292" dirty="0"/>
          </a:p>
        </p:txBody>
      </p:sp>
      <p:sp>
        <p:nvSpPr>
          <p:cNvPr id="5" name="TextBox 4">
            <a:extLst>
              <a:ext uri="{FF2B5EF4-FFF2-40B4-BE49-F238E27FC236}">
                <a16:creationId xmlns:a16="http://schemas.microsoft.com/office/drawing/2014/main" id="{5745364C-B2D9-9833-AFB8-DD225BEC810C}"/>
              </a:ext>
            </a:extLst>
          </p:cNvPr>
          <p:cNvSpPr txBox="1"/>
          <p:nvPr/>
        </p:nvSpPr>
        <p:spPr>
          <a:xfrm>
            <a:off x="925223" y="621358"/>
            <a:ext cx="4288693" cy="3169714"/>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А.</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«Испытания не всегда меняют направление нашей жизни, но почти всегда меняют нас самих.»</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BB28626-99BB-1BBD-8DB8-43F84B22AA9F}"/>
              </a:ext>
            </a:extLst>
          </p:cNvPr>
          <p:cNvSpPr txBox="1"/>
          <p:nvPr/>
        </p:nvSpPr>
        <p:spPr>
          <a:xfrm>
            <a:off x="6620684" y="621358"/>
            <a:ext cx="4288693" cy="2656818"/>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Б.</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«Трудности часто подготавливают обычных людей к необычной судьбе.»</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Прямая соединительная линия 11">
            <a:extLst>
              <a:ext uri="{FF2B5EF4-FFF2-40B4-BE49-F238E27FC236}">
                <a16:creationId xmlns:a16="http://schemas.microsoft.com/office/drawing/2014/main" id="{032FCAE9-91B4-0FF8-3A7C-470E75372849}"/>
              </a:ext>
            </a:extLst>
          </p:cNvPr>
          <p:cNvCxnSpPr>
            <a:cxnSpLocks/>
          </p:cNvCxnSpPr>
          <p:nvPr/>
        </p:nvCxnSpPr>
        <p:spPr>
          <a:xfrm>
            <a:off x="5999550" y="429846"/>
            <a:ext cx="0" cy="4288693"/>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07739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Text 0"/>
          <p:cNvSpPr/>
          <p:nvPr/>
        </p:nvSpPr>
        <p:spPr>
          <a:xfrm>
            <a:off x="661574" y="1589286"/>
            <a:ext cx="7003379"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Поиск и аналитика в интернете</a:t>
            </a:r>
            <a:endParaRPr lang="en-US" sz="3250" dirty="0"/>
          </a:p>
        </p:txBody>
      </p:sp>
      <p:sp>
        <p:nvSpPr>
          <p:cNvPr id="3" name="Shape 1"/>
          <p:cNvSpPr/>
          <p:nvPr/>
        </p:nvSpPr>
        <p:spPr>
          <a:xfrm>
            <a:off x="542515" y="2354064"/>
            <a:ext cx="5470686" cy="2914650"/>
          </a:xfrm>
          <a:prstGeom prst="roundRect">
            <a:avLst>
              <a:gd name="adj" fmla="val 851"/>
            </a:avLst>
          </a:prstGeom>
          <a:solidFill>
            <a:srgbClr val="626C3B"/>
          </a:solidFill>
          <a:ln/>
        </p:spPr>
      </p:sp>
      <p:sp>
        <p:nvSpPr>
          <p:cNvPr id="4" name="Text 2"/>
          <p:cNvSpPr/>
          <p:nvPr/>
        </p:nvSpPr>
        <p:spPr>
          <a:xfrm>
            <a:off x="707809" y="2519363"/>
            <a:ext cx="2676954" cy="258465"/>
          </a:xfrm>
          <a:prstGeom prst="rect">
            <a:avLst/>
          </a:prstGeom>
          <a:noFill/>
          <a:ln/>
        </p:spPr>
        <p:txBody>
          <a:bodyPr wrap="none" lIns="0" tIns="0" rIns="0" bIns="0" rtlCol="0" anchor="t"/>
          <a:lstStyle/>
          <a:p>
            <a:pPr marL="0" indent="0" algn="l">
              <a:lnSpc>
                <a:spcPct val="104000"/>
              </a:lnSpc>
              <a:buNone/>
            </a:pPr>
            <a:r>
              <a:rPr lang="en-US" sz="1600" dirty="0">
                <a:solidFill>
                  <a:srgbClr val="F7F7F8"/>
                </a:solidFill>
                <a:latin typeface="DM Sans Medium" pitchFamily="34" charset="0"/>
                <a:ea typeface="DM Sans Medium" pitchFamily="34" charset="-122"/>
                <a:cs typeface="DM Sans Medium" pitchFamily="34" charset="-120"/>
              </a:rPr>
              <a:t>Perplexity</a:t>
            </a:r>
            <a:endParaRPr lang="en-US" sz="1600" dirty="0"/>
          </a:p>
        </p:txBody>
      </p:sp>
      <p:sp>
        <p:nvSpPr>
          <p:cNvPr id="5" name="Text 3"/>
          <p:cNvSpPr/>
          <p:nvPr/>
        </p:nvSpPr>
        <p:spPr>
          <a:xfrm>
            <a:off x="707809" y="2943126"/>
            <a:ext cx="5140097"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FFFFFF"/>
                </a:solidFill>
                <a:latin typeface="Inter" pitchFamily="34" charset="0"/>
                <a:ea typeface="Inter" pitchFamily="34" charset="-122"/>
                <a:cs typeface="Inter" pitchFamily="34" charset="-120"/>
              </a:rPr>
              <a:t>Современный инструмент для глубокого поиска, сочетающий возможности поисковика и чат-бота.</a:t>
            </a:r>
            <a:endParaRPr lang="en-US" sz="1300" dirty="0"/>
          </a:p>
        </p:txBody>
      </p:sp>
      <p:sp>
        <p:nvSpPr>
          <p:cNvPr id="6" name="Text 4"/>
          <p:cNvSpPr/>
          <p:nvPr/>
        </p:nvSpPr>
        <p:spPr>
          <a:xfrm>
            <a:off x="707809" y="3621187"/>
            <a:ext cx="5140097" cy="909538"/>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300" dirty="0">
                <a:solidFill>
                  <a:srgbClr val="FFFFFF"/>
                </a:solidFill>
                <a:latin typeface="Inter" pitchFamily="34" charset="0"/>
                <a:ea typeface="Inter" pitchFamily="34" charset="-122"/>
                <a:cs typeface="Inter" pitchFamily="34" charset="-120"/>
              </a:rPr>
              <a:t>Обычный поиск с указанием источников</a:t>
            </a:r>
            <a:endParaRPr lang="en-US" sz="1300" dirty="0"/>
          </a:p>
          <a:p>
            <a:pPr marL="342900" indent="-342900" algn="l">
              <a:lnSpc>
                <a:spcPct val="133000"/>
              </a:lnSpc>
              <a:buSzPct val="100000"/>
              <a:buChar char="•"/>
            </a:pPr>
            <a:r>
              <a:rPr lang="en-US" sz="1300" dirty="0">
                <a:solidFill>
                  <a:srgbClr val="FFFFFF"/>
                </a:solidFill>
                <a:latin typeface="Inter" pitchFamily="34" charset="0"/>
                <a:ea typeface="Inter" pitchFamily="34" charset="-122"/>
                <a:cs typeface="Inter" pitchFamily="34" charset="-120"/>
              </a:rPr>
              <a:t>Интерактивный чат для уточнения запросов</a:t>
            </a:r>
            <a:endParaRPr lang="en-US" sz="1300" dirty="0"/>
          </a:p>
          <a:p>
            <a:pPr marL="342900" indent="-342900" algn="l">
              <a:lnSpc>
                <a:spcPct val="133000"/>
              </a:lnSpc>
              <a:buSzPct val="100000"/>
              <a:buChar char="•"/>
            </a:pPr>
            <a:r>
              <a:rPr lang="en-US" sz="1300" dirty="0">
                <a:solidFill>
                  <a:srgbClr val="FFFFFF"/>
                </a:solidFill>
                <a:latin typeface="Inter" pitchFamily="34" charset="0"/>
                <a:ea typeface="Inter" pitchFamily="34" charset="-122"/>
                <a:cs typeface="Inter" pitchFamily="34" charset="-120"/>
              </a:rPr>
              <a:t>Функция </a:t>
            </a:r>
            <a:r>
              <a:rPr lang="en-US" sz="1300" b="1" dirty="0">
                <a:solidFill>
                  <a:srgbClr val="FFFFFF"/>
                </a:solidFill>
                <a:latin typeface="Inter" pitchFamily="34" charset="0"/>
                <a:ea typeface="Inter" pitchFamily="34" charset="-122"/>
                <a:cs typeface="Inter" pitchFamily="34" charset="-120"/>
              </a:rPr>
              <a:t>Related queries</a:t>
            </a:r>
            <a:r>
              <a:rPr lang="en-US" sz="1300" dirty="0">
                <a:solidFill>
                  <a:srgbClr val="FFFFFF"/>
                </a:solidFill>
                <a:latin typeface="Inter" pitchFamily="34" charset="0"/>
                <a:ea typeface="Inter" pitchFamily="34" charset="-122"/>
                <a:cs typeface="Inter" pitchFamily="34" charset="-120"/>
              </a:rPr>
              <a:t> расширяет исследование</a:t>
            </a:r>
            <a:endParaRPr lang="en-US" sz="1300" dirty="0"/>
          </a:p>
        </p:txBody>
      </p:sp>
      <p:sp>
        <p:nvSpPr>
          <p:cNvPr id="7" name="Text 5"/>
          <p:cNvSpPr/>
          <p:nvPr/>
        </p:nvSpPr>
        <p:spPr>
          <a:xfrm>
            <a:off x="6303904" y="2519363"/>
            <a:ext cx="2676954" cy="258465"/>
          </a:xfrm>
          <a:prstGeom prst="rect">
            <a:avLst/>
          </a:prstGeom>
          <a:noFill/>
          <a:ln/>
        </p:spPr>
        <p:txBody>
          <a:bodyPr wrap="none" lIns="0" tIns="0" rIns="0" bIns="0" rtlCol="0" anchor="t"/>
          <a:lstStyle/>
          <a:p>
            <a:pPr marL="0" indent="0" algn="l">
              <a:lnSpc>
                <a:spcPct val="104000"/>
              </a:lnSpc>
              <a:buNone/>
            </a:pPr>
            <a:r>
              <a:rPr lang="en-US" sz="1600" dirty="0">
                <a:solidFill>
                  <a:srgbClr val="F7F7F8"/>
                </a:solidFill>
                <a:latin typeface="DM Sans Medium" pitchFamily="34" charset="0"/>
                <a:ea typeface="DM Sans Medium" pitchFamily="34" charset="-122"/>
                <a:cs typeface="DM Sans Medium" pitchFamily="34" charset="-120"/>
              </a:rPr>
              <a:t>Поиск видео и тем</a:t>
            </a:r>
            <a:endParaRPr lang="en-US" sz="1600" dirty="0"/>
          </a:p>
        </p:txBody>
      </p:sp>
      <p:sp>
        <p:nvSpPr>
          <p:cNvPr id="8" name="Text 6"/>
          <p:cNvSpPr/>
          <p:nvPr/>
        </p:nvSpPr>
        <p:spPr>
          <a:xfrm>
            <a:off x="6303904" y="2943126"/>
            <a:ext cx="5232567"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Комбинация YouTube и Perplexity открывает новые возможности: находите релевантные видео, анализируйте содержание, извлекайте ключевые инсайты без просмотра.</a:t>
            </a:r>
            <a:endParaRPr lang="en-US" sz="1300" dirty="0"/>
          </a:p>
        </p:txBody>
      </p:sp>
      <p:sp>
        <p:nvSpPr>
          <p:cNvPr id="9" name="Text 7"/>
          <p:cNvSpPr/>
          <p:nvPr/>
        </p:nvSpPr>
        <p:spPr>
          <a:xfrm>
            <a:off x="6303904" y="3902273"/>
            <a:ext cx="3137714" cy="258465"/>
          </a:xfrm>
          <a:prstGeom prst="rect">
            <a:avLst/>
          </a:prstGeom>
          <a:noFill/>
          <a:ln/>
        </p:spPr>
        <p:txBody>
          <a:bodyPr wrap="none" lIns="0" tIns="0" rIns="0" bIns="0" rtlCol="0" anchor="t"/>
          <a:lstStyle/>
          <a:p>
            <a:pPr marL="0" indent="0" algn="l">
              <a:lnSpc>
                <a:spcPct val="104000"/>
              </a:lnSpc>
              <a:buNone/>
            </a:pPr>
            <a:r>
              <a:rPr lang="en-US" sz="1600" dirty="0">
                <a:solidFill>
                  <a:srgbClr val="F7F7F8"/>
                </a:solidFill>
                <a:latin typeface="DM Sans Medium" pitchFamily="34" charset="0"/>
                <a:ea typeface="DM Sans Medium" pitchFamily="34" charset="-122"/>
                <a:cs typeface="DM Sans Medium" pitchFamily="34" charset="-120"/>
              </a:rPr>
              <a:t>Reddit для исследований</a:t>
            </a:r>
            <a:endParaRPr lang="en-US" sz="1600" dirty="0"/>
          </a:p>
        </p:txBody>
      </p:sp>
      <p:sp>
        <p:nvSpPr>
          <p:cNvPr id="10" name="Text 8"/>
          <p:cNvSpPr/>
          <p:nvPr/>
        </p:nvSpPr>
        <p:spPr>
          <a:xfrm>
            <a:off x="6303904" y="4326037"/>
            <a:ext cx="5232567"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Reddit — золотая жила для понимания реальных мнений пользователей. Научитесь искать обсуждения и отличать ценные инсайты от информационного шума.</a:t>
            </a:r>
            <a:endParaRPr lang="en-US" sz="13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1886" cy="6858000"/>
          </a:xfrm>
          <a:prstGeom prst="rect">
            <a:avLst/>
          </a:prstGeom>
        </p:spPr>
      </p:pic>
      <p:sp>
        <p:nvSpPr>
          <p:cNvPr id="3" name="Text 0"/>
          <p:cNvSpPr/>
          <p:nvPr/>
        </p:nvSpPr>
        <p:spPr>
          <a:xfrm>
            <a:off x="5233360" y="518418"/>
            <a:ext cx="5752559" cy="413445"/>
          </a:xfrm>
          <a:prstGeom prst="rect">
            <a:avLst/>
          </a:prstGeom>
          <a:noFill/>
          <a:ln/>
        </p:spPr>
        <p:txBody>
          <a:bodyPr wrap="none" lIns="0" tIns="0" rIns="0" bIns="0" rtlCol="0" anchor="t"/>
          <a:lstStyle/>
          <a:p>
            <a:pPr marL="0" indent="0" algn="l">
              <a:lnSpc>
                <a:spcPct val="104000"/>
              </a:lnSpc>
              <a:buNone/>
            </a:pPr>
            <a:r>
              <a:rPr lang="en-US" sz="2600" dirty="0">
                <a:solidFill>
                  <a:srgbClr val="F7F7F8"/>
                </a:solidFill>
                <a:latin typeface="DM Sans Medium" pitchFamily="34" charset="0"/>
                <a:ea typeface="DM Sans Medium" pitchFamily="34" charset="-122"/>
                <a:cs typeface="DM Sans Medium" pitchFamily="34" charset="-120"/>
              </a:rPr>
              <a:t>Создаём своего ИИ-сотрудника</a:t>
            </a:r>
            <a:endParaRPr lang="en-US" sz="2600" dirty="0"/>
          </a:p>
        </p:txBody>
      </p:sp>
      <p:sp>
        <p:nvSpPr>
          <p:cNvPr id="4" name="Text 1"/>
          <p:cNvSpPr/>
          <p:nvPr/>
        </p:nvSpPr>
        <p:spPr>
          <a:xfrm>
            <a:off x="5233360" y="1090613"/>
            <a:ext cx="6296860" cy="571500"/>
          </a:xfrm>
          <a:prstGeom prst="rect">
            <a:avLst/>
          </a:prstGeom>
          <a:noFill/>
          <a:ln/>
        </p:spPr>
        <p:txBody>
          <a:bodyPr wrap="square" lIns="0" tIns="0" rIns="0" bIns="0" rtlCol="0" anchor="t">
            <a:normAutofit/>
          </a:bodyPr>
          <a:lstStyle/>
          <a:p>
            <a:pPr marL="0" indent="0" algn="l">
              <a:lnSpc>
                <a:spcPct val="120000"/>
              </a:lnSpc>
              <a:buNone/>
            </a:pPr>
            <a:r>
              <a:rPr lang="en-US" sz="1000" dirty="0">
                <a:solidFill>
                  <a:srgbClr val="D6D9D7"/>
                </a:solidFill>
                <a:latin typeface="Inter" pitchFamily="34" charset="0"/>
                <a:ea typeface="Inter" pitchFamily="34" charset="-122"/>
                <a:cs typeface="Inter" pitchFamily="34" charset="-120"/>
              </a:rPr>
              <a:t>Вы создадите собственного ИИ-помощника, который будет отвечать на вопросы сотрудников, помогать с типовыми задачами и автоматизировать процессы. Бот работает в Telegram — доступен для всей команды.</a:t>
            </a:r>
            <a:endParaRPr lang="en-US" sz="1000" dirty="0"/>
          </a:p>
        </p:txBody>
      </p:sp>
      <p:sp>
        <p:nvSpPr>
          <p:cNvPr id="5" name="Text 2"/>
          <p:cNvSpPr/>
          <p:nvPr/>
        </p:nvSpPr>
        <p:spPr>
          <a:xfrm>
            <a:off x="5233360" y="1781175"/>
            <a:ext cx="264610" cy="165298"/>
          </a:xfrm>
          <a:prstGeom prst="rect">
            <a:avLst/>
          </a:prstGeom>
          <a:noFill/>
          <a:ln/>
        </p:spPr>
        <p:txBody>
          <a:bodyPr wrap="none" lIns="0" tIns="0" rIns="0" bIns="0" rtlCol="0" anchor="ctr"/>
          <a:lstStyle/>
          <a:p>
            <a:pPr marL="0" indent="0" algn="l">
              <a:lnSpc>
                <a:spcPct val="100000"/>
              </a:lnSpc>
              <a:buNone/>
            </a:pPr>
            <a:r>
              <a:rPr lang="en-US" sz="1000" dirty="0">
                <a:solidFill>
                  <a:srgbClr val="D6D9D7"/>
                </a:solidFill>
                <a:latin typeface="DM Sans Light" pitchFamily="34" charset="0"/>
                <a:ea typeface="DM Sans Light" pitchFamily="34" charset="-122"/>
                <a:cs typeface="DM Sans Light" pitchFamily="34" charset="-120"/>
              </a:rPr>
              <a:t>01</a:t>
            </a:r>
            <a:endParaRPr lang="en-US" sz="1000" dirty="0"/>
          </a:p>
        </p:txBody>
      </p:sp>
      <p:sp>
        <p:nvSpPr>
          <p:cNvPr id="6" name="Shape 3"/>
          <p:cNvSpPr/>
          <p:nvPr/>
        </p:nvSpPr>
        <p:spPr>
          <a:xfrm>
            <a:off x="5233360" y="1986855"/>
            <a:ext cx="6296860" cy="19050"/>
          </a:xfrm>
          <a:prstGeom prst="rect">
            <a:avLst/>
          </a:prstGeom>
          <a:solidFill>
            <a:srgbClr val="AC9EF5"/>
          </a:solidFill>
          <a:ln/>
        </p:spPr>
      </p:sp>
      <p:sp>
        <p:nvSpPr>
          <p:cNvPr id="7" name="Text 4"/>
          <p:cNvSpPr/>
          <p:nvPr/>
        </p:nvSpPr>
        <p:spPr>
          <a:xfrm>
            <a:off x="5233360" y="2091035"/>
            <a:ext cx="1653836" cy="206673"/>
          </a:xfrm>
          <a:prstGeom prst="rect">
            <a:avLst/>
          </a:prstGeom>
          <a:noFill/>
          <a:ln/>
        </p:spPr>
        <p:txBody>
          <a:bodyPr wrap="none" lIns="0" tIns="0" rIns="0" bIns="0" rtlCol="0" anchor="t"/>
          <a:lstStyle/>
          <a:p>
            <a:pPr marL="0" indent="0" algn="l">
              <a:lnSpc>
                <a:spcPct val="104000"/>
              </a:lnSpc>
              <a:buNone/>
            </a:pPr>
            <a:r>
              <a:rPr lang="en-US" sz="1300" dirty="0">
                <a:solidFill>
                  <a:srgbClr val="D6D9D7"/>
                </a:solidFill>
                <a:latin typeface="DM Sans Medium" pitchFamily="34" charset="0"/>
                <a:ea typeface="DM Sans Medium" pitchFamily="34" charset="-122"/>
                <a:cs typeface="DM Sans Medium" pitchFamily="34" charset="-120"/>
              </a:rPr>
              <a:t>Платформа Coze</a:t>
            </a:r>
            <a:endParaRPr lang="en-US" sz="1300" dirty="0"/>
          </a:p>
        </p:txBody>
      </p:sp>
      <p:sp>
        <p:nvSpPr>
          <p:cNvPr id="8" name="Text 5"/>
          <p:cNvSpPr/>
          <p:nvPr/>
        </p:nvSpPr>
        <p:spPr>
          <a:xfrm>
            <a:off x="5233360" y="2361208"/>
            <a:ext cx="6296860" cy="381000"/>
          </a:xfrm>
          <a:prstGeom prst="rect">
            <a:avLst/>
          </a:prstGeom>
          <a:noFill/>
          <a:ln/>
        </p:spPr>
        <p:txBody>
          <a:bodyPr wrap="square" lIns="0" tIns="0" rIns="0" bIns="0" rtlCol="0" anchor="t">
            <a:normAutofit/>
          </a:bodyPr>
          <a:lstStyle/>
          <a:p>
            <a:pPr marL="0" indent="0" algn="l">
              <a:lnSpc>
                <a:spcPct val="120000"/>
              </a:lnSpc>
              <a:buNone/>
            </a:pPr>
            <a:r>
              <a:rPr lang="en-US" sz="1000" dirty="0">
                <a:solidFill>
                  <a:srgbClr val="D6D9D7"/>
                </a:solidFill>
                <a:latin typeface="Inter" pitchFamily="34" charset="0"/>
                <a:ea typeface="Inter" pitchFamily="34" charset="-122"/>
                <a:cs typeface="Inter" pitchFamily="34" charset="-120"/>
              </a:rPr>
              <a:t>Знакомство с no-code платформой для создания ИИ-ботов без программирования. Простой интерфейс и мощные возможности.</a:t>
            </a:r>
            <a:endParaRPr lang="en-US" sz="1000" dirty="0"/>
          </a:p>
        </p:txBody>
      </p:sp>
      <p:sp>
        <p:nvSpPr>
          <p:cNvPr id="9" name="Text 6"/>
          <p:cNvSpPr/>
          <p:nvPr/>
        </p:nvSpPr>
        <p:spPr>
          <a:xfrm>
            <a:off x="5233360" y="2947194"/>
            <a:ext cx="264610" cy="165298"/>
          </a:xfrm>
          <a:prstGeom prst="rect">
            <a:avLst/>
          </a:prstGeom>
          <a:noFill/>
          <a:ln/>
        </p:spPr>
        <p:txBody>
          <a:bodyPr wrap="none" lIns="0" tIns="0" rIns="0" bIns="0" rtlCol="0" anchor="ctr"/>
          <a:lstStyle/>
          <a:p>
            <a:pPr marL="0" indent="0" algn="l">
              <a:lnSpc>
                <a:spcPct val="100000"/>
              </a:lnSpc>
              <a:buNone/>
            </a:pPr>
            <a:r>
              <a:rPr lang="en-US" sz="1000" dirty="0">
                <a:solidFill>
                  <a:srgbClr val="D6D9D7"/>
                </a:solidFill>
                <a:latin typeface="DM Sans Light" pitchFamily="34" charset="0"/>
                <a:ea typeface="DM Sans Light" pitchFamily="34" charset="-122"/>
                <a:cs typeface="DM Sans Light" pitchFamily="34" charset="-120"/>
              </a:rPr>
              <a:t>02</a:t>
            </a:r>
            <a:endParaRPr lang="en-US" sz="1000" dirty="0"/>
          </a:p>
        </p:txBody>
      </p:sp>
      <p:sp>
        <p:nvSpPr>
          <p:cNvPr id="10" name="Shape 7"/>
          <p:cNvSpPr/>
          <p:nvPr/>
        </p:nvSpPr>
        <p:spPr>
          <a:xfrm>
            <a:off x="5233360" y="3152874"/>
            <a:ext cx="6296860" cy="19050"/>
          </a:xfrm>
          <a:prstGeom prst="rect">
            <a:avLst/>
          </a:prstGeom>
          <a:solidFill>
            <a:srgbClr val="AC9EF5"/>
          </a:solidFill>
          <a:ln/>
        </p:spPr>
      </p:sp>
      <p:sp>
        <p:nvSpPr>
          <p:cNvPr id="11" name="Text 8"/>
          <p:cNvSpPr/>
          <p:nvPr/>
        </p:nvSpPr>
        <p:spPr>
          <a:xfrm>
            <a:off x="5233360" y="3257054"/>
            <a:ext cx="1982639" cy="206673"/>
          </a:xfrm>
          <a:prstGeom prst="rect">
            <a:avLst/>
          </a:prstGeom>
          <a:noFill/>
          <a:ln/>
        </p:spPr>
        <p:txBody>
          <a:bodyPr wrap="none" lIns="0" tIns="0" rIns="0" bIns="0" rtlCol="0" anchor="t"/>
          <a:lstStyle/>
          <a:p>
            <a:pPr marL="0" indent="0" algn="l">
              <a:lnSpc>
                <a:spcPct val="104000"/>
              </a:lnSpc>
              <a:buNone/>
            </a:pPr>
            <a:r>
              <a:rPr lang="en-US" sz="1300" dirty="0">
                <a:solidFill>
                  <a:srgbClr val="D6D9D7"/>
                </a:solidFill>
                <a:latin typeface="DM Sans Medium" pitchFamily="34" charset="0"/>
                <a:ea typeface="DM Sans Medium" pitchFamily="34" charset="-122"/>
                <a:cs typeface="DM Sans Medium" pitchFamily="34" charset="-120"/>
              </a:rPr>
              <a:t>Инструкция и настройка</a:t>
            </a:r>
            <a:endParaRPr lang="en-US" sz="1300" dirty="0"/>
          </a:p>
        </p:txBody>
      </p:sp>
      <p:sp>
        <p:nvSpPr>
          <p:cNvPr id="12" name="Text 9"/>
          <p:cNvSpPr/>
          <p:nvPr/>
        </p:nvSpPr>
        <p:spPr>
          <a:xfrm>
            <a:off x="5233360" y="3527227"/>
            <a:ext cx="6296860" cy="381000"/>
          </a:xfrm>
          <a:prstGeom prst="rect">
            <a:avLst/>
          </a:prstGeom>
          <a:noFill/>
          <a:ln/>
        </p:spPr>
        <p:txBody>
          <a:bodyPr wrap="square" lIns="0" tIns="0" rIns="0" bIns="0" rtlCol="0" anchor="t">
            <a:normAutofit/>
          </a:bodyPr>
          <a:lstStyle/>
          <a:p>
            <a:pPr marL="0" indent="0" algn="l">
              <a:lnSpc>
                <a:spcPct val="120000"/>
              </a:lnSpc>
              <a:buNone/>
            </a:pPr>
            <a:r>
              <a:rPr lang="en-US" sz="1000" dirty="0">
                <a:solidFill>
                  <a:srgbClr val="D6D9D7"/>
                </a:solidFill>
                <a:latin typeface="Inter" pitchFamily="34" charset="0"/>
                <a:ea typeface="Inter" pitchFamily="34" charset="-122"/>
                <a:cs typeface="Inter" pitchFamily="34" charset="-120"/>
              </a:rPr>
              <a:t>Пошаговое создание персонального ИИ-помощника. Обучение бота на ваших данных и документах.</a:t>
            </a:r>
            <a:endParaRPr lang="en-US" sz="1000" dirty="0"/>
          </a:p>
        </p:txBody>
      </p:sp>
      <p:sp>
        <p:nvSpPr>
          <p:cNvPr id="13" name="Text 10"/>
          <p:cNvSpPr/>
          <p:nvPr/>
        </p:nvSpPr>
        <p:spPr>
          <a:xfrm>
            <a:off x="5233360" y="4113213"/>
            <a:ext cx="264610" cy="165298"/>
          </a:xfrm>
          <a:prstGeom prst="rect">
            <a:avLst/>
          </a:prstGeom>
          <a:noFill/>
          <a:ln/>
        </p:spPr>
        <p:txBody>
          <a:bodyPr wrap="none" lIns="0" tIns="0" rIns="0" bIns="0" rtlCol="0" anchor="ctr"/>
          <a:lstStyle/>
          <a:p>
            <a:pPr marL="0" indent="0" algn="l">
              <a:lnSpc>
                <a:spcPct val="100000"/>
              </a:lnSpc>
              <a:buNone/>
            </a:pPr>
            <a:r>
              <a:rPr lang="en-US" sz="1000" dirty="0">
                <a:solidFill>
                  <a:srgbClr val="D6D9D7"/>
                </a:solidFill>
                <a:latin typeface="DM Sans Light" pitchFamily="34" charset="0"/>
                <a:ea typeface="DM Sans Light" pitchFamily="34" charset="-122"/>
                <a:cs typeface="DM Sans Light" pitchFamily="34" charset="-120"/>
              </a:rPr>
              <a:t>03</a:t>
            </a:r>
            <a:endParaRPr lang="en-US" sz="1000" dirty="0"/>
          </a:p>
        </p:txBody>
      </p:sp>
      <p:sp>
        <p:nvSpPr>
          <p:cNvPr id="14" name="Shape 11"/>
          <p:cNvSpPr/>
          <p:nvPr/>
        </p:nvSpPr>
        <p:spPr>
          <a:xfrm>
            <a:off x="5233360" y="4318893"/>
            <a:ext cx="6296860" cy="19050"/>
          </a:xfrm>
          <a:prstGeom prst="rect">
            <a:avLst/>
          </a:prstGeom>
          <a:solidFill>
            <a:srgbClr val="AC9EF5"/>
          </a:solidFill>
          <a:ln/>
        </p:spPr>
      </p:sp>
      <p:sp>
        <p:nvSpPr>
          <p:cNvPr id="15" name="Text 12"/>
          <p:cNvSpPr/>
          <p:nvPr/>
        </p:nvSpPr>
        <p:spPr>
          <a:xfrm>
            <a:off x="5233360" y="4423073"/>
            <a:ext cx="1653836" cy="206673"/>
          </a:xfrm>
          <a:prstGeom prst="rect">
            <a:avLst/>
          </a:prstGeom>
          <a:noFill/>
          <a:ln/>
        </p:spPr>
        <p:txBody>
          <a:bodyPr wrap="none" lIns="0" tIns="0" rIns="0" bIns="0" rtlCol="0" anchor="t"/>
          <a:lstStyle/>
          <a:p>
            <a:pPr marL="0" indent="0" algn="l">
              <a:lnSpc>
                <a:spcPct val="104000"/>
              </a:lnSpc>
              <a:buNone/>
            </a:pPr>
            <a:r>
              <a:rPr lang="en-US" sz="1300" dirty="0">
                <a:solidFill>
                  <a:srgbClr val="D6D9D7"/>
                </a:solidFill>
                <a:latin typeface="DM Sans Medium" pitchFamily="34" charset="0"/>
                <a:ea typeface="DM Sans Medium" pitchFamily="34" charset="-122"/>
                <a:cs typeface="DM Sans Medium" pitchFamily="34" charset="-120"/>
              </a:rPr>
              <a:t>Telegram / BotFather</a:t>
            </a:r>
            <a:endParaRPr lang="en-US" sz="1300" dirty="0"/>
          </a:p>
        </p:txBody>
      </p:sp>
      <p:sp>
        <p:nvSpPr>
          <p:cNvPr id="16" name="Text 13"/>
          <p:cNvSpPr/>
          <p:nvPr/>
        </p:nvSpPr>
        <p:spPr>
          <a:xfrm>
            <a:off x="5233360" y="4693245"/>
            <a:ext cx="6296860" cy="381000"/>
          </a:xfrm>
          <a:prstGeom prst="rect">
            <a:avLst/>
          </a:prstGeom>
          <a:noFill/>
          <a:ln/>
        </p:spPr>
        <p:txBody>
          <a:bodyPr wrap="square" lIns="0" tIns="0" rIns="0" bIns="0" rtlCol="0" anchor="t">
            <a:normAutofit/>
          </a:bodyPr>
          <a:lstStyle/>
          <a:p>
            <a:pPr marL="0" indent="0" algn="l">
              <a:lnSpc>
                <a:spcPct val="120000"/>
              </a:lnSpc>
              <a:buNone/>
            </a:pPr>
            <a:r>
              <a:rPr lang="en-US" sz="1000" dirty="0">
                <a:solidFill>
                  <a:srgbClr val="D6D9D7"/>
                </a:solidFill>
                <a:latin typeface="Inter" pitchFamily="34" charset="0"/>
                <a:ea typeface="Inter" pitchFamily="34" charset="-122"/>
                <a:cs typeface="Inter" pitchFamily="34" charset="-120"/>
              </a:rPr>
              <a:t>Регистрация и настройка бота через официальный BotFather. Получение токена для интеграции.</a:t>
            </a:r>
            <a:endParaRPr lang="en-US" sz="1000" dirty="0"/>
          </a:p>
        </p:txBody>
      </p:sp>
      <p:sp>
        <p:nvSpPr>
          <p:cNvPr id="17" name="Text 14"/>
          <p:cNvSpPr/>
          <p:nvPr/>
        </p:nvSpPr>
        <p:spPr>
          <a:xfrm>
            <a:off x="5233360" y="5279231"/>
            <a:ext cx="264610" cy="165298"/>
          </a:xfrm>
          <a:prstGeom prst="rect">
            <a:avLst/>
          </a:prstGeom>
          <a:noFill/>
          <a:ln/>
        </p:spPr>
        <p:txBody>
          <a:bodyPr wrap="none" lIns="0" tIns="0" rIns="0" bIns="0" rtlCol="0" anchor="ctr"/>
          <a:lstStyle/>
          <a:p>
            <a:pPr marL="0" indent="0" algn="l">
              <a:lnSpc>
                <a:spcPct val="100000"/>
              </a:lnSpc>
              <a:buNone/>
            </a:pPr>
            <a:r>
              <a:rPr lang="en-US" sz="1000" dirty="0">
                <a:solidFill>
                  <a:srgbClr val="D6D9D7"/>
                </a:solidFill>
                <a:latin typeface="DM Sans Light" pitchFamily="34" charset="0"/>
                <a:ea typeface="DM Sans Light" pitchFamily="34" charset="-122"/>
                <a:cs typeface="DM Sans Light" pitchFamily="34" charset="-120"/>
              </a:rPr>
              <a:t>04</a:t>
            </a:r>
            <a:endParaRPr lang="en-US" sz="1000" dirty="0"/>
          </a:p>
        </p:txBody>
      </p:sp>
      <p:sp>
        <p:nvSpPr>
          <p:cNvPr id="18" name="Shape 15"/>
          <p:cNvSpPr/>
          <p:nvPr/>
        </p:nvSpPr>
        <p:spPr>
          <a:xfrm>
            <a:off x="5233360" y="5484912"/>
            <a:ext cx="6296860" cy="19050"/>
          </a:xfrm>
          <a:prstGeom prst="rect">
            <a:avLst/>
          </a:prstGeom>
          <a:solidFill>
            <a:srgbClr val="AC9EF5"/>
          </a:solidFill>
          <a:ln/>
        </p:spPr>
      </p:sp>
      <p:sp>
        <p:nvSpPr>
          <p:cNvPr id="19" name="Text 16"/>
          <p:cNvSpPr/>
          <p:nvPr/>
        </p:nvSpPr>
        <p:spPr>
          <a:xfrm>
            <a:off x="5233360" y="5589091"/>
            <a:ext cx="1850383" cy="206673"/>
          </a:xfrm>
          <a:prstGeom prst="rect">
            <a:avLst/>
          </a:prstGeom>
          <a:noFill/>
          <a:ln/>
        </p:spPr>
        <p:txBody>
          <a:bodyPr wrap="none" lIns="0" tIns="0" rIns="0" bIns="0" rtlCol="0" anchor="t"/>
          <a:lstStyle/>
          <a:p>
            <a:pPr marL="0" indent="0" algn="l">
              <a:lnSpc>
                <a:spcPct val="104000"/>
              </a:lnSpc>
              <a:buNone/>
            </a:pPr>
            <a:r>
              <a:rPr lang="en-US" sz="1300" dirty="0">
                <a:solidFill>
                  <a:srgbClr val="D6D9D7"/>
                </a:solidFill>
                <a:latin typeface="DM Sans Medium" pitchFamily="34" charset="0"/>
                <a:ea typeface="DM Sans Medium" pitchFamily="34" charset="-122"/>
                <a:cs typeface="DM Sans Medium" pitchFamily="34" charset="-120"/>
              </a:rPr>
              <a:t>Запуск и тестирование</a:t>
            </a:r>
            <a:endParaRPr lang="en-US" sz="1300" dirty="0"/>
          </a:p>
        </p:txBody>
      </p:sp>
      <p:sp>
        <p:nvSpPr>
          <p:cNvPr id="20" name="Text 17"/>
          <p:cNvSpPr/>
          <p:nvPr/>
        </p:nvSpPr>
        <p:spPr>
          <a:xfrm>
            <a:off x="5233360" y="5859264"/>
            <a:ext cx="6296860" cy="381000"/>
          </a:xfrm>
          <a:prstGeom prst="rect">
            <a:avLst/>
          </a:prstGeom>
          <a:noFill/>
          <a:ln/>
        </p:spPr>
        <p:txBody>
          <a:bodyPr wrap="square" lIns="0" tIns="0" rIns="0" bIns="0" rtlCol="0" anchor="t">
            <a:normAutofit/>
          </a:bodyPr>
          <a:lstStyle/>
          <a:p>
            <a:pPr marL="0" indent="0" algn="l">
              <a:lnSpc>
                <a:spcPct val="120000"/>
              </a:lnSpc>
              <a:buNone/>
            </a:pPr>
            <a:r>
              <a:rPr lang="en-US" sz="1000" dirty="0">
                <a:solidFill>
                  <a:srgbClr val="D6D9D7"/>
                </a:solidFill>
                <a:latin typeface="Inter" pitchFamily="34" charset="0"/>
                <a:ea typeface="Inter" pitchFamily="34" charset="-122"/>
                <a:cs typeface="Inter" pitchFamily="34" charset="-120"/>
              </a:rPr>
              <a:t>Интеграция, тестирование и развёртывание готового бота. Итеративное улучшение на основе обратной связи.</a:t>
            </a:r>
            <a:endParaRPr lang="en-US" sz="1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2" name="Text 0"/>
          <p:cNvSpPr/>
          <p:nvPr/>
        </p:nvSpPr>
        <p:spPr>
          <a:xfrm>
            <a:off x="661574" y="630138"/>
            <a:ext cx="7728947" cy="516731"/>
          </a:xfrm>
          <a:prstGeom prst="rect">
            <a:avLst/>
          </a:prstGeom>
          <a:noFill/>
          <a:ln/>
        </p:spPr>
        <p:txBody>
          <a:bodyPr wrap="none" lIns="0" tIns="0" rIns="0" bIns="0" rtlCol="0" anchor="t"/>
          <a:lstStyle/>
          <a:p>
            <a:pPr marL="0" indent="0" algn="l">
              <a:lnSpc>
                <a:spcPct val="104000"/>
              </a:lnSpc>
              <a:buNone/>
            </a:pPr>
            <a:r>
              <a:rPr lang="en-US" sz="3250" dirty="0">
                <a:solidFill>
                  <a:srgbClr val="F7F7F8"/>
                </a:solidFill>
                <a:latin typeface="DM Sans Medium" pitchFamily="34" charset="0"/>
                <a:ea typeface="DM Sans Medium" pitchFamily="34" charset="-122"/>
                <a:cs typeface="DM Sans Medium" pitchFamily="34" charset="-120"/>
              </a:rPr>
              <a:t>Задание: создание ИИ-помощника</a:t>
            </a:r>
            <a:endParaRPr lang="en-US" sz="3250" dirty="0"/>
          </a:p>
        </p:txBody>
      </p:sp>
      <p:sp>
        <p:nvSpPr>
          <p:cNvPr id="3" name="Shape 1"/>
          <p:cNvSpPr/>
          <p:nvPr/>
        </p:nvSpPr>
        <p:spPr>
          <a:xfrm>
            <a:off x="661574" y="1477566"/>
            <a:ext cx="5351626" cy="1482130"/>
          </a:xfrm>
          <a:prstGeom prst="roundRect">
            <a:avLst>
              <a:gd name="adj" fmla="val 1674"/>
            </a:avLst>
          </a:prstGeom>
          <a:solidFill>
            <a:srgbClr val="4C5052"/>
          </a:solidFill>
          <a:ln/>
        </p:spPr>
      </p:sp>
      <p:sp>
        <p:nvSpPr>
          <p:cNvPr id="4" name="Text 2"/>
          <p:cNvSpPr/>
          <p:nvPr/>
        </p:nvSpPr>
        <p:spPr>
          <a:xfrm>
            <a:off x="826868" y="1642864"/>
            <a:ext cx="2479613"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Задание 1: создайте бота</a:t>
            </a:r>
            <a:endParaRPr lang="en-US" sz="1600" dirty="0"/>
          </a:p>
        </p:txBody>
      </p:sp>
      <p:sp>
        <p:nvSpPr>
          <p:cNvPr id="5" name="Text 3"/>
          <p:cNvSpPr/>
          <p:nvPr/>
        </p:nvSpPr>
        <p:spPr>
          <a:xfrm>
            <a:off x="826868" y="2000548"/>
            <a:ext cx="5021038"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Создайте своего ИИ-помощника на </a:t>
            </a:r>
            <a:r>
              <a:rPr lang="en-US" sz="1300" b="1" dirty="0">
                <a:solidFill>
                  <a:srgbClr val="D6D9D7"/>
                </a:solidFill>
                <a:latin typeface="Inter" pitchFamily="34" charset="0"/>
                <a:ea typeface="Inter" pitchFamily="34" charset="-122"/>
                <a:cs typeface="Inter" pitchFamily="34" charset="-120"/>
              </a:rPr>
              <a:t>coze.com</a:t>
            </a:r>
            <a:r>
              <a:rPr lang="en-US" sz="1300" dirty="0">
                <a:solidFill>
                  <a:srgbClr val="D6D9D7"/>
                </a:solidFill>
                <a:latin typeface="Inter" pitchFamily="34" charset="0"/>
                <a:ea typeface="Inter" pitchFamily="34" charset="-122"/>
                <a:cs typeface="Inter" pitchFamily="34" charset="-120"/>
              </a:rPr>
              <a:t>. Придумайте, какие задачи он будет решать для вас или команды. Определите его личность и стиль общения.</a:t>
            </a:r>
            <a:endParaRPr lang="en-US" sz="1300" dirty="0"/>
          </a:p>
        </p:txBody>
      </p:sp>
      <p:sp>
        <p:nvSpPr>
          <p:cNvPr id="6" name="Shape 4"/>
          <p:cNvSpPr/>
          <p:nvPr/>
        </p:nvSpPr>
        <p:spPr>
          <a:xfrm>
            <a:off x="6178495" y="1477566"/>
            <a:ext cx="5351626" cy="1482130"/>
          </a:xfrm>
          <a:prstGeom prst="roundRect">
            <a:avLst>
              <a:gd name="adj" fmla="val 1674"/>
            </a:avLst>
          </a:prstGeom>
          <a:solidFill>
            <a:srgbClr val="4C5052"/>
          </a:solidFill>
          <a:ln/>
        </p:spPr>
      </p:sp>
      <p:sp>
        <p:nvSpPr>
          <p:cNvPr id="7" name="Text 5"/>
          <p:cNvSpPr/>
          <p:nvPr/>
        </p:nvSpPr>
        <p:spPr>
          <a:xfrm>
            <a:off x="6343789" y="1642864"/>
            <a:ext cx="3215202" cy="258465"/>
          </a:xfrm>
          <a:prstGeom prst="rect">
            <a:avLst/>
          </a:prstGeom>
          <a:noFill/>
          <a:ln/>
        </p:spPr>
        <p:txBody>
          <a:bodyPr wrap="none" lIns="0" tIns="0" rIns="0" bIns="0" rtlCol="0" anchor="t"/>
          <a:lstStyle/>
          <a:p>
            <a:pPr marL="0" indent="0" algn="l">
              <a:lnSpc>
                <a:spcPct val="104000"/>
              </a:lnSpc>
              <a:buNone/>
            </a:pPr>
            <a:r>
              <a:rPr lang="en-US" sz="1600" dirty="0">
                <a:solidFill>
                  <a:srgbClr val="D6D9D7"/>
                </a:solidFill>
                <a:latin typeface="DM Sans Medium" pitchFamily="34" charset="0"/>
                <a:ea typeface="DM Sans Medium" pitchFamily="34" charset="-122"/>
                <a:cs typeface="DM Sans Medium" pitchFamily="34" charset="-120"/>
              </a:rPr>
              <a:t>Задание 2: запустите в Telegram</a:t>
            </a:r>
            <a:endParaRPr lang="en-US" sz="1600" dirty="0"/>
          </a:p>
        </p:txBody>
      </p:sp>
      <p:sp>
        <p:nvSpPr>
          <p:cNvPr id="8" name="Text 6"/>
          <p:cNvSpPr/>
          <p:nvPr/>
        </p:nvSpPr>
        <p:spPr>
          <a:xfrm>
            <a:off x="6343789" y="2000548"/>
            <a:ext cx="5021038" cy="793849"/>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D6D9D7"/>
                </a:solidFill>
                <a:latin typeface="Inter" pitchFamily="34" charset="0"/>
                <a:ea typeface="Inter" pitchFamily="34" charset="-122"/>
                <a:cs typeface="Inter" pitchFamily="34" charset="-120"/>
              </a:rPr>
              <a:t>Опубликуйте помощника в Telegram с помощью </a:t>
            </a:r>
            <a:r>
              <a:rPr lang="en-US" sz="1300" b="1" dirty="0">
                <a:solidFill>
                  <a:srgbClr val="D6D9D7"/>
                </a:solidFill>
                <a:latin typeface="Inter" pitchFamily="34" charset="0"/>
                <a:ea typeface="Inter" pitchFamily="34" charset="-122"/>
                <a:cs typeface="Inter" pitchFamily="34" charset="-120"/>
              </a:rPr>
              <a:t>BotFather</a:t>
            </a:r>
            <a:r>
              <a:rPr lang="en-US" sz="1300" dirty="0">
                <a:solidFill>
                  <a:srgbClr val="D6D9D7"/>
                </a:solidFill>
                <a:latin typeface="Inter" pitchFamily="34" charset="0"/>
                <a:ea typeface="Inter" pitchFamily="34" charset="-122"/>
                <a:cs typeface="Inter" pitchFamily="34" charset="-120"/>
              </a:rPr>
              <a:t>. Протестируйте работу, задайте разные вопросы, оцените качество ответов и доработайте инструкции.</a:t>
            </a:r>
            <a:endParaRPr lang="en-US" sz="1300" dirty="0"/>
          </a:p>
        </p:txBody>
      </p:sp>
      <p:sp>
        <p:nvSpPr>
          <p:cNvPr id="9" name="Text 7"/>
          <p:cNvSpPr/>
          <p:nvPr/>
        </p:nvSpPr>
        <p:spPr>
          <a:xfrm>
            <a:off x="661574" y="3207742"/>
            <a:ext cx="2945731" cy="258465"/>
          </a:xfrm>
          <a:prstGeom prst="rect">
            <a:avLst/>
          </a:prstGeom>
          <a:noFill/>
          <a:ln/>
        </p:spPr>
        <p:txBody>
          <a:bodyPr wrap="none" lIns="0" tIns="0" rIns="0" bIns="0" rtlCol="0" anchor="t"/>
          <a:lstStyle/>
          <a:p>
            <a:pPr marL="0" indent="0" algn="l">
              <a:lnSpc>
                <a:spcPct val="104000"/>
              </a:lnSpc>
              <a:buNone/>
            </a:pPr>
            <a:r>
              <a:rPr lang="en-US" sz="1600" dirty="0">
                <a:solidFill>
                  <a:srgbClr val="F7F7F8"/>
                </a:solidFill>
                <a:latin typeface="DM Sans Medium" pitchFamily="34" charset="0"/>
                <a:ea typeface="DM Sans Medium" pitchFamily="34" charset="-122"/>
                <a:cs typeface="DM Sans Medium" pitchFamily="34" charset="-120"/>
              </a:rPr>
              <a:t>Примеры применения:</a:t>
            </a:r>
            <a:endParaRPr lang="en-US" sz="1600" dirty="0"/>
          </a:p>
        </p:txBody>
      </p:sp>
      <p:sp>
        <p:nvSpPr>
          <p:cNvPr id="10" name="Text 8"/>
          <p:cNvSpPr/>
          <p:nvPr/>
        </p:nvSpPr>
        <p:spPr>
          <a:xfrm>
            <a:off x="661574" y="3714254"/>
            <a:ext cx="10868547" cy="1231999"/>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300" dirty="0">
                <a:solidFill>
                  <a:srgbClr val="D6D9D7"/>
                </a:solidFill>
                <a:latin typeface="Inter" pitchFamily="34" charset="0"/>
                <a:ea typeface="Inter" pitchFamily="34" charset="-122"/>
                <a:cs typeface="Inter" pitchFamily="34" charset="-120"/>
              </a:rPr>
              <a:t>Бот для ответов на часто задаваемые вопросы</a:t>
            </a:r>
            <a:endParaRPr lang="en-US" sz="1300" dirty="0"/>
          </a:p>
          <a:p>
            <a:pPr marL="342900" indent="-342900" algn="l">
              <a:lnSpc>
                <a:spcPct val="133000"/>
              </a:lnSpc>
              <a:buSzPct val="100000"/>
              <a:buChar char="•"/>
            </a:pPr>
            <a:r>
              <a:rPr lang="en-US" sz="1300" dirty="0">
                <a:solidFill>
                  <a:srgbClr val="D6D9D7"/>
                </a:solidFill>
                <a:latin typeface="Inter" pitchFamily="34" charset="0"/>
                <a:ea typeface="Inter" pitchFamily="34" charset="-122"/>
                <a:cs typeface="Inter" pitchFamily="34" charset="-120"/>
              </a:rPr>
              <a:t>Помощник по внутренней документации</a:t>
            </a:r>
            <a:endParaRPr lang="en-US" sz="1300" dirty="0"/>
          </a:p>
          <a:p>
            <a:pPr marL="342900" indent="-342900" algn="l">
              <a:lnSpc>
                <a:spcPct val="133000"/>
              </a:lnSpc>
              <a:buSzPct val="100000"/>
              <a:buChar char="•"/>
            </a:pPr>
            <a:r>
              <a:rPr lang="en-US" sz="1300" dirty="0">
                <a:solidFill>
                  <a:srgbClr val="D6D9D7"/>
                </a:solidFill>
                <a:latin typeface="Inter" pitchFamily="34" charset="0"/>
                <a:ea typeface="Inter" pitchFamily="34" charset="-122"/>
                <a:cs typeface="Inter" pitchFamily="34" charset="-120"/>
              </a:rPr>
              <a:t>Автоматизация согласований и напоминания</a:t>
            </a:r>
            <a:endParaRPr lang="en-US" sz="1300" dirty="0"/>
          </a:p>
          <a:p>
            <a:pPr marL="342900" indent="-342900" algn="l">
              <a:lnSpc>
                <a:spcPct val="133000"/>
              </a:lnSpc>
              <a:buSzPct val="100000"/>
              <a:buChar char="•"/>
            </a:pPr>
            <a:r>
              <a:rPr lang="en-US" sz="1300" dirty="0">
                <a:solidFill>
                  <a:srgbClr val="D6D9D7"/>
                </a:solidFill>
                <a:latin typeface="Inter" pitchFamily="34" charset="0"/>
                <a:ea typeface="Inter" pitchFamily="34" charset="-122"/>
                <a:cs typeface="Inter" pitchFamily="34" charset="-120"/>
              </a:rPr>
              <a:t>Обработка заявок сотрудников</a:t>
            </a:r>
            <a:endParaRPr lang="en-US" sz="1300" dirty="0"/>
          </a:p>
        </p:txBody>
      </p:sp>
      <p:sp>
        <p:nvSpPr>
          <p:cNvPr id="11" name="Shape 9"/>
          <p:cNvSpPr/>
          <p:nvPr/>
        </p:nvSpPr>
        <p:spPr>
          <a:xfrm>
            <a:off x="661574" y="5132288"/>
            <a:ext cx="10868547" cy="909439"/>
          </a:xfrm>
          <a:prstGeom prst="roundRect">
            <a:avLst>
              <a:gd name="adj" fmla="val 2728"/>
            </a:avLst>
          </a:prstGeom>
          <a:solidFill>
            <a:srgbClr val="183A13"/>
          </a:solidFill>
          <a:ln/>
        </p:spPr>
      </p:sp>
      <p:pic>
        <p:nvPicPr>
          <p:cNvPr id="12" name="Image 0" descr="preencoded.png"/>
          <p:cNvPicPr>
            <a:picLocks noChangeAspect="1"/>
          </p:cNvPicPr>
          <p:nvPr/>
        </p:nvPicPr>
        <p:blipFill>
          <a:blip r:embed="rId3"/>
          <a:stretch>
            <a:fillRect/>
          </a:stretch>
        </p:blipFill>
        <p:spPr>
          <a:xfrm>
            <a:off x="826868" y="5372001"/>
            <a:ext cx="206667" cy="165298"/>
          </a:xfrm>
          <a:prstGeom prst="rect">
            <a:avLst/>
          </a:prstGeom>
        </p:spPr>
      </p:pic>
      <p:sp>
        <p:nvSpPr>
          <p:cNvPr id="13" name="Text 10"/>
          <p:cNvSpPr/>
          <p:nvPr/>
        </p:nvSpPr>
        <p:spPr>
          <a:xfrm>
            <a:off x="1198830" y="5322391"/>
            <a:ext cx="10165996" cy="529233"/>
          </a:xfrm>
          <a:prstGeom prst="rect">
            <a:avLst/>
          </a:prstGeom>
          <a:noFill/>
          <a:ln/>
        </p:spPr>
        <p:txBody>
          <a:bodyPr wrap="square" lIns="0" tIns="0" rIns="0" bIns="0" rtlCol="0" anchor="t">
            <a:normAutofit/>
          </a:bodyPr>
          <a:lstStyle/>
          <a:p>
            <a:pPr marL="0" indent="0" algn="l">
              <a:lnSpc>
                <a:spcPct val="133000"/>
              </a:lnSpc>
              <a:buNone/>
            </a:pPr>
            <a:r>
              <a:rPr lang="en-US" sz="1300" dirty="0">
                <a:solidFill>
                  <a:srgbClr val="FFFFFF"/>
                </a:solidFill>
                <a:latin typeface="Inter" pitchFamily="34" charset="0"/>
                <a:ea typeface="Inter" pitchFamily="34" charset="-122"/>
                <a:cs typeface="Inter" pitchFamily="34" charset="-120"/>
              </a:rPr>
              <a:t>Поздравляем с завершением курса! Теперь вы умеете работать с ИИ-инструментами, писать эффективные промпты и создавать собственных ИИ-помощников.</a:t>
            </a:r>
            <a:endParaRPr lang="en-US" sz="1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891731"/>
            <a:ext cx="10869018" cy="264617"/>
          </a:xfrm>
          <a:prstGeom prst="rect">
            <a:avLst/>
          </a:prstGeom>
          <a:noFill/>
          <a:ln/>
        </p:spPr>
        <p:txBody>
          <a:bodyPr wrap="none" lIns="0" tIns="0" rIns="0" bIns="0" rtlCol="0" anchor="t"/>
          <a:lstStyle/>
          <a:p>
            <a:pPr>
              <a:lnSpc>
                <a:spcPts val="2083"/>
              </a:lnSpc>
            </a:pPr>
            <a:endParaRPr lang="en-US" sz="1292" dirty="0"/>
          </a:p>
        </p:txBody>
      </p:sp>
      <p:sp>
        <p:nvSpPr>
          <p:cNvPr id="9" name="Text 5"/>
          <p:cNvSpPr/>
          <p:nvPr/>
        </p:nvSpPr>
        <p:spPr>
          <a:xfrm>
            <a:off x="1198761" y="5421709"/>
            <a:ext cx="10166449" cy="529233"/>
          </a:xfrm>
          <a:prstGeom prst="rect">
            <a:avLst/>
          </a:prstGeom>
          <a:noFill/>
          <a:ln/>
        </p:spPr>
        <p:txBody>
          <a:bodyPr wrap="square" lIns="0" tIns="0" rIns="0" bIns="0" rtlCol="0" anchor="t"/>
          <a:lstStyle/>
          <a:p>
            <a:pPr>
              <a:lnSpc>
                <a:spcPts val="2083"/>
              </a:lnSpc>
            </a:pPr>
            <a:endParaRPr lang="en-US" sz="1292" dirty="0"/>
          </a:p>
        </p:txBody>
      </p:sp>
      <p:sp>
        <p:nvSpPr>
          <p:cNvPr id="5" name="TextBox 4">
            <a:extLst>
              <a:ext uri="{FF2B5EF4-FFF2-40B4-BE49-F238E27FC236}">
                <a16:creationId xmlns:a16="http://schemas.microsoft.com/office/drawing/2014/main" id="{5745364C-B2D9-9833-AFB8-DD225BEC810C}"/>
              </a:ext>
            </a:extLst>
          </p:cNvPr>
          <p:cNvSpPr txBox="1"/>
          <p:nvPr/>
        </p:nvSpPr>
        <p:spPr>
          <a:xfrm>
            <a:off x="925223" y="621358"/>
            <a:ext cx="4288693" cy="3169714"/>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А.</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«Испытания не всегда меняют направление нашей жизни, но почти всегда меняют нас самих.»</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BB28626-99BB-1BBD-8DB8-43F84B22AA9F}"/>
              </a:ext>
            </a:extLst>
          </p:cNvPr>
          <p:cNvSpPr txBox="1"/>
          <p:nvPr/>
        </p:nvSpPr>
        <p:spPr>
          <a:xfrm>
            <a:off x="6620684" y="621358"/>
            <a:ext cx="4288693" cy="2656818"/>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Б.</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«Трудности часто подготавливают обычных людей к необычной судьбе.»</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Прямая соединительная линия 11">
            <a:extLst>
              <a:ext uri="{FF2B5EF4-FFF2-40B4-BE49-F238E27FC236}">
                <a16:creationId xmlns:a16="http://schemas.microsoft.com/office/drawing/2014/main" id="{032FCAE9-91B4-0FF8-3A7C-470E75372849}"/>
              </a:ext>
            </a:extLst>
          </p:cNvPr>
          <p:cNvCxnSpPr>
            <a:cxnSpLocks/>
          </p:cNvCxnSpPr>
          <p:nvPr/>
        </p:nvCxnSpPr>
        <p:spPr>
          <a:xfrm>
            <a:off x="5999550" y="429846"/>
            <a:ext cx="0" cy="4288693"/>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4DEA5CB7-8CB5-E7BC-0BB6-BE668EC3A90D}"/>
              </a:ext>
            </a:extLst>
          </p:cNvPr>
          <p:cNvSpPr txBox="1"/>
          <p:nvPr/>
        </p:nvSpPr>
        <p:spPr>
          <a:xfrm>
            <a:off x="2540000" y="5147716"/>
            <a:ext cx="739305" cy="553998"/>
          </a:xfrm>
          <a:prstGeom prst="rect">
            <a:avLst/>
          </a:prstGeom>
          <a:noFill/>
        </p:spPr>
        <p:txBody>
          <a:bodyPr wrap="none" rtlCol="0">
            <a:spAutoFit/>
          </a:bodyPr>
          <a:lstStyle/>
          <a:p>
            <a:r>
              <a:rPr lang="ru-RU" sz="3000" kern="0" dirty="0">
                <a:latin typeface="Times New Roman" panose="02020603050405020304" pitchFamily="18" charset="0"/>
                <a:ea typeface="Times New Roman" panose="02020603050405020304" pitchFamily="18" charset="0"/>
              </a:rPr>
              <a:t>ИИ</a:t>
            </a:r>
            <a:endParaRPr lang="ru-RU" sz="3000" dirty="0"/>
          </a:p>
        </p:txBody>
      </p:sp>
      <p:sp>
        <p:nvSpPr>
          <p:cNvPr id="4" name="TextBox 3">
            <a:extLst>
              <a:ext uri="{FF2B5EF4-FFF2-40B4-BE49-F238E27FC236}">
                <a16:creationId xmlns:a16="http://schemas.microsoft.com/office/drawing/2014/main" id="{BF52DFF0-B096-18EE-E4D6-384E3393C14E}"/>
              </a:ext>
            </a:extLst>
          </p:cNvPr>
          <p:cNvSpPr txBox="1"/>
          <p:nvPr/>
        </p:nvSpPr>
        <p:spPr>
          <a:xfrm>
            <a:off x="6736807" y="5127801"/>
            <a:ext cx="4447051" cy="605230"/>
          </a:xfrm>
          <a:prstGeom prst="rect">
            <a:avLst/>
          </a:prstGeom>
          <a:noFill/>
        </p:spPr>
        <p:txBody>
          <a:bodyPr wrap="none" rtlCol="0">
            <a:spAutoFit/>
          </a:bodyPr>
          <a:lstStyle/>
          <a:p>
            <a:r>
              <a:rPr lang="ru-RU" sz="3333" kern="0" dirty="0" err="1">
                <a:latin typeface="Times New Roman" panose="02020603050405020304" pitchFamily="18" charset="0"/>
                <a:ea typeface="Times New Roman" panose="02020603050405020304" pitchFamily="18" charset="0"/>
              </a:rPr>
              <a:t>Клайв</a:t>
            </a:r>
            <a:r>
              <a:rPr lang="ru-RU" sz="3333" kern="0" dirty="0">
                <a:latin typeface="Times New Roman" panose="02020603050405020304" pitchFamily="18" charset="0"/>
                <a:ea typeface="Times New Roman" panose="02020603050405020304" pitchFamily="18" charset="0"/>
              </a:rPr>
              <a:t> </a:t>
            </a:r>
            <a:r>
              <a:rPr lang="ru-RU" sz="3333" kern="0" dirty="0" err="1">
                <a:latin typeface="Times New Roman" panose="02020603050405020304" pitchFamily="18" charset="0"/>
                <a:ea typeface="Times New Roman" panose="02020603050405020304" pitchFamily="18" charset="0"/>
              </a:rPr>
              <a:t>Стейплз</a:t>
            </a:r>
            <a:r>
              <a:rPr lang="ru-RU" sz="3333" kern="0" dirty="0">
                <a:latin typeface="Times New Roman" panose="02020603050405020304" pitchFamily="18" charset="0"/>
                <a:ea typeface="Times New Roman" panose="02020603050405020304" pitchFamily="18" charset="0"/>
              </a:rPr>
              <a:t> Льюис.</a:t>
            </a:r>
            <a:r>
              <a:rPr lang="ru-RU" sz="3333" dirty="0"/>
              <a:t> </a:t>
            </a:r>
          </a:p>
        </p:txBody>
      </p:sp>
    </p:spTree>
    <p:extLst>
      <p:ext uri="{BB962C8B-B14F-4D97-AF65-F5344CB8AC3E}">
        <p14:creationId xmlns:p14="http://schemas.microsoft.com/office/powerpoint/2010/main" val="44863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891731"/>
            <a:ext cx="10869018" cy="264617"/>
          </a:xfrm>
          <a:prstGeom prst="rect">
            <a:avLst/>
          </a:prstGeom>
          <a:noFill/>
          <a:ln/>
        </p:spPr>
        <p:txBody>
          <a:bodyPr wrap="none" lIns="0" tIns="0" rIns="0" bIns="0" rtlCol="0" anchor="t"/>
          <a:lstStyle/>
          <a:p>
            <a:pPr>
              <a:lnSpc>
                <a:spcPts val="2083"/>
              </a:lnSpc>
            </a:pPr>
            <a:endParaRPr lang="en-US" sz="1292" dirty="0"/>
          </a:p>
        </p:txBody>
      </p:sp>
      <p:sp>
        <p:nvSpPr>
          <p:cNvPr id="9" name="Text 5"/>
          <p:cNvSpPr/>
          <p:nvPr/>
        </p:nvSpPr>
        <p:spPr>
          <a:xfrm>
            <a:off x="1198761" y="5421709"/>
            <a:ext cx="10166449" cy="529233"/>
          </a:xfrm>
          <a:prstGeom prst="rect">
            <a:avLst/>
          </a:prstGeom>
          <a:noFill/>
          <a:ln/>
        </p:spPr>
        <p:txBody>
          <a:bodyPr wrap="square" lIns="0" tIns="0" rIns="0" bIns="0" rtlCol="0" anchor="t"/>
          <a:lstStyle/>
          <a:p>
            <a:pPr>
              <a:lnSpc>
                <a:spcPts val="2083"/>
              </a:lnSpc>
            </a:pPr>
            <a:endParaRPr lang="en-US" sz="1292" dirty="0"/>
          </a:p>
        </p:txBody>
      </p:sp>
      <p:sp>
        <p:nvSpPr>
          <p:cNvPr id="5" name="TextBox 4">
            <a:extLst>
              <a:ext uri="{FF2B5EF4-FFF2-40B4-BE49-F238E27FC236}">
                <a16:creationId xmlns:a16="http://schemas.microsoft.com/office/drawing/2014/main" id="{5745364C-B2D9-9833-AFB8-DD225BEC810C}"/>
              </a:ext>
            </a:extLst>
          </p:cNvPr>
          <p:cNvSpPr txBox="1"/>
          <p:nvPr/>
        </p:nvSpPr>
        <p:spPr>
          <a:xfrm>
            <a:off x="925223" y="621358"/>
            <a:ext cx="4288693" cy="3682611"/>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А.</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«Каждый новый день является возможностью стать немного ближе к тому человеку, которым Бог хочет нас видеть.»</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BB28626-99BB-1BBD-8DB8-43F84B22AA9F}"/>
              </a:ext>
            </a:extLst>
          </p:cNvPr>
          <p:cNvSpPr txBox="1"/>
          <p:nvPr/>
        </p:nvSpPr>
        <p:spPr>
          <a:xfrm>
            <a:off x="6620684" y="621358"/>
            <a:ext cx="4288693" cy="2656818"/>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Б.</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«Вчера — это история. Завтра — тайна. Сегодня — это дар.»</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Прямая соединительная линия 11">
            <a:extLst>
              <a:ext uri="{FF2B5EF4-FFF2-40B4-BE49-F238E27FC236}">
                <a16:creationId xmlns:a16="http://schemas.microsoft.com/office/drawing/2014/main" id="{032FCAE9-91B4-0FF8-3A7C-470E75372849}"/>
              </a:ext>
            </a:extLst>
          </p:cNvPr>
          <p:cNvCxnSpPr>
            <a:cxnSpLocks/>
          </p:cNvCxnSpPr>
          <p:nvPr/>
        </p:nvCxnSpPr>
        <p:spPr>
          <a:xfrm>
            <a:off x="5999550" y="429846"/>
            <a:ext cx="0" cy="4288693"/>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18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891731"/>
            <a:ext cx="10869018" cy="264617"/>
          </a:xfrm>
          <a:prstGeom prst="rect">
            <a:avLst/>
          </a:prstGeom>
          <a:noFill/>
          <a:ln/>
        </p:spPr>
        <p:txBody>
          <a:bodyPr wrap="none" lIns="0" tIns="0" rIns="0" bIns="0" rtlCol="0" anchor="t"/>
          <a:lstStyle/>
          <a:p>
            <a:pPr>
              <a:lnSpc>
                <a:spcPts val="2083"/>
              </a:lnSpc>
            </a:pPr>
            <a:endParaRPr lang="en-US" sz="1292" dirty="0"/>
          </a:p>
        </p:txBody>
      </p:sp>
      <p:sp>
        <p:nvSpPr>
          <p:cNvPr id="9" name="Text 5"/>
          <p:cNvSpPr/>
          <p:nvPr/>
        </p:nvSpPr>
        <p:spPr>
          <a:xfrm>
            <a:off x="1198761" y="5421709"/>
            <a:ext cx="10166449" cy="529233"/>
          </a:xfrm>
          <a:prstGeom prst="rect">
            <a:avLst/>
          </a:prstGeom>
          <a:noFill/>
          <a:ln/>
        </p:spPr>
        <p:txBody>
          <a:bodyPr wrap="square" lIns="0" tIns="0" rIns="0" bIns="0" rtlCol="0" anchor="t"/>
          <a:lstStyle/>
          <a:p>
            <a:pPr>
              <a:lnSpc>
                <a:spcPts val="2083"/>
              </a:lnSpc>
            </a:pPr>
            <a:endParaRPr lang="en-US" sz="1292" dirty="0"/>
          </a:p>
        </p:txBody>
      </p:sp>
      <p:sp>
        <p:nvSpPr>
          <p:cNvPr id="5" name="TextBox 4">
            <a:extLst>
              <a:ext uri="{FF2B5EF4-FFF2-40B4-BE49-F238E27FC236}">
                <a16:creationId xmlns:a16="http://schemas.microsoft.com/office/drawing/2014/main" id="{5745364C-B2D9-9833-AFB8-DD225BEC810C}"/>
              </a:ext>
            </a:extLst>
          </p:cNvPr>
          <p:cNvSpPr txBox="1"/>
          <p:nvPr/>
        </p:nvSpPr>
        <p:spPr>
          <a:xfrm>
            <a:off x="925223" y="621358"/>
            <a:ext cx="4288693" cy="3682611"/>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А.</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«Каждый новый день является возможностью стать немного ближе к тому человеку, которым Бог хочет нас видеть.»</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BB28626-99BB-1BBD-8DB8-43F84B22AA9F}"/>
              </a:ext>
            </a:extLst>
          </p:cNvPr>
          <p:cNvSpPr txBox="1"/>
          <p:nvPr/>
        </p:nvSpPr>
        <p:spPr>
          <a:xfrm>
            <a:off x="6620684" y="621358"/>
            <a:ext cx="4288693" cy="2656818"/>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Б.</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«Вчера — это история. Завтра — тайна. Сегодня — это дар.»</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Прямая соединительная линия 11">
            <a:extLst>
              <a:ext uri="{FF2B5EF4-FFF2-40B4-BE49-F238E27FC236}">
                <a16:creationId xmlns:a16="http://schemas.microsoft.com/office/drawing/2014/main" id="{032FCAE9-91B4-0FF8-3A7C-470E75372849}"/>
              </a:ext>
            </a:extLst>
          </p:cNvPr>
          <p:cNvCxnSpPr>
            <a:cxnSpLocks/>
          </p:cNvCxnSpPr>
          <p:nvPr/>
        </p:nvCxnSpPr>
        <p:spPr>
          <a:xfrm>
            <a:off x="5999550" y="429846"/>
            <a:ext cx="0" cy="4288693"/>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4DEA5CB7-8CB5-E7BC-0BB6-BE668EC3A90D}"/>
              </a:ext>
            </a:extLst>
          </p:cNvPr>
          <p:cNvSpPr txBox="1"/>
          <p:nvPr/>
        </p:nvSpPr>
        <p:spPr>
          <a:xfrm>
            <a:off x="2540000" y="5147716"/>
            <a:ext cx="739305" cy="553998"/>
          </a:xfrm>
          <a:prstGeom prst="rect">
            <a:avLst/>
          </a:prstGeom>
          <a:noFill/>
        </p:spPr>
        <p:txBody>
          <a:bodyPr wrap="none" rtlCol="0">
            <a:spAutoFit/>
          </a:bodyPr>
          <a:lstStyle/>
          <a:p>
            <a:r>
              <a:rPr lang="ru-RU" sz="3000" kern="0" dirty="0">
                <a:latin typeface="Times New Roman" panose="02020603050405020304" pitchFamily="18" charset="0"/>
                <a:ea typeface="Times New Roman" panose="02020603050405020304" pitchFamily="18" charset="0"/>
              </a:rPr>
              <a:t>ИИ</a:t>
            </a:r>
            <a:endParaRPr lang="ru-RU" sz="3000" dirty="0"/>
          </a:p>
        </p:txBody>
      </p:sp>
      <p:sp>
        <p:nvSpPr>
          <p:cNvPr id="4" name="TextBox 3">
            <a:extLst>
              <a:ext uri="{FF2B5EF4-FFF2-40B4-BE49-F238E27FC236}">
                <a16:creationId xmlns:a16="http://schemas.microsoft.com/office/drawing/2014/main" id="{BF52DFF0-B096-18EE-E4D6-384E3393C14E}"/>
              </a:ext>
            </a:extLst>
          </p:cNvPr>
          <p:cNvSpPr txBox="1"/>
          <p:nvPr/>
        </p:nvSpPr>
        <p:spPr>
          <a:xfrm>
            <a:off x="6736807" y="5127801"/>
            <a:ext cx="3748142" cy="605230"/>
          </a:xfrm>
          <a:prstGeom prst="rect">
            <a:avLst/>
          </a:prstGeom>
          <a:noFill/>
        </p:spPr>
        <p:txBody>
          <a:bodyPr wrap="none" rtlCol="0">
            <a:spAutoFit/>
          </a:bodyPr>
          <a:lstStyle/>
          <a:p>
            <a:r>
              <a:rPr lang="ru-RU" sz="3333" kern="0" dirty="0">
                <a:latin typeface="Times New Roman" panose="02020603050405020304" pitchFamily="18" charset="0"/>
                <a:ea typeface="Times New Roman" panose="02020603050405020304" pitchFamily="18" charset="0"/>
              </a:rPr>
              <a:t>Элеонора Рузвельт </a:t>
            </a:r>
            <a:endParaRPr lang="ru-RU" sz="3333" dirty="0"/>
          </a:p>
        </p:txBody>
      </p:sp>
    </p:spTree>
    <p:extLst>
      <p:ext uri="{BB962C8B-B14F-4D97-AF65-F5344CB8AC3E}">
        <p14:creationId xmlns:p14="http://schemas.microsoft.com/office/powerpoint/2010/main" val="3104303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891731"/>
            <a:ext cx="10869018" cy="264617"/>
          </a:xfrm>
          <a:prstGeom prst="rect">
            <a:avLst/>
          </a:prstGeom>
          <a:noFill/>
          <a:ln/>
        </p:spPr>
        <p:txBody>
          <a:bodyPr wrap="none" lIns="0" tIns="0" rIns="0" bIns="0" rtlCol="0" anchor="t"/>
          <a:lstStyle/>
          <a:p>
            <a:pPr>
              <a:lnSpc>
                <a:spcPts val="2083"/>
              </a:lnSpc>
            </a:pPr>
            <a:endParaRPr lang="en-US" sz="1292" dirty="0"/>
          </a:p>
        </p:txBody>
      </p:sp>
      <p:sp>
        <p:nvSpPr>
          <p:cNvPr id="5" name="TextBox 4">
            <a:extLst>
              <a:ext uri="{FF2B5EF4-FFF2-40B4-BE49-F238E27FC236}">
                <a16:creationId xmlns:a16="http://schemas.microsoft.com/office/drawing/2014/main" id="{5745364C-B2D9-9833-AFB8-DD225BEC810C}"/>
              </a:ext>
            </a:extLst>
          </p:cNvPr>
          <p:cNvSpPr txBox="1"/>
          <p:nvPr/>
        </p:nvSpPr>
        <p:spPr>
          <a:xfrm>
            <a:off x="925223" y="621358"/>
            <a:ext cx="4288693" cy="3169714"/>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А.</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«Быть глубоко любимым кем-то дает вам силу, а глубоко любить кого-то дает вам смелость.»</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BB28626-99BB-1BBD-8DB8-43F84B22AA9F}"/>
              </a:ext>
            </a:extLst>
          </p:cNvPr>
          <p:cNvSpPr txBox="1"/>
          <p:nvPr/>
        </p:nvSpPr>
        <p:spPr>
          <a:xfrm>
            <a:off x="6620684" y="621358"/>
            <a:ext cx="4288693" cy="3682611"/>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Б.</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«Любовь проявляется не только в сильных чувствах, но и в ежедневном выборе заботиться о другом человеке.»</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Прямая соединительная линия 11">
            <a:extLst>
              <a:ext uri="{FF2B5EF4-FFF2-40B4-BE49-F238E27FC236}">
                <a16:creationId xmlns:a16="http://schemas.microsoft.com/office/drawing/2014/main" id="{032FCAE9-91B4-0FF8-3A7C-470E75372849}"/>
              </a:ext>
            </a:extLst>
          </p:cNvPr>
          <p:cNvCxnSpPr>
            <a:cxnSpLocks/>
          </p:cNvCxnSpPr>
          <p:nvPr/>
        </p:nvCxnSpPr>
        <p:spPr>
          <a:xfrm>
            <a:off x="5999550" y="429846"/>
            <a:ext cx="0" cy="4288693"/>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10112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891731"/>
            <a:ext cx="10869018" cy="264617"/>
          </a:xfrm>
          <a:prstGeom prst="rect">
            <a:avLst/>
          </a:prstGeom>
          <a:noFill/>
          <a:ln/>
        </p:spPr>
        <p:txBody>
          <a:bodyPr wrap="none" lIns="0" tIns="0" rIns="0" bIns="0" rtlCol="0" anchor="t"/>
          <a:lstStyle/>
          <a:p>
            <a:pPr>
              <a:lnSpc>
                <a:spcPts val="2083"/>
              </a:lnSpc>
            </a:pPr>
            <a:endParaRPr lang="en-US" sz="1292" dirty="0"/>
          </a:p>
        </p:txBody>
      </p:sp>
      <p:sp>
        <p:nvSpPr>
          <p:cNvPr id="9" name="Text 5"/>
          <p:cNvSpPr/>
          <p:nvPr/>
        </p:nvSpPr>
        <p:spPr>
          <a:xfrm>
            <a:off x="1198761" y="5421709"/>
            <a:ext cx="10166449" cy="529233"/>
          </a:xfrm>
          <a:prstGeom prst="rect">
            <a:avLst/>
          </a:prstGeom>
          <a:noFill/>
          <a:ln/>
        </p:spPr>
        <p:txBody>
          <a:bodyPr wrap="square" lIns="0" tIns="0" rIns="0" bIns="0" rtlCol="0" anchor="t"/>
          <a:lstStyle/>
          <a:p>
            <a:pPr>
              <a:lnSpc>
                <a:spcPts val="2083"/>
              </a:lnSpc>
            </a:pPr>
            <a:endParaRPr lang="en-US" sz="1292" dirty="0"/>
          </a:p>
        </p:txBody>
      </p:sp>
      <p:sp>
        <p:nvSpPr>
          <p:cNvPr id="5" name="TextBox 4">
            <a:extLst>
              <a:ext uri="{FF2B5EF4-FFF2-40B4-BE49-F238E27FC236}">
                <a16:creationId xmlns:a16="http://schemas.microsoft.com/office/drawing/2014/main" id="{5745364C-B2D9-9833-AFB8-DD225BEC810C}"/>
              </a:ext>
            </a:extLst>
          </p:cNvPr>
          <p:cNvSpPr txBox="1"/>
          <p:nvPr/>
        </p:nvSpPr>
        <p:spPr>
          <a:xfrm>
            <a:off x="925223" y="621358"/>
            <a:ext cx="4288693" cy="3169714"/>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А.</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«Быть глубоко любимым кем-то дает вам силу, а глубоко любить кого-то дает вам смелость.»</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BB28626-99BB-1BBD-8DB8-43F84B22AA9F}"/>
              </a:ext>
            </a:extLst>
          </p:cNvPr>
          <p:cNvSpPr txBox="1"/>
          <p:nvPr/>
        </p:nvSpPr>
        <p:spPr>
          <a:xfrm>
            <a:off x="6620684" y="621358"/>
            <a:ext cx="4288693" cy="3682611"/>
          </a:xfrm>
          <a:prstGeom prst="rect">
            <a:avLst/>
          </a:prstGeom>
          <a:noFill/>
        </p:spPr>
        <p:txBody>
          <a:bodyPr wrap="square" rtlCol="0">
            <a:spAutoFit/>
          </a:bodyPr>
          <a:lstStyle/>
          <a:p>
            <a:r>
              <a:rPr lang="ru-RU" sz="3333" kern="0" dirty="0">
                <a:latin typeface="Times New Roman" panose="02020603050405020304" pitchFamily="18" charset="0"/>
                <a:ea typeface="Times New Roman" panose="02020603050405020304" pitchFamily="18" charset="0"/>
                <a:cs typeface="Times New Roman" panose="02020603050405020304" pitchFamily="18" charset="0"/>
              </a:rPr>
              <a:t>Б.</a:t>
            </a:r>
            <a:br>
              <a:rPr lang="ru-RU" sz="3333" kern="0" dirty="0">
                <a:latin typeface="Times New Roman" panose="02020603050405020304" pitchFamily="18" charset="0"/>
                <a:ea typeface="Times New Roman" panose="02020603050405020304" pitchFamily="18" charset="0"/>
                <a:cs typeface="Times New Roman" panose="02020603050405020304" pitchFamily="18" charset="0"/>
              </a:rPr>
            </a:br>
            <a:r>
              <a:rPr lang="ru-RU" sz="3333" kern="0" dirty="0">
                <a:latin typeface="Times New Roman" panose="02020603050405020304" pitchFamily="18" charset="0"/>
                <a:ea typeface="Times New Roman" panose="02020603050405020304" pitchFamily="18" charset="0"/>
              </a:rPr>
              <a:t>«Любовь проявляется не только в сильных чувствах, но и в ежедневном выборе заботиться о другом человеке.»</a:t>
            </a:r>
            <a:r>
              <a:rPr lang="ru-RU" sz="3333" dirty="0"/>
              <a:t> </a:t>
            </a:r>
            <a:endParaRPr lang="ru-RU" sz="3333"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Прямая соединительная линия 11">
            <a:extLst>
              <a:ext uri="{FF2B5EF4-FFF2-40B4-BE49-F238E27FC236}">
                <a16:creationId xmlns:a16="http://schemas.microsoft.com/office/drawing/2014/main" id="{032FCAE9-91B4-0FF8-3A7C-470E75372849}"/>
              </a:ext>
            </a:extLst>
          </p:cNvPr>
          <p:cNvCxnSpPr>
            <a:cxnSpLocks/>
          </p:cNvCxnSpPr>
          <p:nvPr/>
        </p:nvCxnSpPr>
        <p:spPr>
          <a:xfrm>
            <a:off x="5999550" y="429846"/>
            <a:ext cx="0" cy="4288693"/>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4DEA5CB7-8CB5-E7BC-0BB6-BE668EC3A90D}"/>
              </a:ext>
            </a:extLst>
          </p:cNvPr>
          <p:cNvSpPr txBox="1"/>
          <p:nvPr/>
        </p:nvSpPr>
        <p:spPr>
          <a:xfrm>
            <a:off x="1836616" y="5127801"/>
            <a:ext cx="1907895" cy="605230"/>
          </a:xfrm>
          <a:prstGeom prst="rect">
            <a:avLst/>
          </a:prstGeom>
          <a:noFill/>
        </p:spPr>
        <p:txBody>
          <a:bodyPr wrap="none" rtlCol="0">
            <a:spAutoFit/>
          </a:bodyPr>
          <a:lstStyle/>
          <a:p>
            <a:r>
              <a:rPr lang="ru-RU" sz="3333" kern="0" dirty="0" err="1">
                <a:latin typeface="Times New Roman" panose="02020603050405020304" pitchFamily="18" charset="0"/>
                <a:ea typeface="Times New Roman" panose="02020603050405020304" pitchFamily="18" charset="0"/>
              </a:rPr>
              <a:t>Лао-цзы</a:t>
            </a:r>
            <a:r>
              <a:rPr lang="ru-RU" sz="3333" kern="0" dirty="0">
                <a:latin typeface="Times New Roman" panose="02020603050405020304" pitchFamily="18" charset="0"/>
                <a:ea typeface="Times New Roman" panose="02020603050405020304" pitchFamily="18" charset="0"/>
              </a:rPr>
              <a:t>.</a:t>
            </a:r>
            <a:r>
              <a:rPr lang="ru-RU" sz="3333" dirty="0"/>
              <a:t> </a:t>
            </a:r>
          </a:p>
        </p:txBody>
      </p:sp>
      <p:sp>
        <p:nvSpPr>
          <p:cNvPr id="4" name="TextBox 3">
            <a:extLst>
              <a:ext uri="{FF2B5EF4-FFF2-40B4-BE49-F238E27FC236}">
                <a16:creationId xmlns:a16="http://schemas.microsoft.com/office/drawing/2014/main" id="{BF52DFF0-B096-18EE-E4D6-384E3393C14E}"/>
              </a:ext>
            </a:extLst>
          </p:cNvPr>
          <p:cNvSpPr txBox="1"/>
          <p:nvPr/>
        </p:nvSpPr>
        <p:spPr>
          <a:xfrm>
            <a:off x="8092747" y="5127801"/>
            <a:ext cx="803425" cy="605230"/>
          </a:xfrm>
          <a:prstGeom prst="rect">
            <a:avLst/>
          </a:prstGeom>
          <a:noFill/>
        </p:spPr>
        <p:txBody>
          <a:bodyPr wrap="none" rtlCol="0">
            <a:spAutoFit/>
          </a:bodyPr>
          <a:lstStyle/>
          <a:p>
            <a:r>
              <a:rPr lang="ru-RU" sz="3333" kern="0" dirty="0">
                <a:latin typeface="Times New Roman" panose="02020603050405020304" pitchFamily="18" charset="0"/>
                <a:ea typeface="Times New Roman" panose="02020603050405020304" pitchFamily="18" charset="0"/>
              </a:rPr>
              <a:t>ИИ</a:t>
            </a:r>
            <a:endParaRPr lang="ru-RU" sz="3333" dirty="0"/>
          </a:p>
        </p:txBody>
      </p:sp>
    </p:spTree>
    <p:extLst>
      <p:ext uri="{BB962C8B-B14F-4D97-AF65-F5344CB8AC3E}">
        <p14:creationId xmlns:p14="http://schemas.microsoft.com/office/powerpoint/2010/main" val="105272470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AC9EF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етка">
  <a:themeElements>
    <a:clrScheme name="Сетка">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Сетка">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етка">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TotalTime>
  <Words>3020</Words>
  <Application>Microsoft Macintosh PowerPoint</Application>
  <PresentationFormat>Широкоэкранный</PresentationFormat>
  <Paragraphs>307</Paragraphs>
  <Slides>42</Slides>
  <Notes>42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42</vt:i4>
      </vt:variant>
    </vt:vector>
  </HeadingPairs>
  <TitlesOfParts>
    <vt:vector size="51" baseType="lpstr">
      <vt:lpstr>Arial</vt:lpstr>
      <vt:lpstr>Inter</vt:lpstr>
      <vt:lpstr>DM Sans Light</vt:lpstr>
      <vt:lpstr>Times New Roman</vt:lpstr>
      <vt:lpstr>Century Gothic</vt:lpstr>
      <vt:lpstr>Calibri</vt:lpstr>
      <vt:lpstr>DM Sans Medium</vt:lpstr>
      <vt:lpstr>Office Theme</vt:lpstr>
      <vt:lpstr>Сетка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
  <cp:lastModifiedBy>Microsoft Office User</cp:lastModifiedBy>
  <cp:revision>2</cp:revision>
  <dcterms:created xsi:type="dcterms:W3CDTF">2026-06-20T22:05:52Z</dcterms:created>
  <dcterms:modified xsi:type="dcterms:W3CDTF">2026-06-20T22:12:49Z</dcterms:modified>
</cp:coreProperties>
</file>