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63" r:id="rId3"/>
    <p:sldId id="279" r:id="rId4"/>
    <p:sldId id="273" r:id="rId5"/>
    <p:sldId id="275" r:id="rId6"/>
    <p:sldId id="276" r:id="rId7"/>
    <p:sldId id="280" r:id="rId8"/>
    <p:sldId id="274" r:id="rId9"/>
    <p:sldId id="277" r:id="rId10"/>
    <p:sldId id="272" r:id="rId11"/>
    <p:sldId id="290" r:id="rId12"/>
    <p:sldId id="291" r:id="rId13"/>
    <p:sldId id="292" r:id="rId14"/>
    <p:sldId id="295" r:id="rId15"/>
    <p:sldId id="281" r:id="rId16"/>
    <p:sldId id="285" r:id="rId17"/>
    <p:sldId id="282" r:id="rId18"/>
    <p:sldId id="283" r:id="rId19"/>
    <p:sldId id="284" r:id="rId20"/>
    <p:sldId id="288" r:id="rId21"/>
    <p:sldId id="302" r:id="rId22"/>
    <p:sldId id="286" r:id="rId23"/>
    <p:sldId id="297" r:id="rId24"/>
    <p:sldId id="303" r:id="rId25"/>
    <p:sldId id="304" r:id="rId26"/>
    <p:sldId id="299" r:id="rId27"/>
  </p:sldIdLst>
  <p:sldSz cx="12192000" cy="6858000"/>
  <p:notesSz cx="7023100" cy="93091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99" autoAdjust="0"/>
    <p:restoredTop sz="82424" autoAdjust="0"/>
  </p:normalViewPr>
  <p:slideViewPr>
    <p:cSldViewPr snapToGrid="0">
      <p:cViewPr varScale="1">
        <p:scale>
          <a:sx n="109" d="100"/>
          <a:sy n="109" d="100"/>
        </p:scale>
        <p:origin x="2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48"/>
    </p:cViewPr>
  </p:sorterViewPr>
  <p:notesViewPr>
    <p:cSldViewPr snapToGrid="0">
      <p:cViewPr varScale="1">
        <p:scale>
          <a:sx n="75" d="100"/>
          <a:sy n="75" d="100"/>
        </p:scale>
        <p:origin x="403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 rtl="0"/>
            <a:fld id="{3A19CCEA-B296-4F9A-8808-5E84E03EDAF5}" type="datetime1">
              <a:rPr lang="ru-RU" smtClean="0"/>
              <a:t>18.02.2026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 rtl="0"/>
            <a:fld id="{DA6FC261-E491-4C42-A663-B95247CC4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031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CBBFEAE-CF4E-4A69-BB57-E8129546F8B2}" type="datetime1">
              <a:rPr lang="ru-RU" smtClean="0"/>
              <a:pPr/>
              <a:t>18.02.2026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 rtl="0"/>
            <a:fld id="{333E963C-1534-4F8D-B2A7-66D81AA25953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811850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257B995-136A-4A15-87A5-26420C3C102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92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257B995-136A-4A15-87A5-26420C3C102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05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05952-0676-AC43-4928-ABAC30F46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94257B9-7D6B-3FC3-0D31-564F056692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4D754C7-2DAB-294D-B4A7-979C00B590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76BA52-BFEB-CA9D-B01D-7B1DD90D46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257B995-136A-4A15-87A5-26420C3C1021}" type="slidenum">
              <a:rPr lang="ru-RU" smtClean="0"/>
              <a:pPr rtl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31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96CDD-2310-FF72-E3F3-A09605DE4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4E3BA38-072B-D1B4-B47B-1A2DDE4F0B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084D28E6-7E5C-F824-BF62-A82605873F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F8C8826-6A2C-78A1-2217-8B538DE657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257B995-136A-4A15-87A5-26420C3C1021}" type="slidenum">
              <a:rPr lang="ru-RU" smtClean="0"/>
              <a:pPr rtl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026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956C1-A340-A73B-2B6F-1CE7CCAA2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4E1A26CB-9483-1F6A-0C4B-43B3979E33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8285DC2-4331-8A2A-F85D-54E0165329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2FC8D1E-E01C-8967-346D-A606E683AC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257B995-136A-4A15-87A5-26420C3C1021}" type="slidenum">
              <a:rPr lang="ru-RU" smtClean="0"/>
              <a:pPr rtl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405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451C2-2AC0-90FB-770A-D64C2C88E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B3BF04D-9669-B3E3-BF8B-2B3FED6366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85B31D3-0471-891B-FB6A-A9FA3CF8E1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9B7A2B-6BF1-A74A-3BA0-44F9DC9070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257B995-136A-4A15-87A5-26420C3C1021}" type="slidenum">
              <a:rPr lang="ru-RU" smtClean="0"/>
              <a:pPr rtl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216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5BDC1-826F-79EA-D751-33B3E21D8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9D721CC-3E10-7CFE-0BA1-0BFB5A54E3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58AA489-9B35-48F2-29B1-EDBCDBDB1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7BD9F85-6014-F94D-7DA2-6F1D811FA4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257B995-136A-4A15-87A5-26420C3C1021}" type="slidenum">
              <a:rPr lang="ru-RU" smtClean="0"/>
              <a:pPr rtl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28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0DA39-942A-C761-B14A-26E2EFAFB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450B8DFB-5DBB-7B29-4D47-4A950D0868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EFB025F-64EB-FC36-54F8-3AFD95319C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rtl="0"/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63E18F-EA35-258E-F63C-1337CDA299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257B995-136A-4A15-87A5-26420C3C1021}" type="slidenum">
              <a:rPr lang="ru-RU" smtClean="0"/>
              <a:pPr rtl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752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rtlCol="0" anchor="b"/>
          <a:lstStyle>
            <a:lvl1pPr>
              <a:defRPr sz="7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1F34DB-31B9-4BD5-8D12-519B1BE54EEE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Панорамный 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4956" y="5367325"/>
            <a:ext cx="8825656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AE8C16-E1B5-4A2A-9DED-2E923554EF70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 rtlCol="0"/>
          <a:lstStyle>
            <a:lvl1pPr>
              <a:defRPr sz="48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657600"/>
            <a:ext cx="8825659" cy="23622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EDB0A3-DF23-4A22-816E-3AB2A05200F8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 rtlCol="0"/>
          <a:lstStyle>
            <a:lvl1pPr>
              <a:defRPr sz="48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rtlCol="0" anchor="ctr">
            <a:normAutofit/>
          </a:bodyPr>
          <a:lstStyle>
            <a:lvl1pPr marL="0" indent="0" rtl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rtl="0"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11" name="Текст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400" cap="small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rtl="0"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12" name="Надпись 11"/>
          <p:cNvSpPr txBox="1"/>
          <p:nvPr/>
        </p:nvSpPr>
        <p:spPr>
          <a:xfrm>
            <a:off x="728609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 rtl="0"/>
            <a:r>
              <a:rPr lang="ru-RU" noProof="0"/>
              <a:t>«</a:t>
            </a:r>
          </a:p>
        </p:txBody>
      </p:sp>
      <p:sp>
        <p:nvSpPr>
          <p:cNvPr id="15" name="Надпись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 rtl="0"/>
            <a:r>
              <a:rPr lang="ru-RU" noProof="0"/>
              <a:t>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347EE9-7E90-4145-AFFA-AED99454EDD4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54954" y="4777381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C56B02-830A-4B0C-935F-B6BCF4394379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276600"/>
          </a:xfrm>
        </p:spPr>
        <p:txBody>
          <a:bodyPr rtlCol="0"/>
          <a:lstStyle>
            <a:lvl1pPr>
              <a:defRPr sz="48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574801" y="4953000"/>
            <a:ext cx="7999315" cy="1074057"/>
          </a:xfrm>
        </p:spPr>
        <p:txBody>
          <a:bodyPr rtlCol="0"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9" name="Надпись 8"/>
          <p:cNvSpPr txBox="1"/>
          <p:nvPr/>
        </p:nvSpPr>
        <p:spPr>
          <a:xfrm>
            <a:off x="766317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 rtl="0"/>
            <a:r>
              <a:rPr lang="ru-RU" noProof="0"/>
              <a:t>«</a:t>
            </a:r>
          </a:p>
        </p:txBody>
      </p:sp>
      <p:sp>
        <p:nvSpPr>
          <p:cNvPr id="15" name="Надпись 14"/>
          <p:cNvSpPr txBox="1"/>
          <p:nvPr/>
        </p:nvSpPr>
        <p:spPr>
          <a:xfrm>
            <a:off x="9334033" y="331651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 rtl="0"/>
            <a:r>
              <a:rPr lang="ru-RU" noProof="0"/>
              <a:t>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07D797-6B6F-44F9-ADB5-945E5A2574D8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 rtlCol="0"/>
          <a:lstStyle>
            <a:lvl1pPr>
              <a:defRPr sz="48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rtlCol="0" anchor="t">
            <a:normAutofit/>
          </a:bodyPr>
          <a:lstStyle>
            <a:lvl1pPr marL="0" indent="0" rtl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3" name="Текст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rtlCol="0"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EFAB75-5538-4E88-BD39-F2B0407CDDB7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ойной столб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rtlCol="0" anchor="b">
            <a:noAutofit/>
          </a:bodyPr>
          <a:lstStyle>
            <a:lvl1pPr marL="0" indent="0" rtl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6" name="Текст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rtlCol="0" anchor="b">
            <a:noAutofit/>
          </a:bodyPr>
          <a:lstStyle>
            <a:lvl1pPr marL="0" indent="0" rtl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9" name="Текст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Текст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rtlCol="0" anchor="b">
            <a:noAutofit/>
          </a:bodyPr>
          <a:lstStyle>
            <a:lvl1pPr marL="0" indent="0" rtl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Текст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rtlCol="0" anchor="t">
            <a:normAutofit/>
          </a:bodyPr>
          <a:lstStyle>
            <a:lvl1pPr marL="0" indent="0" rtl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4220F8-A60D-4B23-B1C4-43EADB271250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4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rtlCol="0" anchor="b">
            <a:noAutofit/>
          </a:bodyPr>
          <a:lstStyle>
            <a:lvl1pPr marL="0" indent="0" rtl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9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5" hasCustomPrompt="1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2" name="Текст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rtlCol="0" anchor="t">
            <a:normAutofit/>
          </a:bodyPr>
          <a:lstStyle>
            <a:lvl1pPr marL="0" indent="0" rtl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rtlCol="0" anchor="b">
            <a:noAutofit/>
          </a:bodyPr>
          <a:lstStyle>
            <a:lvl1pPr marL="0" indent="0" rtl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0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21" hasCustomPrompt="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23" name="Текст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Текст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rtlCol="0" anchor="b">
            <a:noAutofit/>
          </a:bodyPr>
          <a:lstStyle>
            <a:lvl1pPr marL="0" indent="0" rtl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1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22" hasCustomPrompt="1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4" name="Текст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ABE8C1-A39A-41B0-920B-19D9104F3420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 anchorCtr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A603F3-D0E1-44B7-95E3-EAFBAC3665C3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rtlCol="0" anchor="b" anchorCtr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652463" y="430213"/>
            <a:ext cx="7423149" cy="5826125"/>
          </a:xfrm>
        </p:spPr>
        <p:txBody>
          <a:bodyPr vert="eaVert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8DA961-86AB-4AE1-BCE5-AC0DF446E413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7E71A2-1A2B-4A8F-82C8-C7AE6EFA8D13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54955" y="4777381"/>
            <a:ext cx="8825658" cy="860400"/>
          </a:xfrm>
        </p:spPr>
        <p:txBody>
          <a:bodyPr rtlCol="0"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4581D3-0BC8-42AA-98D9-1A7476750EEC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1103312" y="2060575"/>
            <a:ext cx="4396339" cy="419576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5654493" y="2056092"/>
            <a:ext cx="4396341" cy="4200245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8BBAF6-2EED-4620-8CDC-827A75FD8C51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1103313" y="1905000"/>
            <a:ext cx="43963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1103312" y="2514600"/>
            <a:ext cx="4396339" cy="374173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5654495" y="1905000"/>
            <a:ext cx="439633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5654495" y="2514600"/>
            <a:ext cx="4396339" cy="374173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D4690A-0704-468F-BA5C-7E10240B334D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7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4CD0A9-52AC-4FFC-A2E9-543D40CA1778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85E960-CE08-4DB1-8253-0AC98A632D50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784616" y="1447800"/>
            <a:ext cx="5195997" cy="4572000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4953" y="3129280"/>
            <a:ext cx="3401063" cy="2895599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06238E-2C58-42C6-8329-AE21163A09CF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 hasCustomPrompt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657600"/>
            <a:ext cx="5084979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1C9CF3-6E08-4E7A-AEF3-DAB8807B3769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 userDrawn="1"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 userDrawn="1"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7" name="Овал 16"/>
          <p:cNvSpPr/>
          <p:nvPr userDrawn="1"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 userDrawn="1"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alpha val="60000"/>
                  </a:schemeClr>
                </a:solidFill>
              </a:defRPr>
            </a:lvl1pPr>
          </a:lstStyle>
          <a:p>
            <a:pPr rtl="0"/>
            <a:fld id="{758CA2D5-8F33-4C00-A233-2AF317F01EE8}" type="datetime1">
              <a:rPr lang="ru-RU" noProof="0" smtClean="0"/>
              <a:t>18.02.2026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14" name="Прямоугольник 13"/>
          <p:cNvSpPr/>
          <p:nvPr userDrawn="1"/>
        </p:nvSpPr>
        <p:spPr bwMode="blackWhite"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57F1E4F-1CFF-5643-939E-02111984F565}" type="slidenum">
              <a:rPr lang="ru-RU" noProof="0" smtClean="0"/>
              <a:t>‹#›</a:t>
            </a:fld>
            <a:endParaRPr lang="ru-RU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3" r:id="rId14"/>
    <p:sldLayoutId id="2147483665" r:id="rId15"/>
    <p:sldLayoutId id="2147483669" r:id="rId16"/>
    <p:sldLayoutId id="2147483670" r:id="rId17"/>
    <p:sldLayoutId id="2147483658" r:id="rId18"/>
    <p:sldLayoutId id="2147483659" r:id="rId19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9882091" cy="3329581"/>
          </a:xfrm>
        </p:spPr>
        <p:txBody>
          <a:bodyPr rtlCol="0"/>
          <a:lstStyle/>
          <a:p>
            <a:r>
              <a:rPr lang="ru-RU" sz="4400" b="1" dirty="0"/>
              <a:t>Кого предузнал, </a:t>
            </a:r>
            <a:br>
              <a:rPr lang="ru-RU" sz="4400" b="1" dirty="0"/>
            </a:br>
            <a:r>
              <a:rPr lang="ru-RU" sz="4400" b="1" dirty="0"/>
              <a:t>тех и предопределил</a:t>
            </a:r>
            <a:r>
              <a:rPr lang="ru-RU" sz="4400" dirty="0"/>
              <a:t>: </a:t>
            </a:r>
            <a:br>
              <a:rPr lang="ru-RU" sz="4400" dirty="0"/>
            </a:br>
            <a:r>
              <a:rPr lang="ru-RU" sz="4400" dirty="0"/>
              <a:t>как фактор </a:t>
            </a:r>
            <a:r>
              <a:rPr lang="ru-RU" sz="4400" dirty="0" err="1"/>
              <a:t>предзнания</a:t>
            </a:r>
            <a:r>
              <a:rPr lang="ru-RU" sz="4400" dirty="0"/>
              <a:t> влияет на понимание предопределения?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 lnSpcReduction="20000"/>
          </a:bodyPr>
          <a:lstStyle/>
          <a:p>
            <a:pPr rtl="0"/>
            <a:endParaRPr lang="ru-RU" sz="2800" dirty="0"/>
          </a:p>
          <a:p>
            <a:pPr rtl="0"/>
            <a:r>
              <a:rPr lang="ru-RU" sz="2800" dirty="0"/>
              <a:t>Гунько </a:t>
            </a:r>
            <a:r>
              <a:rPr lang="ru-RU" sz="2800" dirty="0" err="1"/>
              <a:t>л.П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7C6D2-21C1-54F0-FA54-F64200145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4A4973-5C69-2051-8EA8-5B65FC1CA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Рим. 8:29,30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F98A26-E937-656C-AC72-CBCD5D806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51" y="2133179"/>
            <a:ext cx="8961728" cy="3108544"/>
          </a:xfrm>
        </p:spPr>
        <p:txBody>
          <a:bodyPr rtlCol="0">
            <a:normAutofit fontScale="92500" lnSpcReduction="10000"/>
          </a:bodyPr>
          <a:lstStyle/>
          <a:p>
            <a:r>
              <a:rPr lang="ru-RU" sz="3200" dirty="0"/>
              <a:t>«Ибо кого Он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предузнал</a:t>
            </a:r>
            <a:r>
              <a:rPr lang="ru-RU" sz="2800" dirty="0"/>
              <a:t>, тем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предопределил</a:t>
            </a:r>
            <a:r>
              <a:rPr lang="ru-RU" sz="2800" dirty="0"/>
              <a:t>… А кого предопределил,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призвал</a:t>
            </a:r>
            <a:r>
              <a:rPr lang="ru-RU" sz="2800" dirty="0"/>
              <a:t>, а кого призвал,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оправдал</a:t>
            </a:r>
            <a:r>
              <a:rPr lang="ru-RU" sz="2800" dirty="0"/>
              <a:t>; а кого оправдал,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прославил</a:t>
            </a:r>
            <a:r>
              <a:rPr lang="ru-RU" sz="2800" dirty="0"/>
              <a:t>»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FB9A97-6A36-B384-8E5D-0FB950AF8C6A}"/>
              </a:ext>
            </a:extLst>
          </p:cNvPr>
          <p:cNvSpPr txBox="1"/>
          <p:nvPr/>
        </p:nvSpPr>
        <p:spPr>
          <a:xfrm>
            <a:off x="9181479" y="2251104"/>
            <a:ext cx="2610196" cy="310854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FF00"/>
                </a:solidFill>
              </a:rPr>
              <a:t>Сорит</a:t>
            </a:r>
            <a:r>
              <a:rPr lang="ru-RU" sz="2800" dirty="0"/>
              <a:t> – цепь силлогизмов, в которой мысль движется от первого к последнему. </a:t>
            </a:r>
          </a:p>
        </p:txBody>
      </p:sp>
      <p:sp>
        <p:nvSpPr>
          <p:cNvPr id="5" name="Стрелка влево 4">
            <a:extLst>
              <a:ext uri="{FF2B5EF4-FFF2-40B4-BE49-F238E27FC236}">
                <a16:creationId xmlns:a16="http://schemas.microsoft.com/office/drawing/2014/main" id="{BE7AA96B-6132-F938-AA66-54349C944DD9}"/>
              </a:ext>
            </a:extLst>
          </p:cNvPr>
          <p:cNvSpPr/>
          <p:nvPr/>
        </p:nvSpPr>
        <p:spPr>
          <a:xfrm>
            <a:off x="7456966" y="2251104"/>
            <a:ext cx="1577860" cy="48463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760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ADAF4-83B3-00BB-7205-05DD5D01E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ECDE37-1FEE-6F88-A2BD-9CE8DDAD4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Рим. 8:29,30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C95988-ECDD-BE8E-3775-D5ED09017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51" y="2133178"/>
            <a:ext cx="5331963" cy="4272103"/>
          </a:xfrm>
        </p:spPr>
        <p:txBody>
          <a:bodyPr rtlCol="0">
            <a:normAutofit fontScale="92500" lnSpcReduction="10000"/>
          </a:bodyPr>
          <a:lstStyle/>
          <a:p>
            <a:r>
              <a:rPr lang="ru-RU" sz="3200" dirty="0"/>
              <a:t>«Ибо кого Он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предузнал</a:t>
            </a:r>
            <a:r>
              <a:rPr lang="ru-RU" sz="2800" dirty="0"/>
              <a:t>, тем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предопределил</a:t>
            </a:r>
            <a:r>
              <a:rPr lang="ru-RU" sz="2800" dirty="0"/>
              <a:t>… А кого предопределил,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призвал</a:t>
            </a:r>
            <a:r>
              <a:rPr lang="ru-RU" sz="2800" dirty="0"/>
              <a:t>, а кого призвал,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оправдал</a:t>
            </a:r>
            <a:r>
              <a:rPr lang="ru-RU" sz="2800" dirty="0"/>
              <a:t>; а кого оправдал,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прославил</a:t>
            </a:r>
            <a:r>
              <a:rPr lang="ru-RU" sz="2800" dirty="0"/>
              <a:t>»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94CDED-BB4C-F69A-0CE9-C25F1C3395D6}"/>
              </a:ext>
            </a:extLst>
          </p:cNvPr>
          <p:cNvSpPr txBox="1"/>
          <p:nvPr/>
        </p:nvSpPr>
        <p:spPr>
          <a:xfrm>
            <a:off x="6096000" y="2251104"/>
            <a:ext cx="5695675" cy="397031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dirty="0"/>
              <a:t>1. Точные термины с собственным неповторимым значением. </a:t>
            </a:r>
          </a:p>
          <a:p>
            <a:r>
              <a:rPr lang="ru-RU" sz="2800" dirty="0"/>
              <a:t>Если 1=2, тогда нарушается принцип сорита, где каждое последующее звено не дублирует предыдущее.  Если 1=2, достаточно было бы использовать один из них.</a:t>
            </a:r>
          </a:p>
        </p:txBody>
      </p:sp>
    </p:spTree>
    <p:extLst>
      <p:ext uri="{BB962C8B-B14F-4D97-AF65-F5344CB8AC3E}">
        <p14:creationId xmlns:p14="http://schemas.microsoft.com/office/powerpoint/2010/main" val="631725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ACE90-886F-FA99-815F-FE5AB8B5A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67490-68A2-F1A1-5E73-E7EB7C33F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Рим. 8:29,30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A7D6190-31BC-D448-F145-C9358D4EE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51" y="2133178"/>
            <a:ext cx="5331963" cy="4272103"/>
          </a:xfrm>
        </p:spPr>
        <p:txBody>
          <a:bodyPr rtlCol="0">
            <a:normAutofit fontScale="92500" lnSpcReduction="10000"/>
          </a:bodyPr>
          <a:lstStyle/>
          <a:p>
            <a:r>
              <a:rPr lang="ru-RU" sz="3200" dirty="0"/>
              <a:t>«Ибо кого Он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предузнал</a:t>
            </a:r>
            <a:r>
              <a:rPr lang="ru-RU" sz="2800" dirty="0"/>
              <a:t>, тем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предопределил</a:t>
            </a:r>
            <a:r>
              <a:rPr lang="ru-RU" sz="2800" dirty="0"/>
              <a:t>… А кого предопределил,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призвал</a:t>
            </a:r>
            <a:r>
              <a:rPr lang="ru-RU" sz="2800" dirty="0"/>
              <a:t>, а кого призвал,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оправдал</a:t>
            </a:r>
            <a:r>
              <a:rPr lang="ru-RU" sz="2800" dirty="0"/>
              <a:t>; а кого оправдал,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прославил</a:t>
            </a:r>
            <a:r>
              <a:rPr lang="ru-RU" sz="2800" dirty="0"/>
              <a:t>»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4C7708-C00F-E88B-7988-E1DB93ADC1E5}"/>
              </a:ext>
            </a:extLst>
          </p:cNvPr>
          <p:cNvSpPr txBox="1"/>
          <p:nvPr/>
        </p:nvSpPr>
        <p:spPr>
          <a:xfrm>
            <a:off x="5682344" y="2251104"/>
            <a:ext cx="6109332" cy="397031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dirty="0"/>
              <a:t>2. Фундамент – </a:t>
            </a:r>
            <a:r>
              <a:rPr lang="ru-RU" sz="2800" dirty="0" err="1"/>
              <a:t>предзнание</a:t>
            </a:r>
            <a:r>
              <a:rPr lang="ru-RU" sz="2800" dirty="0"/>
              <a:t>, все начинается с него, а не с предопределения. Если бы в основе всего была воля Бога, тогда сорит должен был бы начинаться с  предопределения. </a:t>
            </a:r>
            <a:r>
              <a:rPr lang="ru-RU" sz="2800" dirty="0" err="1"/>
              <a:t>Предзнание</a:t>
            </a:r>
            <a:r>
              <a:rPr lang="ru-RU" sz="2800" dirty="0"/>
              <a:t> на 1 месте – это аргумент в пользу </a:t>
            </a:r>
            <a:r>
              <a:rPr lang="ru-RU" sz="2800" dirty="0" err="1"/>
              <a:t>арминианства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7319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A1E22-28E7-B1D9-B5EC-9240F8591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280B41-DD90-D951-4827-A19897417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Рим. 8:29,30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F365EBD-0236-C566-409F-3214873A7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51" y="2133178"/>
            <a:ext cx="5331963" cy="4272103"/>
          </a:xfrm>
        </p:spPr>
        <p:txBody>
          <a:bodyPr rtlCol="0">
            <a:normAutofit fontScale="92500" lnSpcReduction="10000"/>
          </a:bodyPr>
          <a:lstStyle/>
          <a:p>
            <a:r>
              <a:rPr lang="ru-RU" sz="3200" dirty="0"/>
              <a:t>«Ибо кого Он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предузнал</a:t>
            </a:r>
            <a:r>
              <a:rPr lang="ru-RU" sz="2800" dirty="0"/>
              <a:t>, тем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предопределил</a:t>
            </a:r>
            <a:r>
              <a:rPr lang="ru-RU" sz="2800" dirty="0"/>
              <a:t>… А кого предопределил,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призвал</a:t>
            </a:r>
            <a:r>
              <a:rPr lang="ru-RU" sz="2800" dirty="0"/>
              <a:t>, а кого призвал,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оправдал</a:t>
            </a:r>
            <a:r>
              <a:rPr lang="ru-RU" sz="2800" dirty="0"/>
              <a:t>; а кого оправдал,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прославил</a:t>
            </a:r>
            <a:r>
              <a:rPr lang="ru-RU" sz="2800" dirty="0"/>
              <a:t>»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3D0B7-9ED2-BFF8-EB50-C16C06526E4C}"/>
              </a:ext>
            </a:extLst>
          </p:cNvPr>
          <p:cNvSpPr txBox="1"/>
          <p:nvPr/>
        </p:nvSpPr>
        <p:spPr>
          <a:xfrm>
            <a:off x="5682344" y="2251104"/>
            <a:ext cx="6109332" cy="310854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dirty="0"/>
              <a:t>3. Предопределение – не организующее понятие в сорите, но «одно из».  Нельзя его возвышать над другими. Павел больше его не использует в посл. к римлянам, зато пользуется другими</a:t>
            </a:r>
          </a:p>
        </p:txBody>
      </p:sp>
    </p:spTree>
    <p:extLst>
      <p:ext uri="{BB962C8B-B14F-4D97-AF65-F5344CB8AC3E}">
        <p14:creationId xmlns:p14="http://schemas.microsoft.com/office/powerpoint/2010/main" val="3822962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B15AD9-AA25-A88C-AAF4-4646D201A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Рим. 11:2, 33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F9CC7E-4640-E1C9-CE79-D4D809615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Рим. 11:2 </a:t>
            </a:r>
            <a:r>
              <a:rPr lang="ru-RU" sz="2400" dirty="0"/>
              <a:t>«Не отверг Бог народа Своего, который Он наперед знал (</a:t>
            </a:r>
            <a:r>
              <a:rPr lang="ru-RU" sz="2400" dirty="0">
                <a:solidFill>
                  <a:srgbClr val="FFFF00"/>
                </a:solidFill>
              </a:rPr>
              <a:t>предузнал</a:t>
            </a:r>
            <a:r>
              <a:rPr lang="ru-RU" sz="2400" dirty="0"/>
              <a:t>)»</a:t>
            </a:r>
          </a:p>
          <a:p>
            <a:r>
              <a:rPr lang="ru-RU" sz="2400" dirty="0"/>
              <a:t>Почему Павел использует термин предузнанный, а не предопределенный? Не потому ли, что </a:t>
            </a:r>
            <a:r>
              <a:rPr lang="ru-RU" sz="2400" dirty="0">
                <a:solidFill>
                  <a:srgbClr val="FFFF00"/>
                </a:solidFill>
              </a:rPr>
              <a:t>ему важно показать фундамент предопределения, коим является </a:t>
            </a:r>
            <a:r>
              <a:rPr lang="ru-RU" sz="2400" dirty="0" err="1">
                <a:solidFill>
                  <a:srgbClr val="FFFF00"/>
                </a:solidFill>
              </a:rPr>
              <a:t>предзнание</a:t>
            </a:r>
            <a:r>
              <a:rPr lang="ru-RU" sz="2400" dirty="0"/>
              <a:t>? </a:t>
            </a:r>
          </a:p>
          <a:p>
            <a:endParaRPr lang="ru-RU" sz="2400" dirty="0"/>
          </a:p>
          <a:p>
            <a:r>
              <a:rPr lang="ru-RU" sz="2400" dirty="0">
                <a:solidFill>
                  <a:srgbClr val="FFFF00"/>
                </a:solidFill>
              </a:rPr>
              <a:t>Рим.11:33</a:t>
            </a:r>
            <a:r>
              <a:rPr lang="ru-RU" sz="2400" dirty="0"/>
              <a:t>. «О, бездна богатства и премудрости и </a:t>
            </a:r>
            <a:r>
              <a:rPr lang="ru-RU" sz="2400" dirty="0">
                <a:solidFill>
                  <a:srgbClr val="FFFF00"/>
                </a:solidFill>
              </a:rPr>
              <a:t>ведения (знания)</a:t>
            </a:r>
            <a:r>
              <a:rPr lang="ru-RU" sz="2400" dirty="0"/>
              <a:t> Божия! Как непостижимы судьбы Его и </a:t>
            </a:r>
            <a:r>
              <a:rPr lang="ru-RU" sz="2400" dirty="0" err="1"/>
              <a:t>неисследимы</a:t>
            </a:r>
            <a:r>
              <a:rPr lang="ru-RU" sz="2400" dirty="0"/>
              <a:t> пути Его!» </a:t>
            </a:r>
          </a:p>
          <a:p>
            <a:r>
              <a:rPr lang="ru-RU" sz="2400" dirty="0"/>
              <a:t>Это восклицание – итог рассуждения о предопределении. Порассуждав о предопределении, воспевает не предопределение, но «ведение»</a:t>
            </a:r>
          </a:p>
          <a:p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55129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20E39B-E19A-161D-83CB-A0FA89690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0049A7-29D8-1AE9-8134-87E9BAE10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Быт. 18:19 </a:t>
            </a:r>
            <a:r>
              <a:rPr lang="ru-RU" sz="2400" dirty="0"/>
              <a:t>Об Аврааме: «Я избрал (</a:t>
            </a:r>
            <a:r>
              <a:rPr lang="ru-RU" sz="2400" dirty="0">
                <a:solidFill>
                  <a:srgbClr val="FFFF00"/>
                </a:solidFill>
              </a:rPr>
              <a:t>узнал</a:t>
            </a:r>
            <a:r>
              <a:rPr lang="ru-RU" sz="2400" dirty="0"/>
              <a:t>) его, чтобы он заповедовал сынам своим…». </a:t>
            </a:r>
          </a:p>
          <a:p>
            <a:r>
              <a:rPr lang="ru-RU" sz="2400" dirty="0"/>
              <a:t>Все переводы до перевода короля Якова (1611), включая перевод Лютера, используют слово «узнавать». В переводе ИПБ такой вариант приводится в сноске. </a:t>
            </a:r>
            <a:endParaRPr lang="en-US" sz="2400" dirty="0"/>
          </a:p>
          <a:p>
            <a:r>
              <a:rPr lang="ru-RU" sz="2400" dirty="0"/>
              <a:t>Божье знание здесь – это знание о том, что сделает Авраам. То есть </a:t>
            </a:r>
            <a:r>
              <a:rPr lang="ru-RU" sz="2400" dirty="0">
                <a:solidFill>
                  <a:srgbClr val="FFFF00"/>
                </a:solidFill>
              </a:rPr>
              <a:t>Бог избирает Авраама не самовольно, но на основании знания о том, как Авраам поступит – знания о человеке</a:t>
            </a:r>
          </a:p>
          <a:p>
            <a:r>
              <a:rPr lang="ru-RU" sz="2400" dirty="0"/>
              <a:t>Стартовой точкой избрания Авраама было </a:t>
            </a:r>
            <a:r>
              <a:rPr lang="ru-RU" sz="2400" dirty="0" err="1"/>
              <a:t>предзнание</a:t>
            </a:r>
            <a:r>
              <a:rPr lang="ru-RU" sz="2400" dirty="0"/>
              <a:t> – точно как в Рим. 8:29 и 11:2 (предузнанный народ)</a:t>
            </a:r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48139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AE858F-D459-35E5-4944-848DE47C8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8591A1-797F-ED71-4C81-BE9B63DB0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dirty="0" err="1">
                <a:solidFill>
                  <a:srgbClr val="FFFF00"/>
                </a:solidFill>
              </a:rPr>
              <a:t>Ам</a:t>
            </a:r>
            <a:r>
              <a:rPr lang="ru-RU" sz="2400" dirty="0">
                <a:solidFill>
                  <a:srgbClr val="FFFF00"/>
                </a:solidFill>
              </a:rPr>
              <a:t>. 3:2 </a:t>
            </a:r>
            <a:r>
              <a:rPr lang="ru-RU" sz="2400" dirty="0"/>
              <a:t>«только вас признал (</a:t>
            </a:r>
            <a:r>
              <a:rPr lang="ru-RU" sz="2400" dirty="0">
                <a:solidFill>
                  <a:srgbClr val="FFFF00"/>
                </a:solidFill>
              </a:rPr>
              <a:t>узнал</a:t>
            </a:r>
            <a:r>
              <a:rPr lang="ru-RU" sz="2400" dirty="0"/>
              <a:t>) Я из всех племен земли, потому и взыщу с вас за все беззакония ваши».  </a:t>
            </a:r>
          </a:p>
          <a:p>
            <a:r>
              <a:rPr lang="ru-RU" sz="2400" dirty="0"/>
              <a:t>Об избрании Израиля говорится с помощью термина «узнал». То есть Бог сначала предузнал</a:t>
            </a:r>
          </a:p>
          <a:p>
            <a:endParaRPr lang="ru-RU" sz="2400" dirty="0"/>
          </a:p>
          <a:p>
            <a:r>
              <a:rPr lang="ru-RU" sz="2400" dirty="0" err="1">
                <a:solidFill>
                  <a:srgbClr val="FFFF00"/>
                </a:solidFill>
              </a:rPr>
              <a:t>Иер</a:t>
            </a:r>
            <a:r>
              <a:rPr lang="ru-RU" sz="2400" dirty="0">
                <a:solidFill>
                  <a:srgbClr val="FFFF00"/>
                </a:solidFill>
              </a:rPr>
              <a:t>. 1:5 </a:t>
            </a:r>
            <a:r>
              <a:rPr lang="ru-RU" sz="2400" dirty="0"/>
              <a:t>«прежде нежели Я образовал тебя во чреве, Я познал (</a:t>
            </a:r>
            <a:r>
              <a:rPr lang="ru-RU" sz="2400" dirty="0">
                <a:solidFill>
                  <a:srgbClr val="FFFF00"/>
                </a:solidFill>
              </a:rPr>
              <a:t>узнал</a:t>
            </a:r>
            <a:r>
              <a:rPr lang="ru-RU" sz="2400" dirty="0"/>
              <a:t>) тебя, и прежде нежели ты вышел из утробы, Я освятил тебя: пророком для народов поставил тебя». Та же схема: Бог предузнал, а предузнав – поставил пророком. Снова все начинается с </a:t>
            </a:r>
            <a:r>
              <a:rPr lang="ru-RU" sz="2400" dirty="0" err="1"/>
              <a:t>предзнания</a:t>
            </a:r>
            <a:r>
              <a:rPr lang="ru-RU" sz="2400" dirty="0"/>
              <a:t>.</a:t>
            </a:r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1422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A88DB-DE09-F2DF-0752-576D2AF1C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DBDD0-1FA7-C45A-65AC-4130F32A3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42BF61-BFC0-BCC4-CE59-A98E91014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Быт. 20:6 </a:t>
            </a:r>
            <a:r>
              <a:rPr lang="ru-RU" sz="2400" dirty="0"/>
              <a:t>«И сказал ему Бог во сне: и Я </a:t>
            </a:r>
            <a:r>
              <a:rPr lang="ru-RU" sz="2400" dirty="0">
                <a:solidFill>
                  <a:srgbClr val="FFFF00"/>
                </a:solidFill>
              </a:rPr>
              <a:t>знаю</a:t>
            </a:r>
            <a:r>
              <a:rPr lang="ru-RU" sz="2400" dirty="0"/>
              <a:t>, что </a:t>
            </a:r>
            <a:r>
              <a:rPr lang="ru-RU" sz="2400" dirty="0">
                <a:solidFill>
                  <a:srgbClr val="FFFF00"/>
                </a:solidFill>
              </a:rPr>
              <a:t>ты сделал сие в простоте сердца твоего</a:t>
            </a:r>
            <a:r>
              <a:rPr lang="ru-RU" sz="2400" dirty="0"/>
              <a:t>, и удержал тебя от греха предо Мною, потому и не допустил тебя прикоснуться к ней» </a:t>
            </a:r>
          </a:p>
          <a:p>
            <a:r>
              <a:rPr lang="ru-RU" sz="2400" dirty="0"/>
              <a:t>В кальвинизме Бог своевольно предопределяет и удерживает человека в узах предопределения. Но здесь Бог удерживает от греха не потому, что так Ему самому захотелось, а </a:t>
            </a:r>
            <a:r>
              <a:rPr lang="ru-RU" sz="2400" dirty="0">
                <a:solidFill>
                  <a:srgbClr val="FFFF00"/>
                </a:solidFill>
              </a:rPr>
              <a:t>учитывая мотивы человека</a:t>
            </a:r>
            <a:r>
              <a:rPr lang="ru-RU" sz="2400" dirty="0"/>
              <a:t>. </a:t>
            </a:r>
          </a:p>
          <a:p>
            <a:pPr marL="0" indent="0">
              <a:buNone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12107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20934-4BAD-A17D-E67A-2CA973B35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31292E-0B7A-814B-D6C4-85000B6D8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08385E-E49A-FBA7-C622-FCC91825F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Быт 22:12 </a:t>
            </a:r>
            <a:r>
              <a:rPr lang="ru-RU" sz="2400" dirty="0"/>
              <a:t>«Ангел сказал: не поднимай руки твоей на отрока и не делай над ним ничего, ибо </a:t>
            </a:r>
            <a:r>
              <a:rPr lang="ru-RU" sz="2400" dirty="0">
                <a:solidFill>
                  <a:srgbClr val="FFFF00"/>
                </a:solidFill>
              </a:rPr>
              <a:t>теперь Я знаю</a:t>
            </a:r>
            <a:r>
              <a:rPr lang="ru-RU" sz="2400" dirty="0"/>
              <a:t>, что боишься ты Бога и не пожалел сына твоего, единственного твоего, для Меня» </a:t>
            </a:r>
          </a:p>
          <a:p>
            <a:r>
              <a:rPr lang="ru-RU" sz="2400" dirty="0"/>
              <a:t>Важно слово </a:t>
            </a:r>
            <a:r>
              <a:rPr lang="ru-RU" sz="2400" dirty="0">
                <a:solidFill>
                  <a:srgbClr val="FFFF00"/>
                </a:solidFill>
              </a:rPr>
              <a:t>«теперь»</a:t>
            </a:r>
            <a:r>
              <a:rPr lang="ru-RU" sz="2400" dirty="0"/>
              <a:t>. Оно указывает, что в сознании Бога как будто бы есть разница между поступком </a:t>
            </a:r>
            <a:r>
              <a:rPr lang="ru-RU" sz="2400" dirty="0" err="1"/>
              <a:t>предизвестным</a:t>
            </a:r>
            <a:r>
              <a:rPr lang="ru-RU" sz="2400" dirty="0"/>
              <a:t> и поступком фактически свершившимся. Событие исполнившееся для Бога ценнее события предузнаваемого. </a:t>
            </a:r>
          </a:p>
          <a:p>
            <a:r>
              <a:rPr lang="ru-RU" sz="2400" dirty="0"/>
              <a:t> И снова: </a:t>
            </a:r>
            <a:r>
              <a:rPr lang="ru-RU" sz="2400" dirty="0">
                <a:solidFill>
                  <a:srgbClr val="FFFF00"/>
                </a:solidFill>
              </a:rPr>
              <a:t>Божье знание – это знание о человеке, его поступке</a:t>
            </a:r>
            <a:r>
              <a:rPr lang="ru-RU" sz="2400" dirty="0"/>
              <a:t>. 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74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46C6A-592B-5843-5758-AA7D3FDB2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ADF60D-29B8-3729-9167-23572BD74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0209E4-B005-0E47-6A93-E3C5643D0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Исх. 3:19, 20 </a:t>
            </a:r>
            <a:r>
              <a:rPr lang="ru-RU" sz="2400" dirty="0"/>
              <a:t>«Но Я </a:t>
            </a:r>
            <a:r>
              <a:rPr lang="ru-RU" sz="2400" dirty="0">
                <a:solidFill>
                  <a:srgbClr val="FFFF00"/>
                </a:solidFill>
              </a:rPr>
              <a:t>знаю</a:t>
            </a:r>
            <a:r>
              <a:rPr lang="ru-RU" sz="2400" dirty="0"/>
              <a:t>, что [фараон] царь Египетский не позволит вам идти, если не принудить его рукою крепкою; и простру руку Мою и поражу Египет всеми чудесами Моими, которые сделаю среди его; и после того он отпустит вас»</a:t>
            </a:r>
          </a:p>
          <a:p>
            <a:r>
              <a:rPr lang="ru-RU" sz="2400" dirty="0"/>
              <a:t>Бог </a:t>
            </a:r>
            <a:r>
              <a:rPr lang="ru-RU" sz="2400" dirty="0">
                <a:solidFill>
                  <a:srgbClr val="FFFF00"/>
                </a:solidFill>
              </a:rPr>
              <a:t>знал</a:t>
            </a:r>
            <a:r>
              <a:rPr lang="ru-RU" sz="2400" dirty="0"/>
              <a:t>, что фараон не отпустит и </a:t>
            </a:r>
            <a:r>
              <a:rPr lang="ru-RU" sz="2400" dirty="0">
                <a:solidFill>
                  <a:srgbClr val="FFFF00"/>
                </a:solidFill>
              </a:rPr>
              <a:t>определил</a:t>
            </a:r>
            <a:r>
              <a:rPr lang="ru-RU" sz="2400" dirty="0"/>
              <a:t> меры для воздействия на него – это и есть модель </a:t>
            </a:r>
            <a:r>
              <a:rPr lang="ru-RU" sz="2400" dirty="0">
                <a:solidFill>
                  <a:srgbClr val="FFFF00"/>
                </a:solidFill>
              </a:rPr>
              <a:t>«кого предузнал, тем и предопределил». </a:t>
            </a:r>
          </a:p>
          <a:p>
            <a:r>
              <a:rPr lang="ru-RU" sz="2400" dirty="0"/>
              <a:t>Ожесточение сердца фараона было вызвано </a:t>
            </a:r>
            <a:r>
              <a:rPr lang="ru-RU" sz="2400" dirty="0" err="1"/>
              <a:t>предзнанием</a:t>
            </a:r>
            <a:r>
              <a:rPr lang="ru-RU" sz="2400" dirty="0"/>
              <a:t> Бога о том, что </a:t>
            </a:r>
            <a:r>
              <a:rPr lang="ru-RU" sz="2400" dirty="0">
                <a:solidFill>
                  <a:srgbClr val="FFFF00"/>
                </a:solidFill>
              </a:rPr>
              <a:t>фараон</a:t>
            </a:r>
            <a:r>
              <a:rPr lang="ru-RU" sz="2400" dirty="0"/>
              <a:t> воспротивиться и нужна «рука крепкая» - снова знание о человеке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8844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Рим. 8:29,30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103312" y="2052918"/>
            <a:ext cx="10285123" cy="4195481"/>
          </a:xfrm>
        </p:spPr>
        <p:txBody>
          <a:bodyPr rtlCol="0">
            <a:normAutofit fontScale="92500"/>
          </a:bodyPr>
          <a:lstStyle/>
          <a:p>
            <a:r>
              <a:rPr lang="ru-RU" sz="3200" dirty="0"/>
              <a:t>«Ибо кого Он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предузнал</a:t>
            </a:r>
            <a:r>
              <a:rPr lang="ru-RU" sz="2800" dirty="0"/>
              <a:t>, тем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предопределил </a:t>
            </a:r>
            <a:r>
              <a:rPr lang="ru-RU" sz="2800" dirty="0"/>
              <a:t>быть подобными образу Сына Своего, дабы Он был первородным между многими братиями. А кого Он предопределил,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призвал</a:t>
            </a:r>
            <a:r>
              <a:rPr lang="ru-RU" sz="2800" dirty="0"/>
              <a:t>, а кого призвал,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оправдал</a:t>
            </a:r>
            <a:r>
              <a:rPr lang="ru-RU" sz="2800" dirty="0"/>
              <a:t>; а кого оправдал, тех и </a:t>
            </a:r>
          </a:p>
          <a:p>
            <a:pPr lvl="1"/>
            <a:r>
              <a:rPr lang="ru-RU" sz="2800" dirty="0">
                <a:solidFill>
                  <a:srgbClr val="FFFF00"/>
                </a:solidFill>
              </a:rPr>
              <a:t>прославил</a:t>
            </a:r>
            <a:r>
              <a:rPr lang="ru-RU" sz="2800" dirty="0"/>
              <a:t>»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A80D31-79DC-4516-B7AD-646DDAD8B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91A717-7B01-C3D9-6F37-8249ABB91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Ис.48:3-12 </a:t>
            </a:r>
            <a:r>
              <a:rPr lang="ru-RU" sz="2400" dirty="0"/>
              <a:t>«</a:t>
            </a:r>
            <a:r>
              <a:rPr lang="ru-RU" sz="2400" dirty="0">
                <a:solidFill>
                  <a:srgbClr val="FFFF00"/>
                </a:solidFill>
              </a:rPr>
              <a:t>Я знал</a:t>
            </a:r>
            <a:r>
              <a:rPr lang="ru-RU" sz="2400" dirty="0"/>
              <a:t>, что ты упорен, и что в шее твоей жилы железные, и лоб твой — медный; поэтому и объявлял тебе задолго, прежде нежели это приходило… ибо </a:t>
            </a:r>
            <a:r>
              <a:rPr lang="ru-RU" sz="2400" dirty="0">
                <a:solidFill>
                  <a:srgbClr val="FFFF00"/>
                </a:solidFill>
              </a:rPr>
              <a:t>Я знал</a:t>
            </a:r>
            <a:r>
              <a:rPr lang="ru-RU" sz="2400" dirty="0"/>
              <a:t>, что ты поступишь вероломно, и от самого чрева матернего ты прозван отступником»</a:t>
            </a:r>
          </a:p>
          <a:p>
            <a:r>
              <a:rPr lang="ru-RU" sz="2400" dirty="0"/>
              <a:t>Знание Бога здесь – это знание о человеке. </a:t>
            </a:r>
          </a:p>
          <a:p>
            <a:pPr marL="0" indent="0">
              <a:buNone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61615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449E2-DEE8-9A31-01DB-87899D7BA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AACBC-918D-BE80-F3A6-788EDE46A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A76D0-C055-C47D-A5F8-18B22F195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Иер.17:9,10 </a:t>
            </a:r>
            <a:r>
              <a:rPr lang="ru-RU" sz="2400" dirty="0"/>
              <a:t>«Лукаво сердце человеческое более всего и крайне испорчено; кто </a:t>
            </a:r>
            <a:r>
              <a:rPr lang="ru-RU" sz="2400" dirty="0">
                <a:solidFill>
                  <a:srgbClr val="FFFF00"/>
                </a:solidFill>
              </a:rPr>
              <a:t>узнает</a:t>
            </a:r>
            <a:r>
              <a:rPr lang="ru-RU" sz="2400" dirty="0"/>
              <a:t> его? Я, Господь, проникаю сердце и испытываю внутренности, чтобы воздать каждому по пути его и по плодам дел его» </a:t>
            </a:r>
          </a:p>
          <a:p>
            <a:r>
              <a:rPr lang="ru-RU" sz="2400" dirty="0"/>
              <a:t>Знание Бога здесь – это знание о человеке с целью </a:t>
            </a:r>
            <a:r>
              <a:rPr lang="ru-RU" sz="2400" dirty="0">
                <a:solidFill>
                  <a:srgbClr val="FFFF00"/>
                </a:solidFill>
              </a:rPr>
              <a:t>воздать</a:t>
            </a:r>
            <a:r>
              <a:rPr lang="ru-RU" sz="2400" dirty="0"/>
              <a:t>! Воздаяние осуществляется на основе узнавания, что в человеке, а не по своеволию Бога. </a:t>
            </a:r>
          </a:p>
          <a:p>
            <a:pPr marL="0" indent="0">
              <a:buNone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306187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1BE11-DCA0-6AF2-BF59-FCF2E63C1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B2BB40-1491-2B1A-A773-0B7491023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7E9802-E680-3E83-7D9C-9423EA63F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FFFF00"/>
                </a:solidFill>
              </a:rPr>
              <a:t>Втор.31:26-27, 29 </a:t>
            </a:r>
            <a:r>
              <a:rPr lang="ru-RU" dirty="0"/>
              <a:t>«Возьмите сию книгу закона и положите ее одесную ковчега завета Господа Бога вашего, и она там будет </a:t>
            </a:r>
            <a:r>
              <a:rPr lang="ru-RU" dirty="0">
                <a:solidFill>
                  <a:srgbClr val="FFFF00"/>
                </a:solidFill>
              </a:rPr>
              <a:t>свидетельством против тебя</a:t>
            </a:r>
            <a:r>
              <a:rPr lang="ru-RU" dirty="0"/>
              <a:t>; ибо </a:t>
            </a:r>
            <a:r>
              <a:rPr lang="ru-RU" dirty="0">
                <a:solidFill>
                  <a:srgbClr val="FFFF00"/>
                </a:solidFill>
              </a:rPr>
              <a:t>Я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знаю </a:t>
            </a:r>
            <a:r>
              <a:rPr lang="ru-RU" dirty="0"/>
              <a:t>упорство твое и </a:t>
            </a:r>
            <a:r>
              <a:rPr lang="ru-RU" dirty="0" err="1"/>
              <a:t>жестоковыйность</a:t>
            </a:r>
            <a:r>
              <a:rPr lang="ru-RU" dirty="0"/>
              <a:t> твою: вот и теперь, когда я живу с вами ныне, вы упорны пред Господом; не тем ли более по смерти моей?</a:t>
            </a:r>
            <a:r>
              <a:rPr lang="en-US" dirty="0"/>
              <a:t> </a:t>
            </a:r>
            <a:r>
              <a:rPr lang="ru-RU" dirty="0"/>
              <a:t>ибо </a:t>
            </a:r>
            <a:r>
              <a:rPr lang="ru-RU" dirty="0">
                <a:solidFill>
                  <a:srgbClr val="FFFF00"/>
                </a:solidFill>
              </a:rPr>
              <a:t>Я знаю</a:t>
            </a:r>
            <a:r>
              <a:rPr lang="ru-RU" dirty="0"/>
              <a:t>, что по смерти моей вы развратитесь и уклонитесь от пути, который я завещал вам, и в последствие времени постигнут вас бедствия за то, что вы будете делать зло пред очами Господа»</a:t>
            </a:r>
          </a:p>
          <a:p>
            <a:r>
              <a:rPr lang="ru-RU" dirty="0"/>
              <a:t>Если Бог принимает решение без оглядки на </a:t>
            </a:r>
            <a:r>
              <a:rPr lang="ru-RU" dirty="0" err="1"/>
              <a:t>предзнание</a:t>
            </a:r>
            <a:r>
              <a:rPr lang="ru-RU" dirty="0"/>
              <a:t> о человеке, зачем «свидетельство»? Свидетельство - значит </a:t>
            </a:r>
            <a:r>
              <a:rPr lang="ru-RU" dirty="0">
                <a:solidFill>
                  <a:srgbClr val="FFFF00"/>
                </a:solidFill>
              </a:rPr>
              <a:t>Бог судит не своевольно, но по закону</a:t>
            </a:r>
            <a:r>
              <a:rPr lang="ru-RU" dirty="0"/>
              <a:t>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49031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07C87E-DB00-1FE9-2F1D-7F709299E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8867E8-3E67-2C62-2093-511EF15B6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FF00"/>
                </a:solidFill>
              </a:rPr>
              <a:t>Иер.29:11</a:t>
            </a:r>
            <a:r>
              <a:rPr lang="ru-RU" dirty="0"/>
              <a:t> «Ибо </a:t>
            </a:r>
            <a:r>
              <a:rPr lang="ru-RU" i="1" dirty="0"/>
              <a:t>только</a:t>
            </a:r>
            <a:r>
              <a:rPr lang="ru-RU" dirty="0"/>
              <a:t> Я </a:t>
            </a:r>
            <a:r>
              <a:rPr lang="ru-RU" dirty="0">
                <a:solidFill>
                  <a:srgbClr val="FFFF00"/>
                </a:solidFill>
              </a:rPr>
              <a:t>знаю</a:t>
            </a:r>
            <a:r>
              <a:rPr lang="ru-RU" dirty="0"/>
              <a:t> намерения, какие имею о вас, говорит Господь, намерения во благо, а не на зло, чтобы дать вам будущность и надежду». </a:t>
            </a:r>
          </a:p>
          <a:p>
            <a:r>
              <a:rPr lang="ru-RU" dirty="0"/>
              <a:t>Здесь слово «знать» Бог применяет к Себе, но речь идет о «намерениях» (букв. «мыслях»), а не решениях. Это скорее Божье желание, а не решение.</a:t>
            </a:r>
          </a:p>
          <a:p>
            <a:r>
              <a:rPr lang="ru-RU" dirty="0"/>
              <a:t>Контекст также не позволяет говорить, что этот стих можно доказывает, что Бог действует своевольно без оглядки на человека. Ст. 12-14  призыв к усилиям.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515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6D681-F358-C108-7C06-ED921EA1C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100E61-BBEA-7109-C3D6-548E6F453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3BDA3B-F76F-0E1A-7115-667F3E3C3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Матф.6:8 </a:t>
            </a:r>
            <a:r>
              <a:rPr lang="ru-RU" dirty="0"/>
              <a:t>«не уподобляйтесь им, ибо </a:t>
            </a:r>
            <a:r>
              <a:rPr lang="ru-RU" dirty="0">
                <a:solidFill>
                  <a:srgbClr val="FFFF00"/>
                </a:solidFill>
              </a:rPr>
              <a:t>знает</a:t>
            </a:r>
            <a:r>
              <a:rPr lang="ru-RU" dirty="0"/>
              <a:t> Отец ваш, в чем вы имеете нужду, прежде вашего прошения у Него»</a:t>
            </a:r>
          </a:p>
          <a:p>
            <a:r>
              <a:rPr lang="ru-RU" dirty="0">
                <a:solidFill>
                  <a:srgbClr val="FFFF00"/>
                </a:solidFill>
              </a:rPr>
              <a:t>Лук.16:15 </a:t>
            </a:r>
            <a:r>
              <a:rPr lang="ru-RU" dirty="0"/>
              <a:t>«Он сказал им: вы выказываете себя праведниками пред людьми, но Бог </a:t>
            </a:r>
            <a:r>
              <a:rPr lang="ru-RU" dirty="0">
                <a:solidFill>
                  <a:srgbClr val="FFFF00"/>
                </a:solidFill>
              </a:rPr>
              <a:t>знает</a:t>
            </a:r>
            <a:r>
              <a:rPr lang="ru-RU" dirty="0"/>
              <a:t> сердца ваши, ибо что высоко у людей, то мерзость пред Богом.</a:t>
            </a:r>
          </a:p>
          <a:p>
            <a:r>
              <a:rPr lang="ru-RU" dirty="0">
                <a:solidFill>
                  <a:srgbClr val="FFFF00"/>
                </a:solidFill>
              </a:rPr>
              <a:t>1Иоан.3:20 </a:t>
            </a:r>
            <a:r>
              <a:rPr lang="ru-RU" dirty="0"/>
              <a:t>ибо если сердце наше осуждает нас, то </a:t>
            </a:r>
            <a:r>
              <a:rPr lang="ru-RU" dirty="0" err="1"/>
              <a:t>кольми</a:t>
            </a:r>
            <a:r>
              <a:rPr lang="ru-RU" dirty="0"/>
              <a:t> паче Бог, потому что Бог больше сердца нашего и </a:t>
            </a:r>
            <a:r>
              <a:rPr lang="ru-RU" dirty="0">
                <a:solidFill>
                  <a:srgbClr val="FFFF00"/>
                </a:solidFill>
              </a:rPr>
              <a:t>знает</a:t>
            </a:r>
            <a:r>
              <a:rPr lang="ru-RU" dirty="0"/>
              <a:t> всё.</a:t>
            </a:r>
          </a:p>
          <a:p>
            <a:r>
              <a:rPr lang="ru-RU" dirty="0">
                <a:solidFill>
                  <a:srgbClr val="FFFF00"/>
                </a:solidFill>
              </a:rPr>
              <a:t>1Кор.2:11 </a:t>
            </a:r>
            <a:r>
              <a:rPr lang="ru-RU" dirty="0"/>
              <a:t>Ибо кто из человеков знает, что в человеке, кроме духа человеческого, живущего в нем? Так и Божьего никто не </a:t>
            </a:r>
            <a:r>
              <a:rPr lang="ru-RU" dirty="0">
                <a:solidFill>
                  <a:srgbClr val="FFFF00"/>
                </a:solidFill>
              </a:rPr>
              <a:t>знает</a:t>
            </a:r>
            <a:r>
              <a:rPr lang="ru-RU" dirty="0"/>
              <a:t>, кроме Духа Божия.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9052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63C71-8ED2-4359-AAA1-9DD133B86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639C1-8966-14C4-118F-D883C39EC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Бог как субъект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21D77A-6ACB-DD19-41FF-6581B28EF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Нижеприведенные стихи не содержат слова «знать», но в них ясно показано, что Бог судит людей на основе того, что Он о них узнал, а не по собственному произволу. </a:t>
            </a:r>
          </a:p>
          <a:p>
            <a:pPr lvl="1"/>
            <a:r>
              <a:rPr lang="ru-RU" sz="2000" dirty="0">
                <a:solidFill>
                  <a:srgbClr val="FFFF00"/>
                </a:solidFill>
              </a:rPr>
              <a:t>Евр.4:13 </a:t>
            </a:r>
            <a:r>
              <a:rPr lang="ru-RU" sz="2000" dirty="0"/>
              <a:t>И нет твари, сокровенной от Него, но все обнажено и открыто перед очами Его: Ему дадим отчет.</a:t>
            </a:r>
          </a:p>
          <a:p>
            <a:pPr lvl="1"/>
            <a:r>
              <a:rPr lang="ru-RU" sz="2000" dirty="0">
                <a:solidFill>
                  <a:srgbClr val="FFFF00"/>
                </a:solidFill>
              </a:rPr>
              <a:t>Откр.2:23 </a:t>
            </a:r>
            <a:r>
              <a:rPr lang="ru-RU" sz="2000" dirty="0"/>
              <a:t>И детей ее поражу смертью, и уразумеют все церкви, что Я </a:t>
            </a:r>
            <a:r>
              <a:rPr lang="ru-RU" sz="2000" dirty="0" err="1"/>
              <a:t>есмь</a:t>
            </a:r>
            <a:r>
              <a:rPr lang="ru-RU" sz="2000" dirty="0"/>
              <a:t> испытующий сердца и внутренности; и воздам каждому из вас по делам вашим. </a:t>
            </a:r>
          </a:p>
          <a:p>
            <a:pPr marL="0" indent="0">
              <a:buNone/>
            </a:pPr>
            <a:r>
              <a:rPr lang="ru-RU" sz="2400" dirty="0"/>
              <a:t>.</a:t>
            </a:r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01019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972EBC-188E-57C3-4E1E-1A151CDF4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3B5F8D-CE30-B1BC-FF3B-579EA2DDD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45920"/>
            <a:ext cx="8946541" cy="4602479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Предзнание</a:t>
            </a:r>
            <a:r>
              <a:rPr lang="ru-RU" dirty="0"/>
              <a:t> в Библии – отдельное понятие, имеющее свой уникальный смысл, отличный от предопределения. Отождествление этих двух терминов – нарушение их семантики и логики из употребления в Библии.  </a:t>
            </a:r>
          </a:p>
          <a:p>
            <a:r>
              <a:rPr lang="ru-RU" dirty="0"/>
              <a:t>Предопределение в Библии поставлено в зависимость от Божьего </a:t>
            </a:r>
            <a:r>
              <a:rPr lang="ru-RU" dirty="0" err="1"/>
              <a:t>предзнания</a:t>
            </a:r>
            <a:r>
              <a:rPr lang="ru-RU" dirty="0"/>
              <a:t>. Без </a:t>
            </a:r>
            <a:r>
              <a:rPr lang="ru-RU" dirty="0" err="1"/>
              <a:t>предведения</a:t>
            </a:r>
            <a:r>
              <a:rPr lang="ru-RU" dirty="0"/>
              <a:t> предопределение теряет логическую и богословскую основу, а также противоречит библейскому образу Бога. </a:t>
            </a:r>
          </a:p>
          <a:p>
            <a:r>
              <a:rPr lang="ru-RU" dirty="0"/>
              <a:t>Объектом Божьего </a:t>
            </a:r>
            <a:r>
              <a:rPr lang="ru-RU" dirty="0" err="1"/>
              <a:t>предведения</a:t>
            </a:r>
            <a:r>
              <a:rPr lang="ru-RU" dirty="0"/>
              <a:t> является человек – прежде всего, его отклик на спасительную благодать. Библия не дает оснований допустить, что объектом </a:t>
            </a:r>
            <a:r>
              <a:rPr lang="ru-RU" dirty="0" err="1"/>
              <a:t>предведения</a:t>
            </a:r>
            <a:r>
              <a:rPr lang="ru-RU" dirty="0"/>
              <a:t> Божьего является сам Бог. </a:t>
            </a:r>
          </a:p>
          <a:p>
            <a:r>
              <a:rPr lang="ru-RU" dirty="0" err="1"/>
              <a:t>Предведение</a:t>
            </a:r>
            <a:r>
              <a:rPr lang="ru-RU" dirty="0"/>
              <a:t> Божье – это неотъемлемое качество Божественной природы, это априорная способность Бога, а не следствие Божьей суверенной власти и контроля над историей.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600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1A95D6-5FFC-72B2-6B85-93D157834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Предопределение </a:t>
            </a:r>
            <a:br>
              <a:rPr lang="ru-RU" dirty="0"/>
            </a:br>
            <a:r>
              <a:rPr lang="ru-RU" sz="2800" i="1" dirty="0">
                <a:solidFill>
                  <a:srgbClr val="FFFF00"/>
                </a:solidFill>
              </a:rPr>
              <a:t>Кальвин, «Наставления в христианской вере», кн. 3</a:t>
            </a:r>
            <a:br>
              <a:rPr lang="ru-RU" sz="2800" i="1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FF3400-7345-E575-DB78-E6A1A47C0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352364"/>
          </a:xfrm>
        </p:spPr>
        <p:txBody>
          <a:bodyPr>
            <a:normAutofit fontScale="92500"/>
          </a:bodyPr>
          <a:lstStyle/>
          <a:p>
            <a:r>
              <a:rPr lang="ru-RU" sz="2600" dirty="0"/>
              <a:t>«Предопределением мы называем предвечный </a:t>
            </a:r>
            <a:r>
              <a:rPr lang="ru-RU" sz="2600" dirty="0">
                <a:solidFill>
                  <a:srgbClr val="FFFF00"/>
                </a:solidFill>
              </a:rPr>
              <a:t>замысел</a:t>
            </a:r>
            <a:r>
              <a:rPr lang="ru-RU" sz="2600" dirty="0"/>
              <a:t> Бога, в котором Он определил, как Он желает поступить с каждым человеком. Бог не создаёт всех людей в одинаковом состоянии, но предназначает одних к вечной жизни, а других к вечному проклятию» (Гл. </a:t>
            </a:r>
            <a:r>
              <a:rPr lang="en" sz="2600" dirty="0"/>
              <a:t>XXI, </a:t>
            </a:r>
            <a:r>
              <a:rPr lang="ru-RU" sz="2600" dirty="0"/>
              <a:t>пар. 5).</a:t>
            </a:r>
            <a:r>
              <a:rPr lang="en-US" sz="2600" dirty="0"/>
              <a:t> </a:t>
            </a:r>
            <a:endParaRPr lang="ru-RU" sz="2600" dirty="0"/>
          </a:p>
          <a:p>
            <a:endParaRPr lang="ru-RU" sz="2400" dirty="0"/>
          </a:p>
          <a:p>
            <a:r>
              <a:rPr lang="ru-RU" sz="2400" dirty="0"/>
              <a:t>В широком смысле предопределение – это не только замысел о человеке, но и </a:t>
            </a:r>
            <a:r>
              <a:rPr lang="ru-RU" sz="2400" dirty="0">
                <a:solidFill>
                  <a:srgbClr val="FFFF00"/>
                </a:solidFill>
              </a:rPr>
              <a:t>безоговорочное осуществление этого замысла</a:t>
            </a:r>
            <a:r>
              <a:rPr lang="ru-RU" sz="2400" dirty="0"/>
              <a:t>, в результате чего предопределенный не может погибнуть, а отвергнутый не может спастись  </a:t>
            </a:r>
            <a:endParaRPr lang="en-US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01952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D1244-FC91-49A3-7138-84927F887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823E5-05A3-4445-EB9B-23E0492DC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/>
              <a:t>Предопределение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66E311EC-92BF-F813-F719-9FD82C758F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464920"/>
              </p:ext>
            </p:extLst>
          </p:nvPr>
        </p:nvGraphicFramePr>
        <p:xfrm>
          <a:off x="448887" y="1579419"/>
          <a:ext cx="11097002" cy="4303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8501">
                  <a:extLst>
                    <a:ext uri="{9D8B030D-6E8A-4147-A177-3AD203B41FA5}">
                      <a16:colId xmlns:a16="http://schemas.microsoft.com/office/drawing/2014/main" val="2841353311"/>
                    </a:ext>
                  </a:extLst>
                </a:gridCol>
                <a:gridCol w="5548501">
                  <a:extLst>
                    <a:ext uri="{9D8B030D-6E8A-4147-A177-3AD203B41FA5}">
                      <a16:colId xmlns:a16="http://schemas.microsoft.com/office/drawing/2014/main" val="456945372"/>
                    </a:ext>
                  </a:extLst>
                </a:gridCol>
              </a:tblGrid>
              <a:tr h="435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Кальвинизм </a:t>
                      </a:r>
                      <a:endParaRPr lang="ru-RU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200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Арминианство</a:t>
                      </a:r>
                      <a:endParaRPr lang="ru-RU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925072"/>
                  </a:ext>
                </a:extLst>
              </a:tr>
              <a:tr h="3770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Божье суверенное решение, основанное исключительно на Его </a:t>
                      </a:r>
                      <a:r>
                        <a:rPr lang="ru-RU" sz="3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воле</a:t>
                      </a:r>
                      <a:r>
                        <a:rPr lang="ru-RU" sz="3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и не</a:t>
                      </a:r>
                      <a:r>
                        <a:rPr lang="ru-RU" sz="3200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допускающее свободного выбора человека. </a:t>
                      </a:r>
                      <a:endParaRPr lang="ru-RU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Божье суверенное решение, основанное на Его </a:t>
                      </a:r>
                      <a:r>
                        <a:rPr lang="ru-RU" sz="3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предвидении</a:t>
                      </a:r>
                      <a:r>
                        <a:rPr lang="ru-RU" sz="3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свободного отклика человека на спасительную благодать.</a:t>
                      </a:r>
                      <a:endParaRPr lang="ru-RU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7058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302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2000CE-1EA9-F5AD-65EF-C5CC908A9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Предзнание</a:t>
            </a:r>
            <a:r>
              <a:rPr lang="ru-RU" dirty="0"/>
              <a:t> в кальвинизме</a:t>
            </a:r>
            <a:br>
              <a:rPr lang="ru-RU" dirty="0"/>
            </a:br>
            <a:r>
              <a:rPr lang="ru-RU" sz="2800" dirty="0">
                <a:solidFill>
                  <a:srgbClr val="FFFF00"/>
                </a:solidFill>
              </a:rPr>
              <a:t>Вестминстерское исповедание веры 1647 г.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5E1CF3-E31D-726B-3DC6-A04F0D238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817973" cy="4352364"/>
          </a:xfrm>
        </p:spPr>
        <p:txBody>
          <a:bodyPr>
            <a:normAutofit fontScale="92500"/>
          </a:bodyPr>
          <a:lstStyle/>
          <a:p>
            <a:r>
              <a:rPr lang="ru-RU" dirty="0"/>
              <a:t>«Бог </a:t>
            </a:r>
            <a:r>
              <a:rPr lang="ru-RU" dirty="0">
                <a:solidFill>
                  <a:srgbClr val="FFFF00"/>
                </a:solidFill>
              </a:rPr>
              <a:t>знает</a:t>
            </a:r>
            <a:r>
              <a:rPr lang="ru-RU" dirty="0"/>
              <a:t>, что может и должно произойти во всех возможных обстоятельствах, но Он </a:t>
            </a:r>
            <a:r>
              <a:rPr lang="ru-RU" dirty="0">
                <a:solidFill>
                  <a:srgbClr val="FFFF00"/>
                </a:solidFill>
              </a:rPr>
              <a:t>предопределил все, чему следует быть, не потому, что предвидел будущее </a:t>
            </a:r>
            <a:r>
              <a:rPr lang="ru-RU" dirty="0"/>
              <a:t>или предполагал неизбежность неких событий при определенных условиях»  (Гл. 3 пар. 2)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«Бог </a:t>
            </a:r>
            <a:r>
              <a:rPr lang="ru-RU" dirty="0">
                <a:solidFill>
                  <a:srgbClr val="FFFF00"/>
                </a:solidFill>
              </a:rPr>
              <a:t>избрал этих людей исключительно по Своему милосердию и любви, а не потому, что предвидел </a:t>
            </a:r>
            <a:r>
              <a:rPr lang="ru-RU" dirty="0"/>
              <a:t>в них веру, или добрые дела, или стойкость в вере и упорство в добрых делах, или что-нибудь иное. Ни условий, ни причин, побуждавших Бога избрать этих людей, не было; все было сделано только лишь во славу Его непостижимой благости» (Гл. 3 пар. 5). </a:t>
            </a:r>
          </a:p>
          <a:p>
            <a:endParaRPr lang="ru-RU" dirty="0"/>
          </a:p>
          <a:p>
            <a:r>
              <a:rPr lang="ru-RU" sz="3000" dirty="0">
                <a:solidFill>
                  <a:srgbClr val="FFFF00"/>
                </a:solidFill>
              </a:rPr>
              <a:t>Бог не опирается на </a:t>
            </a:r>
            <a:r>
              <a:rPr lang="ru-RU" sz="3000" dirty="0" err="1">
                <a:solidFill>
                  <a:srgbClr val="FFFF00"/>
                </a:solidFill>
              </a:rPr>
              <a:t>предзнание</a:t>
            </a:r>
            <a:r>
              <a:rPr lang="ru-RU" sz="3000" dirty="0">
                <a:solidFill>
                  <a:srgbClr val="FFFF00"/>
                </a:solidFill>
              </a:rPr>
              <a:t> в деле спасения!</a:t>
            </a:r>
          </a:p>
        </p:txBody>
      </p:sp>
    </p:spTree>
    <p:extLst>
      <p:ext uri="{BB962C8B-B14F-4D97-AF65-F5344CB8AC3E}">
        <p14:creationId xmlns:p14="http://schemas.microsoft.com/office/powerpoint/2010/main" val="2641588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336F7-D5B0-44CB-D40A-5E7A47617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Предзнание</a:t>
            </a:r>
            <a:r>
              <a:rPr lang="ru-RU" dirty="0"/>
              <a:t> в кальвинизме</a:t>
            </a:r>
            <a:br>
              <a:rPr lang="ru-RU" dirty="0"/>
            </a:br>
            <a:r>
              <a:rPr lang="ru-RU" sz="2800" dirty="0">
                <a:solidFill>
                  <a:srgbClr val="FFFF00"/>
                </a:solidFill>
              </a:rPr>
              <a:t>Теологический энциклопедический словарь, «</a:t>
            </a:r>
            <a:r>
              <a:rPr lang="ru-RU" sz="2800" dirty="0" err="1">
                <a:solidFill>
                  <a:srgbClr val="FFFF00"/>
                </a:solidFill>
              </a:rPr>
              <a:t>Предведение</a:t>
            </a:r>
            <a:r>
              <a:rPr lang="ru-RU" sz="2800" dirty="0">
                <a:solidFill>
                  <a:srgbClr val="FFFF00"/>
                </a:solidFill>
              </a:rPr>
              <a:t>»: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A845C7-E0C1-2EFD-07CC-9BDEDFD3A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369713"/>
            <a:ext cx="8946541" cy="3878686"/>
          </a:xfrm>
        </p:spPr>
        <p:txBody>
          <a:bodyPr>
            <a:normAutofit fontScale="92500"/>
          </a:bodyPr>
          <a:lstStyle/>
          <a:p>
            <a:r>
              <a:rPr lang="ru-RU" sz="2800" dirty="0"/>
              <a:t>«Все, что Ему известно заранее, Он предназначает к действию». </a:t>
            </a:r>
          </a:p>
          <a:p>
            <a:r>
              <a:rPr lang="ru-RU" sz="2800" dirty="0"/>
              <a:t>«Имея априорное знание вещей, Бог допускает их к бытию». </a:t>
            </a:r>
          </a:p>
          <a:p>
            <a:endParaRPr lang="ru-RU" sz="2800" dirty="0"/>
          </a:p>
          <a:p>
            <a:r>
              <a:rPr lang="ru-RU" sz="2800" dirty="0">
                <a:solidFill>
                  <a:srgbClr val="FFFF00"/>
                </a:solidFill>
              </a:rPr>
              <a:t>За этими абстрактными формулировками скрывается попытка навязать мысль, что </a:t>
            </a:r>
            <a:r>
              <a:rPr lang="ru-RU" sz="2800" dirty="0" err="1">
                <a:solidFill>
                  <a:srgbClr val="FFFF00"/>
                </a:solidFill>
              </a:rPr>
              <a:t>предзнание</a:t>
            </a:r>
            <a:r>
              <a:rPr lang="ru-RU" sz="2800" dirty="0">
                <a:solidFill>
                  <a:srgbClr val="FFFF00"/>
                </a:solidFill>
              </a:rPr>
              <a:t> и предопределение – одно и то же.</a:t>
            </a:r>
          </a:p>
          <a:p>
            <a:endParaRPr lang="ru-RU" sz="2800" dirty="0">
              <a:solidFill>
                <a:schemeClr val="bg2"/>
              </a:solidFill>
            </a:endParaRPr>
          </a:p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93066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F7FEC-F9B2-C604-F79F-E5FF44D71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0A37D2-8E38-399D-05B6-61B1D871F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Предзнание</a:t>
            </a:r>
            <a:r>
              <a:rPr lang="ru-RU" dirty="0"/>
              <a:t> в кальвинизме</a:t>
            </a:r>
            <a:br>
              <a:rPr lang="ru-RU" dirty="0"/>
            </a:br>
            <a:r>
              <a:rPr lang="ru-RU" sz="2800" dirty="0">
                <a:solidFill>
                  <a:srgbClr val="FFFF00"/>
                </a:solidFill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B2E93E-18C8-A90E-C23E-69BDAF818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9463"/>
            <a:ext cx="8946541" cy="3878686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Итого:</a:t>
            </a:r>
          </a:p>
          <a:p>
            <a:pPr lvl="1"/>
            <a:r>
              <a:rPr lang="ru-RU" sz="2800" dirty="0"/>
              <a:t>Андрей </a:t>
            </a:r>
            <a:r>
              <a:rPr lang="ru-RU" sz="2800" dirty="0" err="1"/>
              <a:t>Ромуз</a:t>
            </a:r>
            <a:r>
              <a:rPr lang="ru-RU" sz="2800" dirty="0"/>
              <a:t>: «Всевышний даже будущее знает лишь потому, что Сам его некогда запрограммировал»</a:t>
            </a:r>
          </a:p>
          <a:p>
            <a:pPr lvl="1"/>
            <a:endParaRPr lang="ru-RU" sz="2800" dirty="0"/>
          </a:p>
          <a:p>
            <a:pPr lvl="1"/>
            <a:r>
              <a:rPr lang="ru-RU" sz="2800" dirty="0" err="1"/>
              <a:t>предведение</a:t>
            </a:r>
            <a:r>
              <a:rPr lang="ru-RU" sz="2800" dirty="0"/>
              <a:t> – это не знание будущего, а </a:t>
            </a:r>
            <a:r>
              <a:rPr lang="ru-RU" sz="2800" dirty="0">
                <a:solidFill>
                  <a:srgbClr val="FFFF00"/>
                </a:solidFill>
              </a:rPr>
              <a:t>знание, формирующее будущее</a:t>
            </a:r>
            <a:r>
              <a:rPr lang="ru-RU" sz="2800" dirty="0"/>
              <a:t>, это, по сути, план или замысел. </a:t>
            </a:r>
          </a:p>
        </p:txBody>
      </p:sp>
    </p:spTree>
    <p:extLst>
      <p:ext uri="{BB962C8B-B14F-4D97-AF65-F5344CB8AC3E}">
        <p14:creationId xmlns:p14="http://schemas.microsoft.com/office/powerpoint/2010/main" val="1810860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DB516-FA8F-25EE-44BF-F526CF7C1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74DF9F-8BF7-785F-5F57-1E4D4C142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err="1"/>
              <a:t>Предзнание</a:t>
            </a:r>
            <a:r>
              <a:rPr lang="ru-RU" dirty="0"/>
              <a:t> (</a:t>
            </a:r>
            <a:r>
              <a:rPr lang="ru-RU" dirty="0" err="1"/>
              <a:t>предведение</a:t>
            </a:r>
            <a:r>
              <a:rPr lang="ru-RU" dirty="0"/>
              <a:t>)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CCA8651-8C79-9FE7-EF7A-7A135E469F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9843485"/>
              </p:ext>
            </p:extLst>
          </p:nvPr>
        </p:nvGraphicFramePr>
        <p:xfrm>
          <a:off x="497874" y="1579419"/>
          <a:ext cx="11097002" cy="367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8501">
                  <a:extLst>
                    <a:ext uri="{9D8B030D-6E8A-4147-A177-3AD203B41FA5}">
                      <a16:colId xmlns:a16="http://schemas.microsoft.com/office/drawing/2014/main" val="2841353311"/>
                    </a:ext>
                  </a:extLst>
                </a:gridCol>
                <a:gridCol w="5548501">
                  <a:extLst>
                    <a:ext uri="{9D8B030D-6E8A-4147-A177-3AD203B41FA5}">
                      <a16:colId xmlns:a16="http://schemas.microsoft.com/office/drawing/2014/main" val="456945372"/>
                    </a:ext>
                  </a:extLst>
                </a:gridCol>
              </a:tblGrid>
              <a:tr h="444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Кальвинизм </a:t>
                      </a:r>
                      <a:endParaRPr lang="ru-RU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200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Арминианство</a:t>
                      </a:r>
                      <a:endParaRPr lang="ru-RU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0925072"/>
                  </a:ext>
                </a:extLst>
              </a:tr>
              <a:tr h="3140846"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Aptos" panose="020B0004020202020204" pitchFamily="34" charset="0"/>
                        </a:rPr>
                        <a:t>Так как Бог сам осуществляет свой же замысел, всякое Его </a:t>
                      </a:r>
                      <a:r>
                        <a:rPr lang="ru-RU" sz="2800" dirty="0" err="1">
                          <a:latin typeface="Aptos" panose="020B0004020202020204" pitchFamily="34" charset="0"/>
                        </a:rPr>
                        <a:t>предзнание</a:t>
                      </a:r>
                      <a:r>
                        <a:rPr lang="ru-RU" sz="2800" dirty="0">
                          <a:latin typeface="Aptos" panose="020B0004020202020204" pitchFamily="34" charset="0"/>
                        </a:rPr>
                        <a:t> – это </a:t>
                      </a:r>
                      <a:r>
                        <a:rPr lang="ru-RU" sz="2800" b="1" dirty="0" err="1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предзнание</a:t>
                      </a:r>
                      <a:r>
                        <a:rPr lang="ru-RU" sz="2800" b="1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 собственных действий </a:t>
                      </a:r>
                      <a:r>
                        <a:rPr lang="ru-RU" sz="2800" b="0" dirty="0">
                          <a:solidFill>
                            <a:schemeClr val="bg1"/>
                          </a:solidFill>
                          <a:latin typeface="Aptos" panose="020B0004020202020204" pitchFamily="34" charset="0"/>
                        </a:rPr>
                        <a:t>(иных действий просто нет)</a:t>
                      </a:r>
                      <a:r>
                        <a:rPr lang="ru-RU" sz="2800" dirty="0">
                          <a:latin typeface="Aptos" panose="020B0004020202020204" pitchFamily="34" charset="0"/>
                        </a:rPr>
                        <a:t>. </a:t>
                      </a:r>
                    </a:p>
                    <a:p>
                      <a:endParaRPr lang="ru-RU" sz="2800" dirty="0">
                        <a:latin typeface="Aptos" panose="020B0004020202020204" pitchFamily="34" charset="0"/>
                      </a:endParaRPr>
                    </a:p>
                    <a:p>
                      <a:r>
                        <a:rPr lang="ru-RU" sz="2800" dirty="0">
                          <a:latin typeface="Aptos" panose="020B0004020202020204" pitchFamily="34" charset="0"/>
                        </a:rPr>
                        <a:t>Объект знания Бога – сам Бог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Aptos" panose="020B0004020202020204" pitchFamily="34" charset="0"/>
                        </a:rPr>
                        <a:t>Так как человек свободен в своем выборе, Божье </a:t>
                      </a:r>
                      <a:r>
                        <a:rPr lang="ru-RU" sz="2800" dirty="0" err="1">
                          <a:latin typeface="Aptos" panose="020B0004020202020204" pitchFamily="34" charset="0"/>
                        </a:rPr>
                        <a:t>предзнание</a:t>
                      </a:r>
                      <a:r>
                        <a:rPr lang="ru-RU" sz="2800" dirty="0">
                          <a:latin typeface="Aptos" panose="020B0004020202020204" pitchFamily="34" charset="0"/>
                        </a:rPr>
                        <a:t> – это  </a:t>
                      </a:r>
                      <a:r>
                        <a:rPr lang="ru-RU" sz="2800" b="1" dirty="0">
                          <a:latin typeface="Aptos" panose="020B0004020202020204" pitchFamily="34" charset="0"/>
                        </a:rPr>
                        <a:t>знание Бога об отклике человека на спасительную благодать</a:t>
                      </a:r>
                      <a:r>
                        <a:rPr lang="ru-RU" sz="2800" dirty="0">
                          <a:latin typeface="Aptos" panose="020B00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Aptos" panose="020B0004020202020204" pitchFamily="34" charset="0"/>
                        </a:rPr>
                        <a:t>Объект знания – человек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7058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997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E3D7E-842C-B094-34BA-0ECDDFBC5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69481E-6A47-E37C-CA3A-531ABCDFD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Дает ли Библия нам основания понимать Божье </a:t>
            </a:r>
            <a:r>
              <a:rPr lang="ru-RU" sz="2800" dirty="0" err="1"/>
              <a:t>предзнание</a:t>
            </a:r>
            <a:r>
              <a:rPr lang="ru-RU" sz="2800" dirty="0"/>
              <a:t> в </a:t>
            </a:r>
            <a:r>
              <a:rPr lang="ru-RU" sz="2800" dirty="0" err="1"/>
              <a:t>кальвинистком</a:t>
            </a:r>
            <a:r>
              <a:rPr lang="ru-RU" sz="2800" dirty="0"/>
              <a:t> смысле как не имеющее </a:t>
            </a:r>
            <a:r>
              <a:rPr lang="ru-RU" sz="2800" dirty="0" err="1"/>
              <a:t>сотериологического</a:t>
            </a:r>
            <a:r>
              <a:rPr lang="ru-RU" sz="2800" dirty="0"/>
              <a:t> значения?</a:t>
            </a:r>
          </a:p>
          <a:p>
            <a:r>
              <a:rPr lang="ru-RU" sz="2800" dirty="0"/>
              <a:t>Что имеется ввиду под термином «</a:t>
            </a:r>
            <a:r>
              <a:rPr lang="ru-RU" sz="2800" dirty="0" err="1"/>
              <a:t>предузал</a:t>
            </a:r>
            <a:r>
              <a:rPr lang="ru-RU" sz="2800" dirty="0"/>
              <a:t>» в Рим 8:29?</a:t>
            </a:r>
          </a:p>
          <a:p>
            <a:pPr marL="0" indent="0">
              <a:buNone/>
            </a:pPr>
            <a:endParaRPr lang="ru-RU" sz="28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231605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изнес-стратегия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26737858_TF03417222" id="{2F6A9185-C8C3-42AD-A8A2-65C4E7A1968D}" vid="{64545C99-B4E0-434F-B16C-BCA01A0FE56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Бизнес-стратегия</Template>
  <TotalTime>1032</TotalTime>
  <Words>2090</Words>
  <Application>Microsoft Macintosh PowerPoint</Application>
  <PresentationFormat>Широкоэкранный</PresentationFormat>
  <Paragraphs>144</Paragraphs>
  <Slides>26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Aptos</vt:lpstr>
      <vt:lpstr>Arial</vt:lpstr>
      <vt:lpstr>Calibri</vt:lpstr>
      <vt:lpstr>Century Gothic</vt:lpstr>
      <vt:lpstr>Times New Roman</vt:lpstr>
      <vt:lpstr>Wingdings 3</vt:lpstr>
      <vt:lpstr>Бизнес-стратегия</vt:lpstr>
      <vt:lpstr>Кого предузнал,  тех и предопределил:  как фактор предзнания влияет на понимание предопределения?</vt:lpstr>
      <vt:lpstr>Рим. 8:29,30</vt:lpstr>
      <vt:lpstr>Предопределение  Кальвин, «Наставления в христианской вере», кн. 3 </vt:lpstr>
      <vt:lpstr>Предопределение</vt:lpstr>
      <vt:lpstr>Предзнание в кальвинизме Вестминстерское исповедание веры 1647 г.</vt:lpstr>
      <vt:lpstr>Предзнание в кальвинизме Теологический энциклопедический словарь, «Предведение»: </vt:lpstr>
      <vt:lpstr>Предзнание в кальвинизме  </vt:lpstr>
      <vt:lpstr>Предзнание (предведение)</vt:lpstr>
      <vt:lpstr>Вопросы</vt:lpstr>
      <vt:lpstr>Рим. 8:29,30</vt:lpstr>
      <vt:lpstr>Рим. 8:29,30</vt:lpstr>
      <vt:lpstr>Рим. 8:29,30</vt:lpstr>
      <vt:lpstr>Рим. 8:29,30</vt:lpstr>
      <vt:lpstr>Рим. 11:2, 33</vt:lpstr>
      <vt:lpstr>Бог как субъект знания</vt:lpstr>
      <vt:lpstr>Бог как субъект знания</vt:lpstr>
      <vt:lpstr>Бог как субъект знания</vt:lpstr>
      <vt:lpstr>Бог как субъект знания</vt:lpstr>
      <vt:lpstr>Бог как субъект знания</vt:lpstr>
      <vt:lpstr>Бог как субъект знания</vt:lpstr>
      <vt:lpstr>Бог как субъект знания</vt:lpstr>
      <vt:lpstr>Бог как субъект знания</vt:lpstr>
      <vt:lpstr>Бог как субъект знания</vt:lpstr>
      <vt:lpstr>Бог как субъект знания</vt:lpstr>
      <vt:lpstr>Бог как субъект знания</vt:lpstr>
      <vt:lpstr>Выводы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Кого предузнал,  тех и предопределил:  как фактор предзнания влияет на понимание предопределения?</dc:title>
  <dc:creator>Glavred</dc:creator>
  <cp:lastModifiedBy>Eugine Zaytsev</cp:lastModifiedBy>
  <cp:revision>11</cp:revision>
  <cp:lastPrinted>2012-08-15T21:38:02Z</cp:lastPrinted>
  <dcterms:created xsi:type="dcterms:W3CDTF">2026-02-10T06:08:37Z</dcterms:created>
  <dcterms:modified xsi:type="dcterms:W3CDTF">2026-02-18T12:33:11Z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