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aron" panose="020B0604020202020204" charset="0"/>
      <p:regular r:id="rId36"/>
    </p:embeddedFont>
    <p:embeddedFont>
      <p:font typeface="Charmonman" panose="020B0604020202020204" charset="-34"/>
      <p:regular r:id="rId37"/>
    </p:embeddedFont>
    <p:embeddedFont>
      <p:font typeface="Charmonman Bold" panose="020B0604020202020204" charset="-34"/>
      <p:regular r:id="rId38"/>
    </p:embeddedFont>
    <p:embeddedFont>
      <p:font typeface="Arimo" panose="020B0604020202020204" charset="0"/>
      <p:regular r:id="rId39"/>
    </p:embeddedFont>
    <p:embeddedFont>
      <p:font typeface="Baron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e-teka.com/strong-greek/4697/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5.svg"/><Relationship Id="rId10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1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ovidreligionresearch.or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3931" y="-1591533"/>
            <a:ext cx="15561397" cy="11878533"/>
          </a:xfrm>
          <a:custGeom>
            <a:avLst/>
            <a:gdLst/>
            <a:ahLst/>
            <a:cxnLst/>
            <a:rect l="l" t="t" r="r" b="b"/>
            <a:pathLst>
              <a:path w="15561397" h="11878533">
                <a:moveTo>
                  <a:pt x="0" y="0"/>
                </a:moveTo>
                <a:lnTo>
                  <a:pt x="15561397" y="0"/>
                </a:lnTo>
                <a:lnTo>
                  <a:pt x="15561397" y="11878533"/>
                </a:lnTo>
                <a:lnTo>
                  <a:pt x="0" y="1187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4653" y="6079137"/>
            <a:ext cx="9107953" cy="1712882"/>
            <a:chOff x="0" y="0"/>
            <a:chExt cx="12143937" cy="2283843"/>
          </a:xfrm>
        </p:grpSpPr>
        <p:sp>
          <p:nvSpPr>
            <p:cNvPr id="4" name="TextBox 4"/>
            <p:cNvSpPr txBox="1"/>
            <p:nvPr/>
          </p:nvSpPr>
          <p:spPr>
            <a:xfrm>
              <a:off x="1496188" y="975272"/>
              <a:ext cx="9574050" cy="1308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249"/>
                </a:lnSpc>
                <a:spcBef>
                  <a:spcPct val="0"/>
                </a:spcBef>
              </a:pPr>
              <a:r>
                <a:rPr lang="en-US" sz="5892" spc="2351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ВЫГОРАнИе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33350"/>
              <a:ext cx="12143937" cy="1481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53"/>
                </a:lnSpc>
                <a:spcBef>
                  <a:spcPct val="0"/>
                </a:spcBef>
              </a:pPr>
              <a:r>
                <a:rPr lang="en-US" sz="6680" spc="-501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ЭМОЦИОнАЛЬнОе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207" r="-23310" b="-3220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6143" y="2216574"/>
            <a:ext cx="6899700" cy="227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19"/>
              </a:lnSpc>
            </a:pPr>
            <a:r>
              <a:rPr lang="en-US" sz="42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нужно ли ежедневно умирать на кресте</a:t>
            </a:r>
          </a:p>
          <a:p>
            <a:pPr algn="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за других?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63891"/>
            <a:ext cx="18288000" cy="5159218"/>
            <a:chOff x="0" y="0"/>
            <a:chExt cx="4816593" cy="1358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8806"/>
            </a:xfrm>
            <a:custGeom>
              <a:avLst/>
              <a:gdLst/>
              <a:ahLst/>
              <a:cxnLst/>
              <a:rect l="l" t="t" r="r" b="b"/>
              <a:pathLst>
                <a:path w="4816592" h="1358806">
                  <a:moveTo>
                    <a:pt x="0" y="0"/>
                  </a:moveTo>
                  <a:lnTo>
                    <a:pt x="4816592" y="0"/>
                  </a:lnTo>
                  <a:lnTo>
                    <a:pt x="4816592" y="1358806"/>
                  </a:lnTo>
                  <a:lnTo>
                    <a:pt x="0" y="13588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9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77818" y="4198620"/>
            <a:ext cx="13332364" cy="178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Сострадание - это врождённое или приобретённое качество?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3397" y="3270636"/>
            <a:ext cx="2379355" cy="2379355"/>
            <a:chOff x="0" y="0"/>
            <a:chExt cx="626661" cy="626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6662" cy="626662"/>
            </a:xfrm>
            <a:custGeom>
              <a:avLst/>
              <a:gdLst/>
              <a:ahLst/>
              <a:cxnLst/>
              <a:rect l="l" t="t" r="r" b="b"/>
              <a:pathLst>
                <a:path w="626662" h="626662">
                  <a:moveTo>
                    <a:pt x="313331" y="0"/>
                  </a:moveTo>
                  <a:cubicBezTo>
                    <a:pt x="140283" y="0"/>
                    <a:pt x="0" y="140283"/>
                    <a:pt x="0" y="313331"/>
                  </a:cubicBezTo>
                  <a:cubicBezTo>
                    <a:pt x="0" y="486379"/>
                    <a:pt x="140283" y="626662"/>
                    <a:pt x="313331" y="626662"/>
                  </a:cubicBezTo>
                  <a:cubicBezTo>
                    <a:pt x="486379" y="626662"/>
                    <a:pt x="626662" y="486379"/>
                    <a:pt x="626662" y="313331"/>
                  </a:cubicBezTo>
                  <a:cubicBezTo>
                    <a:pt x="626662" y="140283"/>
                    <a:pt x="486379" y="0"/>
                    <a:pt x="313331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48282"/>
              </a:solidFill>
              <a:prstDash val="sysDot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58750" y="11125"/>
              <a:ext cx="509162" cy="556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03133" y="231050"/>
            <a:ext cx="4207619" cy="2623661"/>
          </a:xfrm>
          <a:custGeom>
            <a:avLst/>
            <a:gdLst/>
            <a:ahLst/>
            <a:cxnLst/>
            <a:rect l="l" t="t" r="r" b="b"/>
            <a:pathLst>
              <a:path w="4207619" h="2623661">
                <a:moveTo>
                  <a:pt x="0" y="0"/>
                </a:moveTo>
                <a:lnTo>
                  <a:pt x="4207618" y="0"/>
                </a:lnTo>
                <a:lnTo>
                  <a:pt x="4207618" y="2623661"/>
                </a:lnTo>
                <a:lnTo>
                  <a:pt x="0" y="2623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10" r="-12874" b="-9049"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979673" y="3663272"/>
            <a:ext cx="4239624" cy="2618613"/>
          </a:xfrm>
          <a:custGeom>
            <a:avLst/>
            <a:gdLst/>
            <a:ahLst/>
            <a:cxnLst/>
            <a:rect l="l" t="t" r="r" b="b"/>
            <a:pathLst>
              <a:path w="4239624" h="2618613">
                <a:moveTo>
                  <a:pt x="0" y="0"/>
                </a:moveTo>
                <a:lnTo>
                  <a:pt x="4239624" y="0"/>
                </a:lnTo>
                <a:lnTo>
                  <a:pt x="4239624" y="2618613"/>
                </a:lnTo>
                <a:lnTo>
                  <a:pt x="0" y="2618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9" t="-13794" r="-3449" b="-2006"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3245625" y="231050"/>
            <a:ext cx="4649481" cy="2765469"/>
          </a:xfrm>
          <a:custGeom>
            <a:avLst/>
            <a:gdLst/>
            <a:ahLst/>
            <a:cxnLst/>
            <a:rect l="l" t="t" r="r" b="b"/>
            <a:pathLst>
              <a:path w="4649481" h="2765469">
                <a:moveTo>
                  <a:pt x="0" y="0"/>
                </a:moveTo>
                <a:lnTo>
                  <a:pt x="4649481" y="0"/>
                </a:lnTo>
                <a:lnTo>
                  <a:pt x="4649481" y="2765468"/>
                </a:lnTo>
                <a:lnTo>
                  <a:pt x="0" y="2765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572" t="-16036" b="-16622"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4817176" y="6948635"/>
            <a:ext cx="4350976" cy="2872239"/>
          </a:xfrm>
          <a:custGeom>
            <a:avLst/>
            <a:gdLst/>
            <a:ahLst/>
            <a:cxnLst/>
            <a:rect l="l" t="t" r="r" b="b"/>
            <a:pathLst>
              <a:path w="4350976" h="2872239">
                <a:moveTo>
                  <a:pt x="0" y="0"/>
                </a:moveTo>
                <a:lnTo>
                  <a:pt x="4350976" y="0"/>
                </a:lnTo>
                <a:lnTo>
                  <a:pt x="4350976" y="2872239"/>
                </a:lnTo>
                <a:lnTo>
                  <a:pt x="0" y="287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108" t="-10637" r="-437" b="-9310"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3543299" y="3683901"/>
            <a:ext cx="4116051" cy="2744034"/>
          </a:xfrm>
          <a:custGeom>
            <a:avLst/>
            <a:gdLst/>
            <a:ahLst/>
            <a:cxnLst/>
            <a:rect l="l" t="t" r="r" b="b"/>
            <a:pathLst>
              <a:path w="4116051" h="2744034">
                <a:moveTo>
                  <a:pt x="0" y="0"/>
                </a:moveTo>
                <a:lnTo>
                  <a:pt x="4116051" y="0"/>
                </a:lnTo>
                <a:lnTo>
                  <a:pt x="4116051" y="2744034"/>
                </a:lnTo>
                <a:lnTo>
                  <a:pt x="0" y="27440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464432" y="6890934"/>
            <a:ext cx="4069866" cy="2929940"/>
          </a:xfrm>
          <a:custGeom>
            <a:avLst/>
            <a:gdLst/>
            <a:ahLst/>
            <a:cxnLst/>
            <a:rect l="l" t="t" r="r" b="b"/>
            <a:pathLst>
              <a:path w="4069866" h="2929940">
                <a:moveTo>
                  <a:pt x="0" y="0"/>
                </a:moveTo>
                <a:lnTo>
                  <a:pt x="4069866" y="0"/>
                </a:lnTo>
                <a:lnTo>
                  <a:pt x="4069866" y="2929940"/>
                </a:lnTo>
                <a:lnTo>
                  <a:pt x="0" y="2929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93" r="-3993"/>
            </a:stretch>
          </a:blipFill>
          <a:ln w="38100" cap="sq">
            <a:solidFill>
              <a:srgbClr val="648282"/>
            </a:solidFill>
            <a:prstDash val="solid"/>
            <a:miter/>
          </a:ln>
        </p:spPr>
      </p:sp>
      <p:sp>
        <p:nvSpPr>
          <p:cNvPr id="11" name="AutoShape 11"/>
          <p:cNvSpPr/>
          <p:nvPr/>
        </p:nvSpPr>
        <p:spPr>
          <a:xfrm>
            <a:off x="7895106" y="1613784"/>
            <a:ext cx="1044446" cy="1946158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10483000" y="1542880"/>
            <a:ext cx="620133" cy="2017062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6219297" y="4587610"/>
            <a:ext cx="2353717" cy="384968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6992664" y="5339013"/>
            <a:ext cx="1946888" cy="1609622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 flipV="1">
            <a:off x="10483000" y="5339013"/>
            <a:ext cx="2016365" cy="1551921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 flipV="1">
            <a:off x="10922752" y="4460313"/>
            <a:ext cx="2620547" cy="595604"/>
          </a:xfrm>
          <a:prstGeom prst="line">
            <a:avLst/>
          </a:prstGeom>
          <a:ln w="38100" cap="flat">
            <a:solidFill>
              <a:srgbClr val="64828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3975973" y="3034356"/>
            <a:ext cx="309830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Марка 6:30-44; 8:1-10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47000" y="6405710"/>
            <a:ext cx="210173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Луки</a:t>
            </a:r>
            <a:r>
              <a:rPr lang="en-US" sz="2499" dirty="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 10:30-37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57499" y="4492360"/>
            <a:ext cx="1981051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494636"/>
                </a:solidFill>
                <a:latin typeface="Charmonman Bold"/>
                <a:ea typeface="Charmonman Bold"/>
                <a:cs typeface="Charmonman Bold"/>
                <a:sym typeface="Charmonman Bold"/>
                <a:hlinkClick r:id="rId8" tooltip="https://bible-teka.com/strong-greek/4697/"/>
              </a:rPr>
              <a:t>σπλαγχνίζομαι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864389" y="3098122"/>
            <a:ext cx="2670295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Матфея</a:t>
            </a:r>
            <a:r>
              <a:rPr lang="en-US" sz="2499" dirty="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 20:29-34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10600" y="4071058"/>
            <a:ext cx="2177227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 err="1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сострадание</a:t>
            </a:r>
            <a:endParaRPr lang="en-US" sz="2299" dirty="0">
              <a:solidFill>
                <a:srgbClr val="648282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0" y="0"/>
            <a:ext cx="1389123" cy="10287000"/>
            <a:chOff x="0" y="0"/>
            <a:chExt cx="365860" cy="27093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5860" cy="2709333"/>
            </a:xfrm>
            <a:custGeom>
              <a:avLst/>
              <a:gdLst/>
              <a:ahLst/>
              <a:cxnLst/>
              <a:rect l="l" t="t" r="r" b="b"/>
              <a:pathLst>
                <a:path w="365860" h="2709333">
                  <a:moveTo>
                    <a:pt x="0" y="0"/>
                  </a:moveTo>
                  <a:lnTo>
                    <a:pt x="365860" y="0"/>
                  </a:lnTo>
                  <a:lnTo>
                    <a:pt x="36586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6586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 rot="-5400000">
            <a:off x="-3510915" y="4918960"/>
            <a:ext cx="8239125" cy="84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Сострадание в Библии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022882" y="6593035"/>
            <a:ext cx="15652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 err="1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Лк</a:t>
            </a:r>
            <a:r>
              <a:rPr lang="en-US" sz="2499" dirty="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. 15:11-32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817235"/>
            <a:ext cx="15657520" cy="35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“   И ходил Иисус по всем городам и селениям, уча в синагогах их, проповедуя Евангелие Царствия и исцеляя всякую болезнь и всякую немощь в людях.   Видя толпы народа, Он сжалился над ними, что они были изнурены и рассеяны, как овцы, не имеющие пастыря.   Тогда говорит ученикам Своим: жатвы много, а делателей мало;   итак молите Господина жатвы, чтобы выслал делателей на жатву Свою”.</a:t>
            </a:r>
          </a:p>
          <a:p>
            <a:pPr algn="r">
              <a:lnSpc>
                <a:spcPts val="4060"/>
              </a:lnSpc>
            </a:pPr>
            <a:r>
              <a:rPr lang="en-US" sz="2900" b="1">
                <a:solidFill>
                  <a:srgbClr val="494636"/>
                </a:solidFill>
                <a:latin typeface="Baron Bold"/>
                <a:ea typeface="Baron Bold"/>
                <a:cs typeface="Baron Bold"/>
                <a:sym typeface="Baron Bold"/>
              </a:rPr>
              <a:t>Мф. 9:35-38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1794625"/>
            <a:ext cx="18288000" cy="3387497"/>
          </a:xfrm>
          <a:custGeom>
            <a:avLst/>
            <a:gdLst/>
            <a:ahLst/>
            <a:cxnLst/>
            <a:rect l="l" t="t" r="r" b="b"/>
            <a:pathLst>
              <a:path w="18288000" h="3387497">
                <a:moveTo>
                  <a:pt x="0" y="0"/>
                </a:moveTo>
                <a:lnTo>
                  <a:pt x="18288000" y="0"/>
                </a:lnTo>
                <a:lnTo>
                  <a:pt x="18288000" y="3387496"/>
                </a:lnTo>
                <a:lnTo>
                  <a:pt x="0" y="3387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208" b="-1250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77818" y="733539"/>
            <a:ext cx="13332364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Почему Иисус проявлял сострадание?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38879" y="5855335"/>
            <a:ext cx="189458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35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4223" y="6905056"/>
            <a:ext cx="18395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36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98868" y="7409180"/>
            <a:ext cx="177105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37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75475" y="7904264"/>
            <a:ext cx="186779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6825746"/>
          </a:xfrm>
          <a:custGeom>
            <a:avLst/>
            <a:gdLst/>
            <a:ahLst/>
            <a:cxnLst/>
            <a:rect l="l" t="t" r="r" b="b"/>
            <a:pathLst>
              <a:path w="18288000" h="6825746">
                <a:moveTo>
                  <a:pt x="0" y="0"/>
                </a:moveTo>
                <a:lnTo>
                  <a:pt x="18288000" y="0"/>
                </a:lnTo>
                <a:lnTo>
                  <a:pt x="18288000" y="6825746"/>
                </a:lnTo>
                <a:lnTo>
                  <a:pt x="0" y="6825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09" b="-473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57453" y="7696200"/>
            <a:ext cx="14573094" cy="151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Бог во Христе может взять на себя страдания мира и не быть раздавленным ими.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18765"/>
            <a:ext cx="18288000" cy="3570178"/>
          </a:xfrm>
          <a:custGeom>
            <a:avLst/>
            <a:gdLst/>
            <a:ahLst/>
            <a:cxnLst/>
            <a:rect l="l" t="t" r="r" b="b"/>
            <a:pathLst>
              <a:path w="18288000" h="3570178">
                <a:moveTo>
                  <a:pt x="0" y="0"/>
                </a:moveTo>
                <a:lnTo>
                  <a:pt x="18288000" y="0"/>
                </a:lnTo>
                <a:lnTo>
                  <a:pt x="18288000" y="3570178"/>
                </a:lnTo>
                <a:lnTo>
                  <a:pt x="0" y="3570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909" b="-7087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77818" y="1152525"/>
            <a:ext cx="1333236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Мышление сострадания: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26369" y="2593230"/>
            <a:ext cx="13435262" cy="282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4524"/>
              </a:lnSpc>
              <a:buAutoNum type="arabicPeriod"/>
            </a:pPr>
            <a:r>
              <a:rPr lang="en-US" sz="26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способность распознавать переживания того, кто страдает;</a:t>
            </a:r>
          </a:p>
          <a:p>
            <a:pPr marL="561344" lvl="1" indent="-280672" algn="l">
              <a:lnSpc>
                <a:spcPts val="4524"/>
              </a:lnSpc>
              <a:buAutoNum type="arabicPeriod"/>
            </a:pPr>
            <a:r>
              <a:rPr lang="en-US" sz="26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умение взаимодействовать с эмоциональными переживаниями пострадавшего;</a:t>
            </a:r>
          </a:p>
          <a:p>
            <a:pPr marL="561344" lvl="1" indent="-280672" algn="l">
              <a:lnSpc>
                <a:spcPts val="4524"/>
              </a:lnSpc>
              <a:buAutoNum type="arabicPeriod"/>
            </a:pPr>
            <a:r>
              <a:rPr lang="en-US" sz="26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мотивация;</a:t>
            </a:r>
          </a:p>
          <a:p>
            <a:pPr marL="561344" lvl="1" indent="-280672" algn="l">
              <a:lnSpc>
                <a:spcPts val="4524"/>
              </a:lnSpc>
              <a:buAutoNum type="arabicPeriod"/>
            </a:pPr>
            <a:r>
              <a:rPr lang="en-US" sz="26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выбор действий, направленных на устранение страданий.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2426">
            <a:off x="4360828" y="2630906"/>
            <a:ext cx="3301976" cy="3331866"/>
          </a:xfrm>
          <a:custGeom>
            <a:avLst/>
            <a:gdLst/>
            <a:ahLst/>
            <a:cxnLst/>
            <a:rect l="l" t="t" r="r" b="b"/>
            <a:pathLst>
              <a:path w="3301976" h="3331866">
                <a:moveTo>
                  <a:pt x="0" y="0"/>
                </a:moveTo>
                <a:lnTo>
                  <a:pt x="3301976" y="0"/>
                </a:lnTo>
                <a:lnTo>
                  <a:pt x="3301976" y="3331866"/>
                </a:lnTo>
                <a:lnTo>
                  <a:pt x="0" y="333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597111">
            <a:off x="2857779" y="3050633"/>
            <a:ext cx="3593246" cy="3846936"/>
          </a:xfrm>
          <a:custGeom>
            <a:avLst/>
            <a:gdLst/>
            <a:ahLst/>
            <a:cxnLst/>
            <a:rect l="l" t="t" r="r" b="b"/>
            <a:pathLst>
              <a:path w="3593246" h="3846936">
                <a:moveTo>
                  <a:pt x="0" y="0"/>
                </a:moveTo>
                <a:lnTo>
                  <a:pt x="3593246" y="0"/>
                </a:lnTo>
                <a:lnTo>
                  <a:pt x="3593246" y="3846936"/>
                </a:lnTo>
                <a:lnTo>
                  <a:pt x="0" y="3846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46517" flipH="1">
            <a:off x="1648701" y="2362050"/>
            <a:ext cx="3361797" cy="3392229"/>
          </a:xfrm>
          <a:custGeom>
            <a:avLst/>
            <a:gdLst/>
            <a:ahLst/>
            <a:cxnLst/>
            <a:rect l="l" t="t" r="r" b="b"/>
            <a:pathLst>
              <a:path w="3361797" h="3392229">
                <a:moveTo>
                  <a:pt x="3361797" y="0"/>
                </a:moveTo>
                <a:lnTo>
                  <a:pt x="0" y="0"/>
                </a:lnTo>
                <a:lnTo>
                  <a:pt x="0" y="3392229"/>
                </a:lnTo>
                <a:lnTo>
                  <a:pt x="3361797" y="3392229"/>
                </a:lnTo>
                <a:lnTo>
                  <a:pt x="3361797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37389" y="-3761568"/>
            <a:ext cx="5003709" cy="6728703"/>
          </a:xfrm>
          <a:custGeom>
            <a:avLst/>
            <a:gdLst/>
            <a:ahLst/>
            <a:cxnLst/>
            <a:rect l="l" t="t" r="r" b="b"/>
            <a:pathLst>
              <a:path w="5003709" h="6728703">
                <a:moveTo>
                  <a:pt x="0" y="0"/>
                </a:moveTo>
                <a:lnTo>
                  <a:pt x="5003708" y="0"/>
                </a:lnTo>
                <a:lnTo>
                  <a:pt x="5003708" y="6728703"/>
                </a:lnTo>
                <a:lnTo>
                  <a:pt x="0" y="6728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27309" y="0"/>
            <a:ext cx="7558117" cy="10287000"/>
            <a:chOff x="0" y="0"/>
            <a:chExt cx="199061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90615" cy="2709333"/>
            </a:xfrm>
            <a:custGeom>
              <a:avLst/>
              <a:gdLst/>
              <a:ahLst/>
              <a:cxnLst/>
              <a:rect l="l" t="t" r="r" b="b"/>
              <a:pathLst>
                <a:path w="1990615" h="2709333">
                  <a:moveTo>
                    <a:pt x="0" y="0"/>
                  </a:moveTo>
                  <a:lnTo>
                    <a:pt x="1990615" y="0"/>
                  </a:lnTo>
                  <a:lnTo>
                    <a:pt x="19906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9061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88982" y="130803"/>
            <a:ext cx="8034771" cy="2204430"/>
          </a:xfrm>
          <a:custGeom>
            <a:avLst/>
            <a:gdLst/>
            <a:ahLst/>
            <a:cxnLst/>
            <a:rect l="l" t="t" r="r" b="b"/>
            <a:pathLst>
              <a:path w="8034771" h="2204430">
                <a:moveTo>
                  <a:pt x="0" y="0"/>
                </a:moveTo>
                <a:lnTo>
                  <a:pt x="8034771" y="0"/>
                </a:lnTo>
                <a:lnTo>
                  <a:pt x="8034771" y="2204430"/>
                </a:lnTo>
                <a:lnTo>
                  <a:pt x="0" y="2204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589" b="-12139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88982" y="2546987"/>
            <a:ext cx="8034771" cy="2342627"/>
          </a:xfrm>
          <a:custGeom>
            <a:avLst/>
            <a:gdLst/>
            <a:ahLst/>
            <a:cxnLst/>
            <a:rect l="l" t="t" r="r" b="b"/>
            <a:pathLst>
              <a:path w="8034771" h="2342627">
                <a:moveTo>
                  <a:pt x="0" y="0"/>
                </a:moveTo>
                <a:lnTo>
                  <a:pt x="8034771" y="0"/>
                </a:lnTo>
                <a:lnTo>
                  <a:pt x="8034771" y="2342628"/>
                </a:lnTo>
                <a:lnTo>
                  <a:pt x="0" y="2342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64119" b="-6411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88982" y="5105003"/>
            <a:ext cx="8034771" cy="2460107"/>
          </a:xfrm>
          <a:custGeom>
            <a:avLst/>
            <a:gdLst/>
            <a:ahLst/>
            <a:cxnLst/>
            <a:rect l="l" t="t" r="r" b="b"/>
            <a:pathLst>
              <a:path w="8034771" h="2460107">
                <a:moveTo>
                  <a:pt x="0" y="0"/>
                </a:moveTo>
                <a:lnTo>
                  <a:pt x="8034771" y="0"/>
                </a:lnTo>
                <a:lnTo>
                  <a:pt x="8034771" y="2460108"/>
                </a:lnTo>
                <a:lnTo>
                  <a:pt x="0" y="2460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7279" b="-8946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88982" y="7813570"/>
            <a:ext cx="8034771" cy="2342627"/>
          </a:xfrm>
          <a:custGeom>
            <a:avLst/>
            <a:gdLst/>
            <a:ahLst/>
            <a:cxnLst/>
            <a:rect l="l" t="t" r="r" b="b"/>
            <a:pathLst>
              <a:path w="8034771" h="2342627">
                <a:moveTo>
                  <a:pt x="0" y="0"/>
                </a:moveTo>
                <a:lnTo>
                  <a:pt x="8034771" y="0"/>
                </a:lnTo>
                <a:lnTo>
                  <a:pt x="8034771" y="2342627"/>
                </a:lnTo>
                <a:lnTo>
                  <a:pt x="0" y="2342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951" t="-88040" r="-4495" b="-10565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962616" y="772595"/>
            <a:ext cx="3659032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сострадание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5499" y="6107416"/>
            <a:ext cx="2187108" cy="1395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8"/>
              </a:lnSpc>
            </a:pPr>
            <a:r>
              <a:rPr lang="en-US" sz="21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достаточно</a:t>
            </a:r>
          </a:p>
          <a:p>
            <a:pPr algn="ctr">
              <a:lnSpc>
                <a:spcPts val="3894"/>
              </a:lnSpc>
            </a:pPr>
            <a:r>
              <a:rPr lang="en-US" sz="33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40 сек. 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активного</a:t>
            </a:r>
          </a:p>
          <a:p>
            <a:pPr algn="ctr">
              <a:lnSpc>
                <a:spcPts val="2360"/>
              </a:lnSpc>
            </a:pPr>
            <a:r>
              <a:rPr lang="en-US" sz="2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слушания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62616" y="7686351"/>
            <a:ext cx="3192256" cy="105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spc="952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нет</a:t>
            </a:r>
          </a:p>
          <a:p>
            <a:pPr algn="ctr">
              <a:lnSpc>
                <a:spcPts val="2124"/>
              </a:lnSpc>
            </a:pPr>
            <a:r>
              <a:rPr lang="en-US" sz="18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эмоциональному выгоранию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99341" y="6616433"/>
            <a:ext cx="3223667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0"/>
              </a:lnSpc>
            </a:pPr>
            <a:r>
              <a:rPr lang="en-US" sz="2500" spc="6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восстановление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35200"/>
            <a:ext cx="18288000" cy="3951800"/>
          </a:xfrm>
          <a:custGeom>
            <a:avLst/>
            <a:gdLst/>
            <a:ahLst/>
            <a:cxnLst/>
            <a:rect l="l" t="t" r="r" b="b"/>
            <a:pathLst>
              <a:path w="18288000" h="3951800">
                <a:moveTo>
                  <a:pt x="0" y="0"/>
                </a:moveTo>
                <a:lnTo>
                  <a:pt x="18288000" y="0"/>
                </a:lnTo>
                <a:lnTo>
                  <a:pt x="18288000" y="3951800"/>
                </a:lnTo>
                <a:lnTo>
                  <a:pt x="0" y="395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965" b="-1015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3951800"/>
          </a:xfrm>
          <a:custGeom>
            <a:avLst/>
            <a:gdLst/>
            <a:ahLst/>
            <a:cxnLst/>
            <a:rect l="l" t="t" r="r" b="b"/>
            <a:pathLst>
              <a:path w="18288000" h="3951800">
                <a:moveTo>
                  <a:pt x="0" y="0"/>
                </a:moveTo>
                <a:lnTo>
                  <a:pt x="18288000" y="0"/>
                </a:lnTo>
                <a:lnTo>
                  <a:pt x="18288000" y="3951800"/>
                </a:lnTo>
                <a:lnTo>
                  <a:pt x="0" y="395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0956" b="-575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0219" y="4882515"/>
            <a:ext cx="16927562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1395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...Мы становимся проводником Божьей любви...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364" b="-613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62685" y="3897648"/>
            <a:ext cx="6090073" cy="198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когда у пасторов нет выходных, они уходят со служения.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5068" y="2711537"/>
            <a:ext cx="1024582" cy="801037"/>
          </a:xfrm>
          <a:custGeom>
            <a:avLst/>
            <a:gdLst/>
            <a:ahLst/>
            <a:cxnLst/>
            <a:rect l="l" t="t" r="r" b="b"/>
            <a:pathLst>
              <a:path w="1024582" h="801037">
                <a:moveTo>
                  <a:pt x="0" y="0"/>
                </a:moveTo>
                <a:lnTo>
                  <a:pt x="1024582" y="0"/>
                </a:lnTo>
                <a:lnTo>
                  <a:pt x="1024582" y="801037"/>
                </a:lnTo>
                <a:lnTo>
                  <a:pt x="0" y="80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3056" y="3202543"/>
            <a:ext cx="10561888" cy="3777139"/>
            <a:chOff x="0" y="0"/>
            <a:chExt cx="2781732" cy="994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732" cy="994802"/>
            </a:xfrm>
            <a:custGeom>
              <a:avLst/>
              <a:gdLst/>
              <a:ahLst/>
              <a:cxnLst/>
              <a:rect l="l" t="t" r="r" b="b"/>
              <a:pathLst>
                <a:path w="2781732" h="994802">
                  <a:moveTo>
                    <a:pt x="0" y="0"/>
                  </a:moveTo>
                  <a:lnTo>
                    <a:pt x="2781732" y="0"/>
                  </a:lnTo>
                  <a:lnTo>
                    <a:pt x="2781732" y="994802"/>
                  </a:lnTo>
                  <a:lnTo>
                    <a:pt x="0" y="9948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1732" cy="1032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04405" y="3378030"/>
            <a:ext cx="10279190" cy="3426164"/>
            <a:chOff x="0" y="0"/>
            <a:chExt cx="13705587" cy="456821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05587" cy="4568219"/>
              <a:chOff x="0" y="0"/>
              <a:chExt cx="2707276" cy="90236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07276" cy="902364"/>
              </a:xfrm>
              <a:custGeom>
                <a:avLst/>
                <a:gdLst/>
                <a:ahLst/>
                <a:cxnLst/>
                <a:rect l="l" t="t" r="r" b="b"/>
                <a:pathLst>
                  <a:path w="2707276" h="902364">
                    <a:moveTo>
                      <a:pt x="0" y="0"/>
                    </a:moveTo>
                    <a:lnTo>
                      <a:pt x="2707276" y="0"/>
                    </a:lnTo>
                    <a:lnTo>
                      <a:pt x="2707276" y="902364"/>
                    </a:lnTo>
                    <a:lnTo>
                      <a:pt x="0" y="902364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07276" cy="940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90891" y="458470"/>
              <a:ext cx="13165687" cy="3506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никто не должен работать до изнеможения, поскольку таким образом он отсекает себе путь к полезной работе в будущем. не пытайтесь в один день сделать работу, которая заняла бы два дня.</a:t>
              </a:r>
            </a:p>
            <a:p>
              <a:pPr algn="r">
                <a:lnSpc>
                  <a:spcPts val="2940"/>
                </a:lnSpc>
                <a:spcBef>
                  <a:spcPct val="0"/>
                </a:spcBef>
              </a:pPr>
              <a:endParaRPr lang="en-US" sz="27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endParaRPr>
            </a:p>
            <a:p>
              <a:pPr algn="r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Служители евангелия, с. 244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99446" cy="10287000"/>
          </a:xfrm>
          <a:custGeom>
            <a:avLst/>
            <a:gdLst/>
            <a:ahLst/>
            <a:cxnLst/>
            <a:rect l="l" t="t" r="r" b="b"/>
            <a:pathLst>
              <a:path w="6999446" h="10287000">
                <a:moveTo>
                  <a:pt x="0" y="0"/>
                </a:moveTo>
                <a:lnTo>
                  <a:pt x="6999446" y="0"/>
                </a:lnTo>
                <a:lnTo>
                  <a:pt x="69994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31876" y="1945280"/>
            <a:ext cx="8954665" cy="5932465"/>
            <a:chOff x="0" y="0"/>
            <a:chExt cx="11939553" cy="7909954"/>
          </a:xfrm>
        </p:grpSpPr>
        <p:sp>
          <p:nvSpPr>
            <p:cNvPr id="4" name="Freeform 4"/>
            <p:cNvSpPr/>
            <p:nvPr/>
          </p:nvSpPr>
          <p:spPr>
            <a:xfrm>
              <a:off x="456549" y="235845"/>
              <a:ext cx="11026455" cy="7438263"/>
            </a:xfrm>
            <a:custGeom>
              <a:avLst/>
              <a:gdLst/>
              <a:ahLst/>
              <a:cxnLst/>
              <a:rect l="l" t="t" r="r" b="b"/>
              <a:pathLst>
                <a:path w="11026455" h="7438263">
                  <a:moveTo>
                    <a:pt x="0" y="0"/>
                  </a:moveTo>
                  <a:lnTo>
                    <a:pt x="11026455" y="0"/>
                  </a:lnTo>
                  <a:lnTo>
                    <a:pt x="11026455" y="7438263"/>
                  </a:lnTo>
                  <a:lnTo>
                    <a:pt x="0" y="7438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939553" cy="7909954"/>
            </a:xfrm>
            <a:custGeom>
              <a:avLst/>
              <a:gdLst/>
              <a:ahLst/>
              <a:cxnLst/>
              <a:rect l="l" t="t" r="r" b="b"/>
              <a:pathLst>
                <a:path w="11939553" h="7909954">
                  <a:moveTo>
                    <a:pt x="0" y="0"/>
                  </a:moveTo>
                  <a:lnTo>
                    <a:pt x="11939553" y="0"/>
                  </a:lnTo>
                  <a:lnTo>
                    <a:pt x="11939553" y="7909954"/>
                  </a:lnTo>
                  <a:lnTo>
                    <a:pt x="0" y="7909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610802" y="5113972"/>
            <a:ext cx="111442" cy="108585"/>
            <a:chOff x="0" y="0"/>
            <a:chExt cx="148590" cy="144780"/>
          </a:xfrm>
        </p:grpSpPr>
        <p:sp>
          <p:nvSpPr>
            <p:cNvPr id="7" name="Freeform 7"/>
            <p:cNvSpPr/>
            <p:nvPr/>
          </p:nvSpPr>
          <p:spPr>
            <a:xfrm>
              <a:off x="46990" y="4572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50800" y="17780"/>
                  </a:moveTo>
                  <a:cubicBezTo>
                    <a:pt x="29210" y="52070"/>
                    <a:pt x="8890" y="45720"/>
                    <a:pt x="3810" y="38100"/>
                  </a:cubicBezTo>
                  <a:cubicBezTo>
                    <a:pt x="0" y="30480"/>
                    <a:pt x="3810" y="10160"/>
                    <a:pt x="10160" y="5080"/>
                  </a:cubicBezTo>
                  <a:cubicBezTo>
                    <a:pt x="16510" y="0"/>
                    <a:pt x="44450" y="7620"/>
                    <a:pt x="44450" y="76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1658328" y="8025490"/>
            <a:ext cx="213604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aron"/>
                <a:ea typeface="Baron"/>
                <a:cs typeface="Baron"/>
                <a:sym typeface="Baron"/>
              </a:rPr>
              <a:t>В. И. суриков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10703" y="9549847"/>
            <a:ext cx="3446907" cy="36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EFEFE"/>
                </a:solidFill>
                <a:latin typeface="Baron"/>
                <a:ea typeface="Baron"/>
                <a:cs typeface="Baron"/>
                <a:sym typeface="Baron"/>
              </a:rPr>
              <a:t>франческо морелло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682642"/>
            <a:ext cx="9144000" cy="7604358"/>
          </a:xfrm>
          <a:custGeom>
            <a:avLst/>
            <a:gdLst/>
            <a:ahLst/>
            <a:cxnLst/>
            <a:rect l="l" t="t" r="r" b="b"/>
            <a:pathLst>
              <a:path w="9144000" h="7604358">
                <a:moveTo>
                  <a:pt x="0" y="0"/>
                </a:moveTo>
                <a:lnTo>
                  <a:pt x="9144000" y="0"/>
                </a:lnTo>
                <a:lnTo>
                  <a:pt x="9144000" y="7604358"/>
                </a:lnTo>
                <a:lnTo>
                  <a:pt x="0" y="7604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335" r="-10579" b="-4448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896" y="2682642"/>
            <a:ext cx="8662196" cy="636052"/>
            <a:chOff x="0" y="0"/>
            <a:chExt cx="2281402" cy="167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81401" cy="167520"/>
            </a:xfrm>
            <a:custGeom>
              <a:avLst/>
              <a:gdLst/>
              <a:ahLst/>
              <a:cxnLst/>
              <a:rect l="l" t="t" r="r" b="b"/>
              <a:pathLst>
                <a:path w="2281401" h="167520">
                  <a:moveTo>
                    <a:pt x="0" y="0"/>
                  </a:moveTo>
                  <a:lnTo>
                    <a:pt x="2281401" y="0"/>
                  </a:lnTo>
                  <a:lnTo>
                    <a:pt x="2281401" y="167520"/>
                  </a:lnTo>
                  <a:lnTo>
                    <a:pt x="0" y="167520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81402" cy="205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896" y="5431705"/>
            <a:ext cx="8662196" cy="636052"/>
            <a:chOff x="0" y="0"/>
            <a:chExt cx="2281402" cy="1675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1401" cy="167520"/>
            </a:xfrm>
            <a:custGeom>
              <a:avLst/>
              <a:gdLst/>
              <a:ahLst/>
              <a:cxnLst/>
              <a:rect l="l" t="t" r="r" b="b"/>
              <a:pathLst>
                <a:path w="2281401" h="167520">
                  <a:moveTo>
                    <a:pt x="0" y="0"/>
                  </a:moveTo>
                  <a:lnTo>
                    <a:pt x="2281401" y="0"/>
                  </a:lnTo>
                  <a:lnTo>
                    <a:pt x="2281401" y="167520"/>
                  </a:lnTo>
                  <a:lnTo>
                    <a:pt x="0" y="167520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81402" cy="205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5134" y="5510257"/>
            <a:ext cx="7901167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ИС. 30:15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Baron"/>
              <a:ea typeface="Baron"/>
              <a:cs typeface="Baron"/>
              <a:sym typeface="Baron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«Ибо так говорит Господь Бог, Святой Израилев: оставаясь на месте и в покое, вы спаслись бы; в тиши и уповании крепость ваша».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5134" y="2762165"/>
            <a:ext cx="7901167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Мф. 11:28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FFFFFF"/>
              </a:solidFill>
              <a:latin typeface="Baron"/>
              <a:ea typeface="Baron"/>
              <a:cs typeface="Baron"/>
              <a:sym typeface="Baron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«Придите ко Мне все труждающиеся и обременённые, и Я успокою вас».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110174" y="598562"/>
            <a:ext cx="10067653" cy="1322080"/>
            <a:chOff x="0" y="0"/>
            <a:chExt cx="13423537" cy="1762773"/>
          </a:xfrm>
        </p:grpSpPr>
        <p:sp>
          <p:nvSpPr>
            <p:cNvPr id="12" name="TextBox 12"/>
            <p:cNvSpPr txBox="1"/>
            <p:nvPr/>
          </p:nvSpPr>
          <p:spPr>
            <a:xfrm>
              <a:off x="6202093" y="194739"/>
              <a:ext cx="7221444" cy="1288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05"/>
                </a:lnSpc>
              </a:pPr>
              <a:r>
                <a:rPr lang="en-US" sz="3399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условие успешного служения пастора.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71450"/>
              <a:ext cx="4931615" cy="1934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79"/>
                </a:lnSpc>
                <a:spcBef>
                  <a:spcPct val="0"/>
                </a:spcBef>
              </a:pPr>
              <a:r>
                <a:rPr lang="en-US" sz="8699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ОТДЫХ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53223" y="-171450"/>
              <a:ext cx="827260" cy="1934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79"/>
                </a:lnSpc>
                <a:spcBef>
                  <a:spcPct val="0"/>
                </a:spcBef>
              </a:pPr>
              <a:r>
                <a:rPr lang="en-US" sz="8699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" y="2706633"/>
            <a:ext cx="18287880" cy="1813960"/>
            <a:chOff x="0" y="0"/>
            <a:chExt cx="4816561" cy="477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61" cy="477751"/>
            </a:xfrm>
            <a:custGeom>
              <a:avLst/>
              <a:gdLst/>
              <a:ahLst/>
              <a:cxnLst/>
              <a:rect l="l" t="t" r="r" b="b"/>
              <a:pathLst>
                <a:path w="4816561" h="477751">
                  <a:moveTo>
                    <a:pt x="0" y="0"/>
                  </a:moveTo>
                  <a:lnTo>
                    <a:pt x="4816561" y="0"/>
                  </a:lnTo>
                  <a:lnTo>
                    <a:pt x="4816561" y="477751"/>
                  </a:lnTo>
                  <a:lnTo>
                    <a:pt x="0" y="477751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61" cy="515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80669" y="2129290"/>
            <a:ext cx="5778069" cy="3878836"/>
          </a:xfrm>
          <a:custGeom>
            <a:avLst/>
            <a:gdLst/>
            <a:ahLst/>
            <a:cxnLst/>
            <a:rect l="l" t="t" r="r" b="b"/>
            <a:pathLst>
              <a:path w="5778069" h="3878836">
                <a:moveTo>
                  <a:pt x="0" y="0"/>
                </a:moveTo>
                <a:lnTo>
                  <a:pt x="5778069" y="0"/>
                </a:lnTo>
                <a:lnTo>
                  <a:pt x="5778069" y="3878836"/>
                </a:lnTo>
                <a:lnTo>
                  <a:pt x="0" y="3878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15" t="-24717" r="-271" b="-15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" y="2129290"/>
            <a:ext cx="6239663" cy="3878836"/>
          </a:xfrm>
          <a:custGeom>
            <a:avLst/>
            <a:gdLst/>
            <a:ahLst/>
            <a:cxnLst/>
            <a:rect l="l" t="t" r="r" b="b"/>
            <a:pathLst>
              <a:path w="6239663" h="3878836">
                <a:moveTo>
                  <a:pt x="0" y="0"/>
                </a:moveTo>
                <a:lnTo>
                  <a:pt x="6239663" y="0"/>
                </a:lnTo>
                <a:lnTo>
                  <a:pt x="6239663" y="3878836"/>
                </a:lnTo>
                <a:lnTo>
                  <a:pt x="0" y="3878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23" b="-35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99624" y="2129290"/>
            <a:ext cx="5988376" cy="3878836"/>
          </a:xfrm>
          <a:custGeom>
            <a:avLst/>
            <a:gdLst/>
            <a:ahLst/>
            <a:cxnLst/>
            <a:rect l="l" t="t" r="r" b="b"/>
            <a:pathLst>
              <a:path w="5988376" h="3878836">
                <a:moveTo>
                  <a:pt x="0" y="0"/>
                </a:moveTo>
                <a:lnTo>
                  <a:pt x="5988376" y="0"/>
                </a:lnTo>
                <a:lnTo>
                  <a:pt x="5988376" y="3878836"/>
                </a:lnTo>
                <a:lnTo>
                  <a:pt x="0" y="3878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04" t="-22703" r="-813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47337" y="6621645"/>
            <a:ext cx="11393325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отдых, восстановление и духовное возрождение являются частью нашего призвания настолько же, насколько и спасение душ, и руководство церковью.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5899" y="810990"/>
            <a:ext cx="12156202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648282"/>
                </a:solidFill>
                <a:latin typeface="Baron"/>
                <a:ea typeface="Baron"/>
                <a:cs typeface="Baron"/>
                <a:sym typeface="Baron"/>
              </a:rPr>
              <a:t>Пастор обязан заботиться о себе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981881" y="2518683"/>
            <a:ext cx="9306119" cy="636052"/>
            <a:chOff x="0" y="0"/>
            <a:chExt cx="2450994" cy="167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0994" cy="167520"/>
            </a:xfrm>
            <a:custGeom>
              <a:avLst/>
              <a:gdLst/>
              <a:ahLst/>
              <a:cxnLst/>
              <a:rect l="l" t="t" r="r" b="b"/>
              <a:pathLst>
                <a:path w="2450994" h="167520">
                  <a:moveTo>
                    <a:pt x="0" y="0"/>
                  </a:moveTo>
                  <a:lnTo>
                    <a:pt x="2450994" y="0"/>
                  </a:lnTo>
                  <a:lnTo>
                    <a:pt x="2450994" y="167520"/>
                  </a:lnTo>
                  <a:lnTo>
                    <a:pt x="0" y="167520"/>
                  </a:lnTo>
                  <a:close/>
                </a:path>
              </a:pathLst>
            </a:custGeom>
            <a:solidFill>
              <a:srgbClr val="64828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50994" cy="205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81881" y="5925373"/>
            <a:ext cx="9306119" cy="636052"/>
            <a:chOff x="0" y="0"/>
            <a:chExt cx="2450994" cy="1675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0994" cy="167520"/>
            </a:xfrm>
            <a:custGeom>
              <a:avLst/>
              <a:gdLst/>
              <a:ahLst/>
              <a:cxnLst/>
              <a:rect l="l" t="t" r="r" b="b"/>
              <a:pathLst>
                <a:path w="2450994" h="167520">
                  <a:moveTo>
                    <a:pt x="0" y="0"/>
                  </a:moveTo>
                  <a:lnTo>
                    <a:pt x="2450994" y="0"/>
                  </a:lnTo>
                  <a:lnTo>
                    <a:pt x="2450994" y="167520"/>
                  </a:lnTo>
                  <a:lnTo>
                    <a:pt x="0" y="167520"/>
                  </a:lnTo>
                  <a:close/>
                </a:path>
              </a:pathLst>
            </a:custGeom>
            <a:solidFill>
              <a:srgbClr val="64828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50994" cy="205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667680" y="6003925"/>
            <a:ext cx="8620320" cy="325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ИСХ. 18:17-18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Baron"/>
              <a:ea typeface="Baron"/>
              <a:cs typeface="Baron"/>
              <a:sym typeface="Baron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«но тесть Моисеев сказал ему: не хорошо это ты делаешь: ты измучишь и себя и народ сей, который с тобою, ибо слишком тяжело для тебя это дело: ты один не можешь исправлять его».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67680" y="2598206"/>
            <a:ext cx="8620320" cy="277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Baron"/>
                <a:ea typeface="Baron"/>
                <a:cs typeface="Baron"/>
                <a:sym typeface="Baron"/>
              </a:rPr>
              <a:t>Мк. 6:31</a:t>
            </a:r>
          </a:p>
          <a:p>
            <a:pPr algn="l">
              <a:lnSpc>
                <a:spcPts val="4060"/>
              </a:lnSpc>
            </a:pPr>
            <a:endParaRPr lang="en-US" sz="2900">
              <a:solidFill>
                <a:srgbClr val="FFFFFF"/>
              </a:solidFill>
              <a:latin typeface="Baron"/>
              <a:ea typeface="Baron"/>
              <a:cs typeface="Baron"/>
              <a:sym typeface="Baron"/>
            </a:endParaRP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«Он сказал им: пойдите вы одни в пустынное место и отдохните немного, — ибо много было приходящих и отходящих, так что и есть им было некогда».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2518683"/>
            <a:ext cx="8809121" cy="7604358"/>
          </a:xfrm>
          <a:custGeom>
            <a:avLst/>
            <a:gdLst/>
            <a:ahLst/>
            <a:cxnLst/>
            <a:rect l="l" t="t" r="r" b="b"/>
            <a:pathLst>
              <a:path w="8809121" h="7604358">
                <a:moveTo>
                  <a:pt x="0" y="0"/>
                </a:moveTo>
                <a:lnTo>
                  <a:pt x="8809121" y="0"/>
                </a:lnTo>
                <a:lnTo>
                  <a:pt x="8809121" y="7604358"/>
                </a:lnTo>
                <a:lnTo>
                  <a:pt x="0" y="7604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80" r="-1584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93014" y="3818572"/>
            <a:ext cx="4823073" cy="253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работа 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никогда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не закончится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63056" y="3676323"/>
            <a:ext cx="10561888" cy="2934355"/>
            <a:chOff x="0" y="0"/>
            <a:chExt cx="2781732" cy="772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1732" cy="772834"/>
            </a:xfrm>
            <a:custGeom>
              <a:avLst/>
              <a:gdLst/>
              <a:ahLst/>
              <a:cxnLst/>
              <a:rect l="l" t="t" r="r" b="b"/>
              <a:pathLst>
                <a:path w="2781732" h="772834">
                  <a:moveTo>
                    <a:pt x="0" y="0"/>
                  </a:moveTo>
                  <a:lnTo>
                    <a:pt x="2781732" y="0"/>
                  </a:lnTo>
                  <a:lnTo>
                    <a:pt x="2781732" y="772834"/>
                  </a:lnTo>
                  <a:lnTo>
                    <a:pt x="0" y="772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1732" cy="810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04405" y="3854280"/>
            <a:ext cx="10279190" cy="2578439"/>
            <a:chOff x="0" y="0"/>
            <a:chExt cx="13705587" cy="343791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05587" cy="3437919"/>
              <a:chOff x="0" y="0"/>
              <a:chExt cx="2707276" cy="67909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07276" cy="679095"/>
              </a:xfrm>
              <a:custGeom>
                <a:avLst/>
                <a:gdLst/>
                <a:ahLst/>
                <a:cxnLst/>
                <a:rect l="l" t="t" r="r" b="b"/>
                <a:pathLst>
                  <a:path w="2707276" h="679095">
                    <a:moveTo>
                      <a:pt x="0" y="0"/>
                    </a:moveTo>
                    <a:lnTo>
                      <a:pt x="2707276" y="0"/>
                    </a:lnTo>
                    <a:lnTo>
                      <a:pt x="2707276" y="679095"/>
                    </a:lnTo>
                    <a:lnTo>
                      <a:pt x="0" y="679095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07276" cy="717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90891" y="458470"/>
              <a:ext cx="13165687" cy="2376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Жатва воистину велика и работников немного, но Бог ‘знает состав наш, помнит, что мы — персть’ (пс. 102:14).</a:t>
              </a:r>
            </a:p>
            <a:p>
              <a:pPr algn="r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Служители евангелия, с. 244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745068" y="3081819"/>
            <a:ext cx="1024582" cy="801037"/>
          </a:xfrm>
          <a:custGeom>
            <a:avLst/>
            <a:gdLst/>
            <a:ahLst/>
            <a:cxnLst/>
            <a:rect l="l" t="t" r="r" b="b"/>
            <a:pathLst>
              <a:path w="1024582" h="801037">
                <a:moveTo>
                  <a:pt x="0" y="0"/>
                </a:moveTo>
                <a:lnTo>
                  <a:pt x="1024582" y="0"/>
                </a:lnTo>
                <a:lnTo>
                  <a:pt x="1024582" y="801036"/>
                </a:lnTo>
                <a:lnTo>
                  <a:pt x="0" y="801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483829" y="0"/>
            <a:ext cx="10804171" cy="6077347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1830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4162337"/>
            <a:ext cx="10888288" cy="6124663"/>
            <a:chOff x="0" y="0"/>
            <a:chExt cx="6089457" cy="34253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D94D4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3"/>
              <a:stretch>
                <a:fillRect b="-1830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826874" y="2942164"/>
            <a:ext cx="13362211" cy="5312418"/>
            <a:chOff x="0" y="0"/>
            <a:chExt cx="17816281" cy="70832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0464" cy="1159277"/>
            </a:xfrm>
            <a:custGeom>
              <a:avLst/>
              <a:gdLst/>
              <a:ahLst/>
              <a:cxnLst/>
              <a:rect l="l" t="t" r="r" b="b"/>
              <a:pathLst>
                <a:path w="830464" h="1159277">
                  <a:moveTo>
                    <a:pt x="0" y="0"/>
                  </a:moveTo>
                  <a:lnTo>
                    <a:pt x="830464" y="0"/>
                  </a:lnTo>
                  <a:lnTo>
                    <a:pt x="830464" y="1159277"/>
                  </a:lnTo>
                  <a:lnTo>
                    <a:pt x="0" y="115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277027" y="2946993"/>
              <a:ext cx="830464" cy="1159277"/>
            </a:xfrm>
            <a:custGeom>
              <a:avLst/>
              <a:gdLst/>
              <a:ahLst/>
              <a:cxnLst/>
              <a:rect l="l" t="t" r="r" b="b"/>
              <a:pathLst>
                <a:path w="830464" h="1159277">
                  <a:moveTo>
                    <a:pt x="0" y="0"/>
                  </a:moveTo>
                  <a:lnTo>
                    <a:pt x="830464" y="0"/>
                  </a:lnTo>
                  <a:lnTo>
                    <a:pt x="830464" y="1159277"/>
                  </a:lnTo>
                  <a:lnTo>
                    <a:pt x="0" y="115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9270965" y="5182786"/>
              <a:ext cx="830464" cy="1159277"/>
            </a:xfrm>
            <a:custGeom>
              <a:avLst/>
              <a:gdLst/>
              <a:ahLst/>
              <a:cxnLst/>
              <a:rect l="l" t="t" r="r" b="b"/>
              <a:pathLst>
                <a:path w="830464" h="1159277">
                  <a:moveTo>
                    <a:pt x="0" y="0"/>
                  </a:moveTo>
                  <a:lnTo>
                    <a:pt x="830464" y="0"/>
                  </a:lnTo>
                  <a:lnTo>
                    <a:pt x="830464" y="1159277"/>
                  </a:lnTo>
                  <a:lnTo>
                    <a:pt x="0" y="1159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0597849" y="5695749"/>
              <a:ext cx="7218431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делать небольшие перерывы в течении дня.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54113" y="3459956"/>
              <a:ext cx="6241967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делать что-то приятное для души.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80163" y="512963"/>
              <a:ext cx="6328541" cy="209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выделять день для восстановления, питания, исцеления.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1140457"/>
            <a:ext cx="6455129" cy="111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8FB1B1"/>
                </a:solidFill>
                <a:latin typeface="Baron"/>
                <a:ea typeface="Baron"/>
                <a:cs typeface="Baron"/>
                <a:sym typeface="Baron"/>
              </a:rPr>
              <a:t>необходимо: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8619" y="621572"/>
            <a:ext cx="2455633" cy="245563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563045" y="5566232"/>
            <a:ext cx="2455633" cy="245563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850861" y="7014394"/>
            <a:ext cx="2455633" cy="245563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2818" t="-7674" r="-30892" b="-126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584101" y="1849389"/>
            <a:ext cx="2455633" cy="24556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36" r="-2513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868230">
            <a:off x="14447382" y="5668401"/>
            <a:ext cx="697492" cy="2188211"/>
          </a:xfrm>
          <a:custGeom>
            <a:avLst/>
            <a:gdLst/>
            <a:ahLst/>
            <a:cxnLst/>
            <a:rect l="l" t="t" r="r" b="b"/>
            <a:pathLst>
              <a:path w="697492" h="2188211">
                <a:moveTo>
                  <a:pt x="0" y="0"/>
                </a:moveTo>
                <a:lnTo>
                  <a:pt x="697492" y="0"/>
                </a:lnTo>
                <a:lnTo>
                  <a:pt x="697492" y="2188210"/>
                </a:lnTo>
                <a:lnTo>
                  <a:pt x="0" y="2188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916436" y="4379685"/>
            <a:ext cx="6455129" cy="1232989"/>
            <a:chOff x="0" y="0"/>
            <a:chExt cx="8606838" cy="164398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23825"/>
              <a:ext cx="8606838" cy="1440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  <a:spcBef>
                  <a:spcPct val="0"/>
                </a:spcBef>
              </a:pPr>
              <a:r>
                <a:rPr lang="en-US" sz="6499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забота о себе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99792"/>
              <a:ext cx="8606838" cy="54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spc="1051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(сферы деятельности)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68136" y="4856480"/>
            <a:ext cx="251665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физическая</a:t>
            </a:r>
            <a:endParaRPr lang="en-US" sz="2900" dirty="0">
              <a:solidFill>
                <a:srgbClr val="494636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86936" y="1761571"/>
            <a:ext cx="2412057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умственная</a:t>
            </a:r>
            <a:endParaRPr lang="en-US" sz="2900" dirty="0">
              <a:solidFill>
                <a:srgbClr val="494636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889007" y="7955190"/>
            <a:ext cx="250998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социальная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46870" y="4856480"/>
            <a:ext cx="190753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духовная</a:t>
            </a:r>
            <a:endParaRPr lang="en-US" sz="2900" dirty="0">
              <a:solidFill>
                <a:srgbClr val="494636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18" name="Freeform 18"/>
          <p:cNvSpPr/>
          <p:nvPr/>
        </p:nvSpPr>
        <p:spPr>
          <a:xfrm rot="6474168">
            <a:off x="5944252" y="7148105"/>
            <a:ext cx="697492" cy="2188211"/>
          </a:xfrm>
          <a:custGeom>
            <a:avLst/>
            <a:gdLst/>
            <a:ahLst/>
            <a:cxnLst/>
            <a:rect l="l" t="t" r="r" b="b"/>
            <a:pathLst>
              <a:path w="697492" h="2188211">
                <a:moveTo>
                  <a:pt x="0" y="0"/>
                </a:moveTo>
                <a:lnTo>
                  <a:pt x="697492" y="0"/>
                </a:lnTo>
                <a:lnTo>
                  <a:pt x="697492" y="2188210"/>
                </a:lnTo>
                <a:lnTo>
                  <a:pt x="0" y="2188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069108">
            <a:off x="3002681" y="2321881"/>
            <a:ext cx="697492" cy="2188211"/>
          </a:xfrm>
          <a:custGeom>
            <a:avLst/>
            <a:gdLst/>
            <a:ahLst/>
            <a:cxnLst/>
            <a:rect l="l" t="t" r="r" b="b"/>
            <a:pathLst>
              <a:path w="697492" h="2188211">
                <a:moveTo>
                  <a:pt x="0" y="0"/>
                </a:moveTo>
                <a:lnTo>
                  <a:pt x="697492" y="0"/>
                </a:lnTo>
                <a:lnTo>
                  <a:pt x="697492" y="2188211"/>
                </a:lnTo>
                <a:lnTo>
                  <a:pt x="0" y="2188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232992">
            <a:off x="12242694" y="954486"/>
            <a:ext cx="697492" cy="2188211"/>
          </a:xfrm>
          <a:custGeom>
            <a:avLst/>
            <a:gdLst/>
            <a:ahLst/>
            <a:cxnLst/>
            <a:rect l="l" t="t" r="r" b="b"/>
            <a:pathLst>
              <a:path w="697492" h="2188211">
                <a:moveTo>
                  <a:pt x="0" y="0"/>
                </a:moveTo>
                <a:lnTo>
                  <a:pt x="697492" y="0"/>
                </a:lnTo>
                <a:lnTo>
                  <a:pt x="697492" y="2188210"/>
                </a:lnTo>
                <a:lnTo>
                  <a:pt x="0" y="2188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69267" flipH="1">
            <a:off x="8605057" y="2911056"/>
            <a:ext cx="577469" cy="1811666"/>
          </a:xfrm>
          <a:custGeom>
            <a:avLst/>
            <a:gdLst/>
            <a:ahLst/>
            <a:cxnLst/>
            <a:rect l="l" t="t" r="r" b="b"/>
            <a:pathLst>
              <a:path w="577469" h="1811666">
                <a:moveTo>
                  <a:pt x="577468" y="0"/>
                </a:moveTo>
                <a:lnTo>
                  <a:pt x="0" y="0"/>
                </a:lnTo>
                <a:lnTo>
                  <a:pt x="0" y="1811666"/>
                </a:lnTo>
                <a:lnTo>
                  <a:pt x="577468" y="1811666"/>
                </a:lnTo>
                <a:lnTo>
                  <a:pt x="57746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33005">
            <a:off x="14321781" y="3305032"/>
            <a:ext cx="1134527" cy="3559300"/>
          </a:xfrm>
          <a:custGeom>
            <a:avLst/>
            <a:gdLst/>
            <a:ahLst/>
            <a:cxnLst/>
            <a:rect l="l" t="t" r="r" b="b"/>
            <a:pathLst>
              <a:path w="1134527" h="3559300">
                <a:moveTo>
                  <a:pt x="0" y="0"/>
                </a:moveTo>
                <a:lnTo>
                  <a:pt x="1134527" y="0"/>
                </a:lnTo>
                <a:lnTo>
                  <a:pt x="1134527" y="3559300"/>
                </a:lnTo>
                <a:lnTo>
                  <a:pt x="0" y="355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54800" y="0"/>
            <a:ext cx="3179250" cy="10287000"/>
            <a:chOff x="0" y="0"/>
            <a:chExt cx="83733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7333" cy="2709333"/>
            </a:xfrm>
            <a:custGeom>
              <a:avLst/>
              <a:gdLst/>
              <a:ahLst/>
              <a:cxnLst/>
              <a:rect l="l" t="t" r="r" b="b"/>
              <a:pathLst>
                <a:path w="837333" h="2709333">
                  <a:moveTo>
                    <a:pt x="0" y="0"/>
                  </a:moveTo>
                  <a:lnTo>
                    <a:pt x="837333" y="0"/>
                  </a:lnTo>
                  <a:lnTo>
                    <a:pt x="8373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373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45570" y="515871"/>
            <a:ext cx="4397710" cy="2818358"/>
          </a:xfrm>
          <a:custGeom>
            <a:avLst/>
            <a:gdLst/>
            <a:ahLst/>
            <a:cxnLst/>
            <a:rect l="l" t="t" r="r" b="b"/>
            <a:pathLst>
              <a:path w="4397710" h="2818358">
                <a:moveTo>
                  <a:pt x="0" y="0"/>
                </a:moveTo>
                <a:lnTo>
                  <a:pt x="4397710" y="0"/>
                </a:lnTo>
                <a:lnTo>
                  <a:pt x="4397710" y="2818359"/>
                </a:lnTo>
                <a:lnTo>
                  <a:pt x="0" y="28183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06" r="-33413" b="-4276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45570" y="3553773"/>
            <a:ext cx="4397710" cy="2932723"/>
          </a:xfrm>
          <a:custGeom>
            <a:avLst/>
            <a:gdLst/>
            <a:ahLst/>
            <a:cxnLst/>
            <a:rect l="l" t="t" r="r" b="b"/>
            <a:pathLst>
              <a:path w="4397710" h="2932723">
                <a:moveTo>
                  <a:pt x="0" y="0"/>
                </a:moveTo>
                <a:lnTo>
                  <a:pt x="4397710" y="0"/>
                </a:lnTo>
                <a:lnTo>
                  <a:pt x="4397710" y="2932723"/>
                </a:lnTo>
                <a:lnTo>
                  <a:pt x="0" y="2932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702" t="-21956" r="-9034" b="-144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45570" y="6841154"/>
            <a:ext cx="4397710" cy="2929974"/>
          </a:xfrm>
          <a:custGeom>
            <a:avLst/>
            <a:gdLst/>
            <a:ahLst/>
            <a:cxnLst/>
            <a:rect l="l" t="t" r="r" b="b"/>
            <a:pathLst>
              <a:path w="4397710" h="2929974">
                <a:moveTo>
                  <a:pt x="0" y="0"/>
                </a:moveTo>
                <a:lnTo>
                  <a:pt x="4397710" y="0"/>
                </a:lnTo>
                <a:lnTo>
                  <a:pt x="4397710" y="2929975"/>
                </a:lnTo>
                <a:lnTo>
                  <a:pt x="0" y="292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844" t="-12461" r="-10148" b="-453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40013" y="2258771"/>
            <a:ext cx="417845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3"/>
              </a:lnSpc>
              <a:spcBef>
                <a:spcPct val="0"/>
              </a:spcBef>
            </a:pPr>
            <a:r>
              <a:rPr lang="en-US" sz="5023" dirty="0" err="1">
                <a:solidFill>
                  <a:srgbClr val="8FB1B1"/>
                </a:solidFill>
                <a:latin typeface="Baron"/>
                <a:ea typeface="Baron"/>
                <a:cs typeface="Baron"/>
                <a:sym typeface="Baron"/>
              </a:rPr>
              <a:t>поддержка</a:t>
            </a:r>
            <a:endParaRPr lang="en-US" sz="5023" dirty="0">
              <a:solidFill>
                <a:srgbClr val="8FB1B1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67307" y="4124804"/>
            <a:ext cx="4551164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напоминание о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Божьем присутствии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и его любви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70420" y="6382627"/>
            <a:ext cx="354493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поддержка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со стороны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коллег-пасторов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5068" y="3081819"/>
            <a:ext cx="1024582" cy="801037"/>
          </a:xfrm>
          <a:custGeom>
            <a:avLst/>
            <a:gdLst/>
            <a:ahLst/>
            <a:cxnLst/>
            <a:rect l="l" t="t" r="r" b="b"/>
            <a:pathLst>
              <a:path w="1024582" h="801037">
                <a:moveTo>
                  <a:pt x="0" y="0"/>
                </a:moveTo>
                <a:lnTo>
                  <a:pt x="1024582" y="0"/>
                </a:lnTo>
                <a:lnTo>
                  <a:pt x="1024582" y="801036"/>
                </a:lnTo>
                <a:lnTo>
                  <a:pt x="0" y="801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3056" y="3676323"/>
            <a:ext cx="10561888" cy="2934355"/>
            <a:chOff x="0" y="0"/>
            <a:chExt cx="2781732" cy="7728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732" cy="772834"/>
            </a:xfrm>
            <a:custGeom>
              <a:avLst/>
              <a:gdLst/>
              <a:ahLst/>
              <a:cxnLst/>
              <a:rect l="l" t="t" r="r" b="b"/>
              <a:pathLst>
                <a:path w="2781732" h="772834">
                  <a:moveTo>
                    <a:pt x="0" y="0"/>
                  </a:moveTo>
                  <a:lnTo>
                    <a:pt x="2781732" y="0"/>
                  </a:lnTo>
                  <a:lnTo>
                    <a:pt x="2781732" y="772834"/>
                  </a:lnTo>
                  <a:lnTo>
                    <a:pt x="0" y="772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1732" cy="810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04405" y="3854280"/>
            <a:ext cx="10279190" cy="2578439"/>
            <a:chOff x="0" y="0"/>
            <a:chExt cx="13705587" cy="343791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05587" cy="3437919"/>
              <a:chOff x="0" y="0"/>
              <a:chExt cx="2707276" cy="67909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07276" cy="679095"/>
              </a:xfrm>
              <a:custGeom>
                <a:avLst/>
                <a:gdLst/>
                <a:ahLst/>
                <a:cxnLst/>
                <a:rect l="l" t="t" r="r" b="b"/>
                <a:pathLst>
                  <a:path w="2707276" h="679095">
                    <a:moveTo>
                      <a:pt x="0" y="0"/>
                    </a:moveTo>
                    <a:lnTo>
                      <a:pt x="2707276" y="0"/>
                    </a:lnTo>
                    <a:lnTo>
                      <a:pt x="2707276" y="679095"/>
                    </a:lnTo>
                    <a:lnTo>
                      <a:pt x="0" y="679095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07276" cy="717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90891" y="458470"/>
              <a:ext cx="13165687" cy="2376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sz="27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Чтобы служитель не утратил мужества под тяжелым бременем трудов, народ должен поддерживать и помогать ему.</a:t>
              </a:r>
            </a:p>
            <a:p>
              <a:pPr algn="r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Ревью энд Геральд, 23 августа 1881 г.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310878"/>
          </a:xfrm>
          <a:custGeom>
            <a:avLst/>
            <a:gdLst/>
            <a:ahLst/>
            <a:cxnLst/>
            <a:rect l="l" t="t" r="r" b="b"/>
            <a:pathLst>
              <a:path w="9144000" h="10310878">
                <a:moveTo>
                  <a:pt x="0" y="0"/>
                </a:moveTo>
                <a:lnTo>
                  <a:pt x="9144000" y="0"/>
                </a:lnTo>
                <a:lnTo>
                  <a:pt x="9144000" y="10310878"/>
                </a:lnTo>
                <a:lnTo>
                  <a:pt x="0" y="1031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536" t="-7615" r="-86865" b="-571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55367"/>
            <a:ext cx="7207253" cy="1518515"/>
            <a:chOff x="0" y="0"/>
            <a:chExt cx="9609671" cy="2024687"/>
          </a:xfrm>
        </p:grpSpPr>
        <p:sp>
          <p:nvSpPr>
            <p:cNvPr id="4" name="TextBox 4"/>
            <p:cNvSpPr txBox="1"/>
            <p:nvPr/>
          </p:nvSpPr>
          <p:spPr>
            <a:xfrm>
              <a:off x="1089824" y="88103"/>
              <a:ext cx="8519846" cy="146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12"/>
                </a:lnSpc>
                <a:spcBef>
                  <a:spcPct val="0"/>
                </a:spcBef>
              </a:pPr>
              <a:r>
                <a:rPr lang="en-US" sz="3508" spc="1649">
                  <a:solidFill>
                    <a:srgbClr val="8FB1B1"/>
                  </a:solidFill>
                  <a:latin typeface="Baron"/>
                  <a:ea typeface="Baron"/>
                  <a:cs typeface="Baron"/>
                  <a:sym typeface="Baron"/>
                </a:rPr>
                <a:t>составляющие </a:t>
              </a:r>
            </a:p>
            <a:p>
              <a:pPr algn="l">
                <a:lnSpc>
                  <a:spcPts val="4019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успешного служения пастора: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09550"/>
              <a:ext cx="800669" cy="2234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2"/>
                </a:lnSpc>
                <a:spcBef>
                  <a:spcPct val="0"/>
                </a:spcBef>
              </a:pPr>
              <a:r>
                <a:rPr lang="en-US" sz="9994">
                  <a:solidFill>
                    <a:srgbClr val="8FB1B1">
                      <a:alpha val="80000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3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40" y="3077873"/>
            <a:ext cx="6411968" cy="641196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544341">
            <a:off x="1392996" y="4954752"/>
            <a:ext cx="3404549" cy="625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92"/>
              </a:lnSpc>
            </a:pPr>
            <a:r>
              <a:rPr lang="en-US" sz="36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Сострадание</a:t>
            </a:r>
            <a:endParaRPr lang="en-US" sz="3600" dirty="0">
              <a:solidFill>
                <a:srgbClr val="494636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8" name="TextBox 8"/>
          <p:cNvSpPr txBox="1"/>
          <p:nvPr/>
        </p:nvSpPr>
        <p:spPr>
          <a:xfrm rot="3593072">
            <a:off x="4259204" y="4796411"/>
            <a:ext cx="3639184" cy="131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7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Поддержка коллег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01433" y="7777022"/>
            <a:ext cx="1851706" cy="86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5"/>
              </a:lnSpc>
              <a:spcBef>
                <a:spcPct val="0"/>
              </a:spcBef>
            </a:pPr>
            <a:r>
              <a:rPr lang="en-US" sz="416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Отдых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93185" y="3215765"/>
            <a:ext cx="12501629" cy="106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F6F8F7"/>
                </a:solidFill>
                <a:latin typeface="Baron"/>
                <a:ea typeface="Baron"/>
                <a:cs typeface="Baron"/>
                <a:sym typeface="Baron"/>
              </a:rPr>
              <a:t>что такое сострадание?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5068" y="3081819"/>
            <a:ext cx="1024582" cy="801037"/>
          </a:xfrm>
          <a:custGeom>
            <a:avLst/>
            <a:gdLst/>
            <a:ahLst/>
            <a:cxnLst/>
            <a:rect l="l" t="t" r="r" b="b"/>
            <a:pathLst>
              <a:path w="1024582" h="801037">
                <a:moveTo>
                  <a:pt x="0" y="0"/>
                </a:moveTo>
                <a:lnTo>
                  <a:pt x="1024582" y="0"/>
                </a:lnTo>
                <a:lnTo>
                  <a:pt x="1024582" y="801036"/>
                </a:lnTo>
                <a:lnTo>
                  <a:pt x="0" y="801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63056" y="3496808"/>
            <a:ext cx="10561888" cy="3293383"/>
            <a:chOff x="0" y="0"/>
            <a:chExt cx="2781732" cy="867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1732" cy="867393"/>
            </a:xfrm>
            <a:custGeom>
              <a:avLst/>
              <a:gdLst/>
              <a:ahLst/>
              <a:cxnLst/>
              <a:rect l="l" t="t" r="r" b="b"/>
              <a:pathLst>
                <a:path w="2781732" h="867393">
                  <a:moveTo>
                    <a:pt x="0" y="0"/>
                  </a:moveTo>
                  <a:lnTo>
                    <a:pt x="2781732" y="0"/>
                  </a:lnTo>
                  <a:lnTo>
                    <a:pt x="2781732" y="867393"/>
                  </a:lnTo>
                  <a:lnTo>
                    <a:pt x="0" y="8673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1732" cy="905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04405" y="3668543"/>
            <a:ext cx="10279190" cy="2949914"/>
            <a:chOff x="0" y="0"/>
            <a:chExt cx="13705587" cy="393321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05587" cy="3933219"/>
              <a:chOff x="0" y="0"/>
              <a:chExt cx="2707276" cy="77693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07276" cy="776932"/>
              </a:xfrm>
              <a:custGeom>
                <a:avLst/>
                <a:gdLst/>
                <a:ahLst/>
                <a:cxnLst/>
                <a:rect l="l" t="t" r="r" b="b"/>
                <a:pathLst>
                  <a:path w="2707276" h="776932">
                    <a:moveTo>
                      <a:pt x="0" y="0"/>
                    </a:moveTo>
                    <a:lnTo>
                      <a:pt x="2707276" y="0"/>
                    </a:lnTo>
                    <a:lnTo>
                      <a:pt x="2707276" y="776932"/>
                    </a:lnTo>
                    <a:lnTo>
                      <a:pt x="0" y="77693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07276" cy="815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90891" y="458470"/>
              <a:ext cx="13165687" cy="2871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80"/>
                </a:lnSpc>
              </a:pPr>
              <a:r>
                <a:rPr lang="en-US" sz="27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пасторы должны осознавать святость своей работы и быть глубоко посвященными, осознавая, что сами, без Бога, они ничего не могут сделать.</a:t>
              </a:r>
            </a:p>
            <a:p>
              <a:pPr algn="r">
                <a:lnSpc>
                  <a:spcPts val="2940"/>
                </a:lnSpc>
              </a:pPr>
              <a:endParaRPr lang="en-US" sz="27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endParaRPr>
            </a:p>
            <a:p>
              <a:pPr algn="r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494636"/>
                  </a:solidFill>
                  <a:latin typeface="Baron"/>
                  <a:ea typeface="Baron"/>
                  <a:cs typeface="Baron"/>
                  <a:sym typeface="Baron"/>
                </a:rPr>
                <a:t>Служители евангелия, с. 23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10740" y="0"/>
            <a:ext cx="3086100" cy="5143500"/>
            <a:chOff x="0" y="0"/>
            <a:chExt cx="812800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354667"/>
            </a:xfrm>
            <a:custGeom>
              <a:avLst/>
              <a:gdLst/>
              <a:ahLst/>
              <a:cxnLst/>
              <a:rect l="l" t="t" r="r" b="b"/>
              <a:pathLst>
                <a:path w="812800" h="1354667">
                  <a:moveTo>
                    <a:pt x="0" y="0"/>
                  </a:moveTo>
                  <a:lnTo>
                    <a:pt x="812800" y="0"/>
                  </a:lnTo>
                  <a:lnTo>
                    <a:pt x="812800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1402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22224" y="3191460"/>
            <a:ext cx="2663130" cy="156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3"/>
              </a:lnSpc>
              <a:spcBef>
                <a:spcPct val="0"/>
              </a:spcBef>
            </a:pPr>
            <a:r>
              <a:rPr lang="en-US" sz="9073">
                <a:solidFill>
                  <a:srgbClr val="FFFFFF"/>
                </a:solidFill>
                <a:latin typeface="Charmonman"/>
                <a:ea typeface="Charmonman"/>
                <a:cs typeface="Charmonman"/>
                <a:sym typeface="Charmonman"/>
              </a:rPr>
              <a:t>σόζο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44090" y="5251793"/>
            <a:ext cx="4541175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спасение - это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85265" y="5251793"/>
            <a:ext cx="7802577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“исцеление”, </a:t>
            </a: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“обретение целостности”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210740" y="6126187"/>
            <a:ext cx="3086100" cy="4160813"/>
            <a:chOff x="0" y="0"/>
            <a:chExt cx="812800" cy="10958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095852"/>
            </a:xfrm>
            <a:custGeom>
              <a:avLst/>
              <a:gdLst/>
              <a:ahLst/>
              <a:cxnLst/>
              <a:rect l="l" t="t" r="r" b="b"/>
              <a:pathLst>
                <a:path w="812800" h="1095852">
                  <a:moveTo>
                    <a:pt x="0" y="0"/>
                  </a:moveTo>
                  <a:lnTo>
                    <a:pt x="812800" y="0"/>
                  </a:lnTo>
                  <a:lnTo>
                    <a:pt x="812800" y="1095852"/>
                  </a:lnTo>
                  <a:lnTo>
                    <a:pt x="0" y="1095852"/>
                  </a:lnTo>
                  <a:close/>
                </a:path>
              </a:pathLst>
            </a:custGeom>
            <a:solidFill>
              <a:srgbClr val="8FB1B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1143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1639" y="942975"/>
            <a:ext cx="15904722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эмоциональное выгорание священнослужителей</a:t>
            </a:r>
          </a:p>
        </p:txBody>
      </p:sp>
      <p:pic>
        <p:nvPicPr>
          <p:cNvPr id="3" name="Picture 3">
            <a:hlinkClick r:id="rId2" tooltip="https://www.covidreligionresearch.org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262" y="132910"/>
            <a:ext cx="10749475" cy="107494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33271" y="5212374"/>
            <a:ext cx="442056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aron"/>
                <a:ea typeface="Baron"/>
                <a:cs typeface="Baron"/>
                <a:sym typeface="Baron"/>
              </a:rPr>
              <a:t>%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54205" y="5250474"/>
            <a:ext cx="442056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Baron"/>
                <a:ea typeface="Baron"/>
                <a:cs typeface="Baron"/>
                <a:sym typeface="Baron"/>
              </a:rPr>
              <a:t>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05400" y="8663943"/>
            <a:ext cx="785090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отчёт</a:t>
            </a:r>
            <a:r>
              <a:rPr lang="en-US" sz="1800" dirty="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</a:t>
            </a:r>
            <a:r>
              <a:rPr lang="en-US" sz="18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Хартфордского</a:t>
            </a:r>
            <a:r>
              <a:rPr lang="en-US" sz="1800" dirty="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</a:t>
            </a:r>
            <a:r>
              <a:rPr lang="en-US" sz="18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института</a:t>
            </a:r>
            <a:r>
              <a:rPr lang="en-US" sz="1800" dirty="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</a:t>
            </a:r>
            <a:r>
              <a:rPr lang="en-US" sz="18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религиозных</a:t>
            </a:r>
            <a:r>
              <a:rPr lang="en-US" sz="1800" dirty="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 </a:t>
            </a:r>
            <a:r>
              <a:rPr lang="en-US" sz="1800" dirty="0" err="1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исследований</a:t>
            </a:r>
            <a:endParaRPr lang="en-US" sz="1800" dirty="0">
              <a:solidFill>
                <a:srgbClr val="494636"/>
              </a:solidFill>
              <a:latin typeface="Baron"/>
              <a:ea typeface="Baron"/>
              <a:cs typeface="Baron"/>
              <a:sym typeface="Bar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44507" y="8975092"/>
            <a:ext cx="3376315" cy="283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494636"/>
                </a:solidFill>
                <a:latin typeface="Arimo"/>
                <a:ea typeface="Arimo"/>
                <a:cs typeface="Arimo"/>
                <a:sym typeface="Arimo"/>
                <a:hlinkClick r:id="rId2" tooltip="https://www.covidreligionresearch.org"/>
              </a:rPr>
              <a:t>https://www.covidreligionresearch.org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7844" y="184048"/>
            <a:ext cx="4181073" cy="3481446"/>
          </a:xfrm>
          <a:custGeom>
            <a:avLst/>
            <a:gdLst/>
            <a:ahLst/>
            <a:cxnLst/>
            <a:rect l="l" t="t" r="r" b="b"/>
            <a:pathLst>
              <a:path w="4181073" h="3481446">
                <a:moveTo>
                  <a:pt x="0" y="0"/>
                </a:moveTo>
                <a:lnTo>
                  <a:pt x="4181073" y="0"/>
                </a:lnTo>
                <a:lnTo>
                  <a:pt x="4181073" y="3481447"/>
                </a:lnTo>
                <a:lnTo>
                  <a:pt x="0" y="3481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5" t="-2093" r="-3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9083" y="184048"/>
            <a:ext cx="4365120" cy="3481446"/>
          </a:xfrm>
          <a:custGeom>
            <a:avLst/>
            <a:gdLst/>
            <a:ahLst/>
            <a:cxnLst/>
            <a:rect l="l" t="t" r="r" b="b"/>
            <a:pathLst>
              <a:path w="4365120" h="3481446">
                <a:moveTo>
                  <a:pt x="0" y="0"/>
                </a:moveTo>
                <a:lnTo>
                  <a:pt x="4365120" y="0"/>
                </a:lnTo>
                <a:lnTo>
                  <a:pt x="4365120" y="3481447"/>
                </a:lnTo>
                <a:lnTo>
                  <a:pt x="0" y="3481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14" t="-646" r="-35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70903" y="184048"/>
            <a:ext cx="8730241" cy="3481446"/>
          </a:xfrm>
          <a:custGeom>
            <a:avLst/>
            <a:gdLst/>
            <a:ahLst/>
            <a:cxnLst/>
            <a:rect l="l" t="t" r="r" b="b"/>
            <a:pathLst>
              <a:path w="8730241" h="3481446">
                <a:moveTo>
                  <a:pt x="0" y="0"/>
                </a:moveTo>
                <a:lnTo>
                  <a:pt x="8730241" y="0"/>
                </a:lnTo>
                <a:lnTo>
                  <a:pt x="8730241" y="3481447"/>
                </a:lnTo>
                <a:lnTo>
                  <a:pt x="0" y="3481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00" t="-16631" r="-11446" b="-5382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9083" y="5868670"/>
            <a:ext cx="17809834" cy="4290923"/>
          </a:xfrm>
          <a:custGeom>
            <a:avLst/>
            <a:gdLst/>
            <a:ahLst/>
            <a:cxnLst/>
            <a:rect l="l" t="t" r="r" b="b"/>
            <a:pathLst>
              <a:path w="17809834" h="4290923">
                <a:moveTo>
                  <a:pt x="0" y="0"/>
                </a:moveTo>
                <a:lnTo>
                  <a:pt x="17809834" y="0"/>
                </a:lnTo>
                <a:lnTo>
                  <a:pt x="17809834" y="4290923"/>
                </a:lnTo>
                <a:lnTo>
                  <a:pt x="0" y="429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" t="-44570" r="-440" b="-13391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20703" y="4296409"/>
            <a:ext cx="10046594" cy="84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последствия ковида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341821"/>
            <a:ext cx="18288000" cy="7218961"/>
          </a:xfrm>
          <a:custGeom>
            <a:avLst/>
            <a:gdLst/>
            <a:ahLst/>
            <a:cxnLst/>
            <a:rect l="l" t="t" r="r" b="b"/>
            <a:pathLst>
              <a:path w="18288000" h="7218961">
                <a:moveTo>
                  <a:pt x="0" y="0"/>
                </a:moveTo>
                <a:lnTo>
                  <a:pt x="18288000" y="0"/>
                </a:lnTo>
                <a:lnTo>
                  <a:pt x="18288000" y="7218961"/>
                </a:lnTo>
                <a:lnTo>
                  <a:pt x="0" y="72189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77581" y="1283277"/>
            <a:ext cx="12732839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Крайняя посвященность своему делу ввиду его важности, 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а также внутреннему моральному долгу, </a:t>
            </a:r>
          </a:p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может заставлять людей разных профессий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жертвовать финансами и своим личным временем.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228212" y="3869823"/>
            <a:ext cx="7831576" cy="2454484"/>
            <a:chOff x="5228212" y="3869823"/>
            <a:chExt cx="7831576" cy="2454484"/>
          </a:xfrm>
        </p:grpSpPr>
        <p:sp>
          <p:nvSpPr>
            <p:cNvPr id="3" name="TextBox 3"/>
            <p:cNvSpPr txBox="1"/>
            <p:nvPr/>
          </p:nvSpPr>
          <p:spPr>
            <a:xfrm>
              <a:off x="5266491" y="3869823"/>
              <a:ext cx="7793297" cy="1014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544"/>
                </a:lnSpc>
                <a:spcBef>
                  <a:spcPct val="0"/>
                </a:spcBef>
              </a:pPr>
              <a:r>
                <a:rPr lang="en-US" sz="6103" spc="1403">
                  <a:solidFill>
                    <a:srgbClr val="F6F8F7"/>
                  </a:solidFill>
                  <a:latin typeface="Baron"/>
                  <a:ea typeface="Baron"/>
                  <a:cs typeface="Baron"/>
                  <a:sym typeface="Baron"/>
                </a:rPr>
                <a:t>где проходят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228212" y="4712538"/>
              <a:ext cx="673001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/>
                  </a:solidFill>
                  <a:latin typeface="Baron"/>
                  <a:ea typeface="Baron"/>
                  <a:cs typeface="Baron"/>
                  <a:sym typeface="Baron"/>
                </a:rPr>
                <a:t>г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11111155" y="5143500"/>
              <a:ext cx="0" cy="853988"/>
            </a:xfrm>
            <a:prstGeom prst="line">
              <a:avLst/>
            </a:prstGeom>
            <a:ln w="190500" cap="flat">
              <a:solidFill>
                <a:srgbClr val="F6F8F7">
                  <a:alpha val="19608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11411193" y="5143500"/>
              <a:ext cx="0" cy="853988"/>
            </a:xfrm>
            <a:prstGeom prst="line">
              <a:avLst/>
            </a:prstGeom>
            <a:ln w="228600" cap="flat">
              <a:solidFill>
                <a:srgbClr val="F6F8F7">
                  <a:alpha val="14902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11770686" y="5143500"/>
              <a:ext cx="0" cy="853988"/>
            </a:xfrm>
            <a:prstGeom prst="line">
              <a:avLst/>
            </a:prstGeom>
            <a:ln w="266700" cap="flat">
              <a:solidFill>
                <a:srgbClr val="F6F8F7">
                  <a:alpha val="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12115800" y="5157497"/>
              <a:ext cx="0" cy="853988"/>
            </a:xfrm>
            <a:prstGeom prst="line">
              <a:avLst/>
            </a:prstGeom>
            <a:ln w="304800" cap="flat">
              <a:solidFill>
                <a:srgbClr val="F6F8F7">
                  <a:alpha val="470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12460914" y="5157497"/>
              <a:ext cx="0" cy="853988"/>
            </a:xfrm>
            <a:prstGeom prst="line">
              <a:avLst/>
            </a:prstGeom>
            <a:ln w="342900" cap="flat">
              <a:solidFill>
                <a:srgbClr val="F6F8F7">
                  <a:alpha val="4706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12820408" y="5157497"/>
              <a:ext cx="0" cy="853988"/>
            </a:xfrm>
            <a:prstGeom prst="line">
              <a:avLst/>
            </a:prstGeom>
            <a:ln w="381000" cap="flat">
              <a:solidFill>
                <a:srgbClr val="F6F8F7">
                  <a:alpha val="1961"/>
                </a:srgbClr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5921193" y="4712538"/>
              <a:ext cx="712292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89804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р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633485" y="4712538"/>
              <a:ext cx="686544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80000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314341" y="4712538"/>
              <a:ext cx="842516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69804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н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146560" y="4712538"/>
              <a:ext cx="913656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60000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и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055584" y="4712538"/>
              <a:ext cx="859631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44706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ц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934265" y="4712538"/>
              <a:ext cx="1041350" cy="161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37"/>
                </a:lnSpc>
                <a:spcBef>
                  <a:spcPct val="0"/>
                </a:spcBef>
              </a:pPr>
              <a:r>
                <a:rPr lang="en-US" sz="9669">
                  <a:solidFill>
                    <a:srgbClr val="F6F8F7">
                      <a:alpha val="29804"/>
                    </a:srgbClr>
                  </a:solidFill>
                  <a:latin typeface="Baron"/>
                  <a:ea typeface="Baron"/>
                  <a:cs typeface="Baron"/>
                  <a:sym typeface="Baron"/>
                </a:rPr>
                <a:t>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04573"/>
            <a:ext cx="18288000" cy="4682427"/>
          </a:xfrm>
          <a:custGeom>
            <a:avLst/>
            <a:gdLst/>
            <a:ahLst/>
            <a:cxnLst/>
            <a:rect l="l" t="t" r="r" b="b"/>
            <a:pathLst>
              <a:path w="18288000" h="4682427">
                <a:moveTo>
                  <a:pt x="0" y="0"/>
                </a:moveTo>
                <a:lnTo>
                  <a:pt x="18288000" y="0"/>
                </a:lnTo>
                <a:lnTo>
                  <a:pt x="18288000" y="4682427"/>
                </a:lnTo>
                <a:lnTo>
                  <a:pt x="0" y="4682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" t="-157645" r="-16896" b="-4773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2035" y="2090357"/>
            <a:ext cx="8611593" cy="203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1"/>
              </a:lnSpc>
            </a:pPr>
            <a:r>
              <a:rPr lang="en-US" sz="5099">
                <a:solidFill>
                  <a:srgbClr val="494636"/>
                </a:solidFill>
                <a:latin typeface="Baron"/>
                <a:ea typeface="Baron"/>
                <a:cs typeface="Baron"/>
                <a:sym typeface="Baron"/>
              </a:rPr>
              <a:t>Точно ли мы знаем, что такое сострадание?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629</Words>
  <Application>Microsoft Office PowerPoint</Application>
  <PresentationFormat>Произвольный</PresentationFormat>
  <Paragraphs>114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Calibri</vt:lpstr>
      <vt:lpstr>Baron</vt:lpstr>
      <vt:lpstr>Charmonman</vt:lpstr>
      <vt:lpstr>Charmonman Bold</vt:lpstr>
      <vt:lpstr>Arial</vt:lpstr>
      <vt:lpstr>Arimo</vt:lpstr>
      <vt:lpstr>Baron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сострадание = страдать вместе</dc:title>
  <cp:lastModifiedBy>Ekaterina Smirnova</cp:lastModifiedBy>
  <cp:revision>3</cp:revision>
  <dcterms:created xsi:type="dcterms:W3CDTF">2006-08-16T00:00:00Z</dcterms:created>
  <dcterms:modified xsi:type="dcterms:W3CDTF">2025-06-05T14:12:20Z</dcterms:modified>
  <dc:identifier>DAGbnB9INco</dc:identifier>
</cp:coreProperties>
</file>