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61" r:id="rId2"/>
    <p:sldId id="257" r:id="rId3"/>
    <p:sldId id="258" r:id="rId4"/>
    <p:sldId id="259" r:id="rId5"/>
    <p:sldId id="260" r:id="rId6"/>
    <p:sldId id="263" r:id="rId7"/>
    <p:sldId id="264" r:id="rId8"/>
    <p:sldId id="272" r:id="rId9"/>
    <p:sldId id="266" r:id="rId10"/>
    <p:sldId id="267" r:id="rId11"/>
    <p:sldId id="268" r:id="rId12"/>
    <p:sldId id="297" r:id="rId13"/>
    <p:sldId id="270" r:id="rId14"/>
    <p:sldId id="273" r:id="rId15"/>
    <p:sldId id="274" r:id="rId16"/>
    <p:sldId id="275" r:id="rId17"/>
    <p:sldId id="276" r:id="rId18"/>
    <p:sldId id="277" r:id="rId19"/>
    <p:sldId id="278" r:id="rId20"/>
    <p:sldId id="281" r:id="rId21"/>
    <p:sldId id="282" r:id="rId22"/>
    <p:sldId id="283" r:id="rId23"/>
    <p:sldId id="284" r:id="rId24"/>
    <p:sldId id="287" r:id="rId25"/>
    <p:sldId id="288" r:id="rId26"/>
    <p:sldId id="290" r:id="rId27"/>
    <p:sldId id="291" r:id="rId28"/>
    <p:sldId id="289" r:id="rId29"/>
    <p:sldId id="293" r:id="rId30"/>
    <p:sldId id="294" r:id="rId31"/>
    <p:sldId id="295" r:id="rId32"/>
    <p:sldId id="296" r:id="rId33"/>
    <p:sldId id="298" r:id="rId34"/>
    <p:sldId id="292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4" r:id="rId60"/>
    <p:sldId id="325" r:id="rId61"/>
    <p:sldId id="326" r:id="rId62"/>
    <p:sldId id="345" r:id="rId63"/>
    <p:sldId id="34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48" r:id="rId73"/>
    <p:sldId id="337" r:id="rId74"/>
    <p:sldId id="338" r:id="rId75"/>
    <p:sldId id="339" r:id="rId76"/>
    <p:sldId id="340" r:id="rId77"/>
    <p:sldId id="341" r:id="rId78"/>
    <p:sldId id="343" r:id="rId79"/>
    <p:sldId id="344" r:id="rId8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7871"/>
    <a:srgbClr val="6C9890"/>
    <a:srgbClr val="8EADA7"/>
    <a:srgbClr val="AFB8BF"/>
    <a:srgbClr val="D2FEF2"/>
    <a:srgbClr val="98B7B1"/>
    <a:srgbClr val="A7DEEB"/>
    <a:srgbClr val="A5C7ED"/>
    <a:srgbClr val="69C7DD"/>
    <a:srgbClr val="B8F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99" autoAdjust="0"/>
  </p:normalViewPr>
  <p:slideViewPr>
    <p:cSldViewPr snapToGrid="0">
      <p:cViewPr varScale="1">
        <p:scale>
          <a:sx n="98" d="100"/>
          <a:sy n="98" d="100"/>
        </p:scale>
        <p:origin x="9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9469E8-EEEA-49CD-93CC-4C38283F854A}" type="doc">
      <dgm:prSet loTypeId="urn:microsoft.com/office/officeart/2005/8/layout/vList3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EF827C1-64C6-4615-B707-304CEF0991BA}">
      <dgm:prSet phldrT="[Текст]" custT="1"/>
      <dgm:spPr>
        <a:solidFill>
          <a:srgbClr val="B8FEEC"/>
        </a:solidFill>
      </dgm:spPr>
      <dgm:t>
        <a:bodyPr/>
        <a:lstStyle/>
        <a:p>
          <a:r>
            <a:rPr lang="ru-RU" sz="3600" dirty="0" smtClean="0">
              <a:solidFill>
                <a:schemeClr val="tx1"/>
              </a:solidFill>
              <a:latin typeface="Bahnschrift SemiLight Condensed" panose="020B0502040204020203" pitchFamily="34" charset="0"/>
            </a:rPr>
            <a:t>Молитва</a:t>
          </a:r>
          <a:endParaRPr lang="ru-RU" sz="3600" dirty="0">
            <a:solidFill>
              <a:schemeClr val="tx1"/>
            </a:solidFill>
            <a:latin typeface="Bahnschrift SemiLight Condensed" panose="020B0502040204020203" pitchFamily="34" charset="0"/>
          </a:endParaRPr>
        </a:p>
      </dgm:t>
    </dgm:pt>
    <dgm:pt modelId="{0FFD54D9-BEC4-4FFA-9553-70EFA26D24BD}" type="parTrans" cxnId="{B2F9E423-4364-4881-B5AA-13E5B6DC8FD1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Bahnschrift SemiLight Condensed" panose="020B0502040204020203" pitchFamily="34" charset="0"/>
          </a:endParaRPr>
        </a:p>
      </dgm:t>
    </dgm:pt>
    <dgm:pt modelId="{F403EB74-84EB-4630-81F7-B1B73C060149}" type="sibTrans" cxnId="{B2F9E423-4364-4881-B5AA-13E5B6DC8FD1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Bahnschrift SemiLight Condensed" panose="020B0502040204020203" pitchFamily="34" charset="0"/>
          </a:endParaRPr>
        </a:p>
      </dgm:t>
    </dgm:pt>
    <dgm:pt modelId="{09D52A1E-80D7-4ECF-990F-33493E682518}">
      <dgm:prSet phldrT="[Текст]" custT="1"/>
      <dgm:spPr>
        <a:solidFill>
          <a:srgbClr val="98B7B1"/>
        </a:solidFill>
      </dgm:spPr>
      <dgm:t>
        <a:bodyPr/>
        <a:lstStyle/>
        <a:p>
          <a:r>
            <a:rPr lang="ru-RU" sz="3600" dirty="0" smtClean="0">
              <a:solidFill>
                <a:schemeClr val="tx1"/>
              </a:solidFill>
              <a:latin typeface="Bahnschrift SemiLight Condensed" panose="020B0502040204020203" pitchFamily="34" charset="0"/>
            </a:rPr>
            <a:t>Дружелюбие</a:t>
          </a:r>
          <a:endParaRPr lang="ru-RU" sz="3600" dirty="0">
            <a:solidFill>
              <a:schemeClr val="tx1"/>
            </a:solidFill>
            <a:latin typeface="Bahnschrift SemiLight Condensed" panose="020B0502040204020203" pitchFamily="34" charset="0"/>
          </a:endParaRPr>
        </a:p>
      </dgm:t>
    </dgm:pt>
    <dgm:pt modelId="{9BC1CB6E-AFE1-4C19-924B-F5119F5FDD70}" type="parTrans" cxnId="{21D2A724-BED6-40C1-92D9-40B67DFC9FD9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Bahnschrift SemiLight Condensed" panose="020B0502040204020203" pitchFamily="34" charset="0"/>
          </a:endParaRPr>
        </a:p>
      </dgm:t>
    </dgm:pt>
    <dgm:pt modelId="{6682A26A-D748-44F7-87C1-D38BEEF36039}" type="sibTrans" cxnId="{21D2A724-BED6-40C1-92D9-40B67DFC9FD9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Bahnschrift SemiLight Condensed" panose="020B0502040204020203" pitchFamily="34" charset="0"/>
          </a:endParaRPr>
        </a:p>
      </dgm:t>
    </dgm:pt>
    <dgm:pt modelId="{AC66B7E0-5470-4151-A4DF-0AD5935D0CED}">
      <dgm:prSet phldrT="[Текст]" custT="1"/>
      <dgm:spPr>
        <a:solidFill>
          <a:srgbClr val="A7DEEB"/>
        </a:solidFill>
      </dgm:spPr>
      <dgm:t>
        <a:bodyPr/>
        <a:lstStyle/>
        <a:p>
          <a:r>
            <a:rPr lang="ru-RU" sz="3600" dirty="0" smtClean="0">
              <a:solidFill>
                <a:schemeClr val="tx1"/>
              </a:solidFill>
              <a:latin typeface="Bahnschrift SemiLight Condensed" panose="020B0502040204020203" pitchFamily="34" charset="0"/>
            </a:rPr>
            <a:t>Человек - Божий инструмент</a:t>
          </a:r>
          <a:endParaRPr lang="ru-RU" sz="3600" dirty="0">
            <a:solidFill>
              <a:schemeClr val="tx1"/>
            </a:solidFill>
            <a:latin typeface="Bahnschrift SemiLight Condensed" panose="020B0502040204020203" pitchFamily="34" charset="0"/>
          </a:endParaRPr>
        </a:p>
      </dgm:t>
    </dgm:pt>
    <dgm:pt modelId="{03BBFDB9-A018-4662-AB4D-7612FF192EA7}" type="parTrans" cxnId="{0939C2D9-CCDB-43C2-AD24-50C48B9252BA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Bahnschrift SemiLight Condensed" panose="020B0502040204020203" pitchFamily="34" charset="0"/>
          </a:endParaRPr>
        </a:p>
      </dgm:t>
    </dgm:pt>
    <dgm:pt modelId="{39F81911-DAB3-484B-A2A4-56B076F706FB}" type="sibTrans" cxnId="{0939C2D9-CCDB-43C2-AD24-50C48B9252BA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Bahnschrift SemiLight Condensed" panose="020B0502040204020203" pitchFamily="34" charset="0"/>
          </a:endParaRPr>
        </a:p>
      </dgm:t>
    </dgm:pt>
    <dgm:pt modelId="{E57B62E5-DA98-4A56-9FCF-7FE158D4A885}" type="pres">
      <dgm:prSet presAssocID="{CB9469E8-EEEA-49CD-93CC-4C38283F854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EAA6ED-C0CB-4B38-836F-1C7CC2E484B6}" type="pres">
      <dgm:prSet presAssocID="{7EF827C1-64C6-4615-B707-304CEF0991BA}" presName="composite" presStyleCnt="0"/>
      <dgm:spPr/>
    </dgm:pt>
    <dgm:pt modelId="{3F8AB274-0BB0-4E51-958A-9F37E9CC85EF}" type="pres">
      <dgm:prSet presAssocID="{7EF827C1-64C6-4615-B707-304CEF0991BA}" presName="imgShp" presStyleLbl="fgImgPlace1" presStyleIdx="0" presStyleCnt="3"/>
      <dgm:spPr/>
    </dgm:pt>
    <dgm:pt modelId="{0C8C019A-A03E-43F6-9E92-7DB2E73A126D}" type="pres">
      <dgm:prSet presAssocID="{7EF827C1-64C6-4615-B707-304CEF0991BA}" presName="txShp" presStyleLbl="node1" presStyleIdx="0" presStyleCnt="3" custLinFactNeighborX="6878" custLinFactNeighborY="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F6083-317E-4245-B138-220143F46765}" type="pres">
      <dgm:prSet presAssocID="{F403EB74-84EB-4630-81F7-B1B73C060149}" presName="spacing" presStyleCnt="0"/>
      <dgm:spPr/>
    </dgm:pt>
    <dgm:pt modelId="{13739B86-8203-4F9E-8B9A-B0AADC551C52}" type="pres">
      <dgm:prSet presAssocID="{09D52A1E-80D7-4ECF-990F-33493E682518}" presName="composite" presStyleCnt="0"/>
      <dgm:spPr/>
    </dgm:pt>
    <dgm:pt modelId="{30F1BA08-4580-4CC0-8514-41F9FF5ACA6F}" type="pres">
      <dgm:prSet presAssocID="{09D52A1E-80D7-4ECF-990F-33493E682518}" presName="imgShp" presStyleLbl="fgImgPlace1" presStyleIdx="1" presStyleCnt="3"/>
      <dgm:spPr/>
    </dgm:pt>
    <dgm:pt modelId="{5FCF22CA-47A8-432A-8E23-FFA167600D65}" type="pres">
      <dgm:prSet presAssocID="{09D52A1E-80D7-4ECF-990F-33493E682518}" presName="txShp" presStyleLbl="node1" presStyleIdx="1" presStyleCnt="3" custLinFactNeighborX="7249" custLinFactNeighborY="-2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2F6524-EB06-483B-939F-A54DB226D449}" type="pres">
      <dgm:prSet presAssocID="{6682A26A-D748-44F7-87C1-D38BEEF36039}" presName="spacing" presStyleCnt="0"/>
      <dgm:spPr/>
    </dgm:pt>
    <dgm:pt modelId="{3E603C57-B2A1-48D4-B57E-6583B3E9F247}" type="pres">
      <dgm:prSet presAssocID="{AC66B7E0-5470-4151-A4DF-0AD5935D0CED}" presName="composite" presStyleCnt="0"/>
      <dgm:spPr/>
    </dgm:pt>
    <dgm:pt modelId="{96AB8848-5EFE-49FD-8F99-A2A42BD8F070}" type="pres">
      <dgm:prSet presAssocID="{AC66B7E0-5470-4151-A4DF-0AD5935D0CED}" presName="imgShp" presStyleLbl="fgImgPlace1" presStyleIdx="2" presStyleCnt="3"/>
      <dgm:spPr/>
    </dgm:pt>
    <dgm:pt modelId="{C2EBFAEF-4804-4180-B779-FD420417BFF2}" type="pres">
      <dgm:prSet presAssocID="{AC66B7E0-5470-4151-A4DF-0AD5935D0CED}" presName="txShp" presStyleLbl="node1" presStyleIdx="2" presStyleCnt="3" custLinFactNeighborX="7250" custLinFactNeighborY="-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D2A724-BED6-40C1-92D9-40B67DFC9FD9}" srcId="{CB9469E8-EEEA-49CD-93CC-4C38283F854A}" destId="{09D52A1E-80D7-4ECF-990F-33493E682518}" srcOrd="1" destOrd="0" parTransId="{9BC1CB6E-AFE1-4C19-924B-F5119F5FDD70}" sibTransId="{6682A26A-D748-44F7-87C1-D38BEEF36039}"/>
    <dgm:cxn modelId="{B2F9E423-4364-4881-B5AA-13E5B6DC8FD1}" srcId="{CB9469E8-EEEA-49CD-93CC-4C38283F854A}" destId="{7EF827C1-64C6-4615-B707-304CEF0991BA}" srcOrd="0" destOrd="0" parTransId="{0FFD54D9-BEC4-4FFA-9553-70EFA26D24BD}" sibTransId="{F403EB74-84EB-4630-81F7-B1B73C060149}"/>
    <dgm:cxn modelId="{72378E34-C0A5-40C3-9938-43D099664FAD}" type="presOf" srcId="{09D52A1E-80D7-4ECF-990F-33493E682518}" destId="{5FCF22CA-47A8-432A-8E23-FFA167600D65}" srcOrd="0" destOrd="0" presId="urn:microsoft.com/office/officeart/2005/8/layout/vList3"/>
    <dgm:cxn modelId="{0939C2D9-CCDB-43C2-AD24-50C48B9252BA}" srcId="{CB9469E8-EEEA-49CD-93CC-4C38283F854A}" destId="{AC66B7E0-5470-4151-A4DF-0AD5935D0CED}" srcOrd="2" destOrd="0" parTransId="{03BBFDB9-A018-4662-AB4D-7612FF192EA7}" sibTransId="{39F81911-DAB3-484B-A2A4-56B076F706FB}"/>
    <dgm:cxn modelId="{DB2F123B-D908-492D-932C-79D571412342}" type="presOf" srcId="{AC66B7E0-5470-4151-A4DF-0AD5935D0CED}" destId="{C2EBFAEF-4804-4180-B779-FD420417BFF2}" srcOrd="0" destOrd="0" presId="urn:microsoft.com/office/officeart/2005/8/layout/vList3"/>
    <dgm:cxn modelId="{F056BF51-5843-4F11-ADCC-4088C17E9FA4}" type="presOf" srcId="{CB9469E8-EEEA-49CD-93CC-4C38283F854A}" destId="{E57B62E5-DA98-4A56-9FCF-7FE158D4A885}" srcOrd="0" destOrd="0" presId="urn:microsoft.com/office/officeart/2005/8/layout/vList3"/>
    <dgm:cxn modelId="{7967371A-5A0B-45A6-A9A4-C30C1AF27B9F}" type="presOf" srcId="{7EF827C1-64C6-4615-B707-304CEF0991BA}" destId="{0C8C019A-A03E-43F6-9E92-7DB2E73A126D}" srcOrd="0" destOrd="0" presId="urn:microsoft.com/office/officeart/2005/8/layout/vList3"/>
    <dgm:cxn modelId="{707B00C2-DA10-4753-96FC-7C54062AB6FE}" type="presParOf" srcId="{E57B62E5-DA98-4A56-9FCF-7FE158D4A885}" destId="{F6EAA6ED-C0CB-4B38-836F-1C7CC2E484B6}" srcOrd="0" destOrd="0" presId="urn:microsoft.com/office/officeart/2005/8/layout/vList3"/>
    <dgm:cxn modelId="{0FB0EB34-B712-4CB7-A89C-1101A198A2DD}" type="presParOf" srcId="{F6EAA6ED-C0CB-4B38-836F-1C7CC2E484B6}" destId="{3F8AB274-0BB0-4E51-958A-9F37E9CC85EF}" srcOrd="0" destOrd="0" presId="urn:microsoft.com/office/officeart/2005/8/layout/vList3"/>
    <dgm:cxn modelId="{631D9968-F312-470A-86B5-7057231AF5A9}" type="presParOf" srcId="{F6EAA6ED-C0CB-4B38-836F-1C7CC2E484B6}" destId="{0C8C019A-A03E-43F6-9E92-7DB2E73A126D}" srcOrd="1" destOrd="0" presId="urn:microsoft.com/office/officeart/2005/8/layout/vList3"/>
    <dgm:cxn modelId="{76EA80B7-B6A0-44FC-9DB4-934EF7212C19}" type="presParOf" srcId="{E57B62E5-DA98-4A56-9FCF-7FE158D4A885}" destId="{888F6083-317E-4245-B138-220143F46765}" srcOrd="1" destOrd="0" presId="urn:microsoft.com/office/officeart/2005/8/layout/vList3"/>
    <dgm:cxn modelId="{A435E4E1-0FE9-41AC-8801-0573B0C646DA}" type="presParOf" srcId="{E57B62E5-DA98-4A56-9FCF-7FE158D4A885}" destId="{13739B86-8203-4F9E-8B9A-B0AADC551C52}" srcOrd="2" destOrd="0" presId="urn:microsoft.com/office/officeart/2005/8/layout/vList3"/>
    <dgm:cxn modelId="{E9777C00-C985-4C27-8B05-3B9DD8CB2589}" type="presParOf" srcId="{13739B86-8203-4F9E-8B9A-B0AADC551C52}" destId="{30F1BA08-4580-4CC0-8514-41F9FF5ACA6F}" srcOrd="0" destOrd="0" presId="urn:microsoft.com/office/officeart/2005/8/layout/vList3"/>
    <dgm:cxn modelId="{E81C6721-383E-4A1C-B3AF-4AB4B3651536}" type="presParOf" srcId="{13739B86-8203-4F9E-8B9A-B0AADC551C52}" destId="{5FCF22CA-47A8-432A-8E23-FFA167600D65}" srcOrd="1" destOrd="0" presId="urn:microsoft.com/office/officeart/2005/8/layout/vList3"/>
    <dgm:cxn modelId="{D61983EE-9D71-4343-89AB-E9B33A5379A0}" type="presParOf" srcId="{E57B62E5-DA98-4A56-9FCF-7FE158D4A885}" destId="{4F2F6524-EB06-483B-939F-A54DB226D449}" srcOrd="3" destOrd="0" presId="urn:microsoft.com/office/officeart/2005/8/layout/vList3"/>
    <dgm:cxn modelId="{CA7F1C2F-C12E-447F-AAAF-3D7915980097}" type="presParOf" srcId="{E57B62E5-DA98-4A56-9FCF-7FE158D4A885}" destId="{3E603C57-B2A1-48D4-B57E-6583B3E9F247}" srcOrd="4" destOrd="0" presId="urn:microsoft.com/office/officeart/2005/8/layout/vList3"/>
    <dgm:cxn modelId="{1B42FD04-E0DB-4A64-8BDF-7FBB9FA6EE61}" type="presParOf" srcId="{3E603C57-B2A1-48D4-B57E-6583B3E9F247}" destId="{96AB8848-5EFE-49FD-8F99-A2A42BD8F070}" srcOrd="0" destOrd="0" presId="urn:microsoft.com/office/officeart/2005/8/layout/vList3"/>
    <dgm:cxn modelId="{C9B47E62-CD06-46BC-9343-3CDAF8FF848F}" type="presParOf" srcId="{3E603C57-B2A1-48D4-B57E-6583B3E9F247}" destId="{C2EBFAEF-4804-4180-B779-FD420417BFF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C019A-A03E-43F6-9E92-7DB2E73A126D}">
      <dsp:nvSpPr>
        <dsp:cNvPr id="0" name=""/>
        <dsp:cNvSpPr/>
      </dsp:nvSpPr>
      <dsp:spPr>
        <a:xfrm rot="10800000">
          <a:off x="2109461" y="12279"/>
          <a:ext cx="5405120" cy="1505029"/>
        </a:xfrm>
        <a:prstGeom prst="homePlate">
          <a:avLst/>
        </a:prstGeom>
        <a:solidFill>
          <a:srgbClr val="B8FEEC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tx1"/>
              </a:solidFill>
              <a:latin typeface="Bahnschrift SemiLight Condensed" panose="020B0502040204020203" pitchFamily="34" charset="0"/>
            </a:rPr>
            <a:t>Молитва</a:t>
          </a:r>
          <a:endParaRPr lang="ru-RU" sz="3600" kern="1200" dirty="0">
            <a:solidFill>
              <a:schemeClr val="tx1"/>
            </a:solidFill>
            <a:latin typeface="Bahnschrift SemiLight Condensed" panose="020B0502040204020203" pitchFamily="34" charset="0"/>
          </a:endParaRPr>
        </a:p>
      </dsp:txBody>
      <dsp:txXfrm rot="10800000">
        <a:off x="2485718" y="12279"/>
        <a:ext cx="5028863" cy="1505029"/>
      </dsp:txXfrm>
    </dsp:sp>
    <dsp:sp modelId="{3F8AB274-0BB0-4E51-958A-9F37E9CC85EF}">
      <dsp:nvSpPr>
        <dsp:cNvPr id="0" name=""/>
        <dsp:cNvSpPr/>
      </dsp:nvSpPr>
      <dsp:spPr>
        <a:xfrm>
          <a:off x="985182" y="2526"/>
          <a:ext cx="1505029" cy="1505029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F22CA-47A8-432A-8E23-FFA167600D65}">
      <dsp:nvSpPr>
        <dsp:cNvPr id="0" name=""/>
        <dsp:cNvSpPr/>
      </dsp:nvSpPr>
      <dsp:spPr>
        <a:xfrm rot="10800000">
          <a:off x="2129514" y="1914452"/>
          <a:ext cx="5405120" cy="1505029"/>
        </a:xfrm>
        <a:prstGeom prst="homePlate">
          <a:avLst/>
        </a:prstGeom>
        <a:solidFill>
          <a:srgbClr val="98B7B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tx1"/>
              </a:solidFill>
              <a:latin typeface="Bahnschrift SemiLight Condensed" panose="020B0502040204020203" pitchFamily="34" charset="0"/>
            </a:rPr>
            <a:t>Дружелюбие</a:t>
          </a:r>
          <a:endParaRPr lang="ru-RU" sz="3600" kern="1200" dirty="0">
            <a:solidFill>
              <a:schemeClr val="tx1"/>
            </a:solidFill>
            <a:latin typeface="Bahnschrift SemiLight Condensed" panose="020B0502040204020203" pitchFamily="34" charset="0"/>
          </a:endParaRPr>
        </a:p>
      </dsp:txBody>
      <dsp:txXfrm rot="10800000">
        <a:off x="2505771" y="1914452"/>
        <a:ext cx="5028863" cy="1505029"/>
      </dsp:txXfrm>
    </dsp:sp>
    <dsp:sp modelId="{30F1BA08-4580-4CC0-8514-41F9FF5ACA6F}">
      <dsp:nvSpPr>
        <dsp:cNvPr id="0" name=""/>
        <dsp:cNvSpPr/>
      </dsp:nvSpPr>
      <dsp:spPr>
        <a:xfrm>
          <a:off x="985182" y="1956818"/>
          <a:ext cx="1505029" cy="1505029"/>
        </a:xfrm>
        <a:prstGeom prst="ellipse">
          <a:avLst/>
        </a:prstGeom>
        <a:solidFill>
          <a:schemeClr val="accent5">
            <a:tint val="50000"/>
            <a:hueOff val="-3694485"/>
            <a:satOff val="-6499"/>
            <a:lumOff val="-83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BFAEF-4804-4180-B779-FD420417BFF2}">
      <dsp:nvSpPr>
        <dsp:cNvPr id="0" name=""/>
        <dsp:cNvSpPr/>
      </dsp:nvSpPr>
      <dsp:spPr>
        <a:xfrm rot="10800000">
          <a:off x="2129568" y="3867178"/>
          <a:ext cx="5405120" cy="1505029"/>
        </a:xfrm>
        <a:prstGeom prst="homePlate">
          <a:avLst/>
        </a:prstGeom>
        <a:solidFill>
          <a:srgbClr val="A7DEE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tx1"/>
              </a:solidFill>
              <a:latin typeface="Bahnschrift SemiLight Condensed" panose="020B0502040204020203" pitchFamily="34" charset="0"/>
            </a:rPr>
            <a:t>Человек - Божий инструмент</a:t>
          </a:r>
          <a:endParaRPr lang="ru-RU" sz="3600" kern="1200" dirty="0">
            <a:solidFill>
              <a:schemeClr val="tx1"/>
            </a:solidFill>
            <a:latin typeface="Bahnschrift SemiLight Condensed" panose="020B0502040204020203" pitchFamily="34" charset="0"/>
          </a:endParaRPr>
        </a:p>
      </dsp:txBody>
      <dsp:txXfrm rot="10800000">
        <a:off x="2505825" y="3867178"/>
        <a:ext cx="5028863" cy="1505029"/>
      </dsp:txXfrm>
    </dsp:sp>
    <dsp:sp modelId="{96AB8848-5EFE-49FD-8F99-A2A42BD8F070}">
      <dsp:nvSpPr>
        <dsp:cNvPr id="0" name=""/>
        <dsp:cNvSpPr/>
      </dsp:nvSpPr>
      <dsp:spPr>
        <a:xfrm>
          <a:off x="985182" y="3911110"/>
          <a:ext cx="1505029" cy="1505029"/>
        </a:xfrm>
        <a:prstGeom prst="ellipse">
          <a:avLst/>
        </a:prstGeom>
        <a:solidFill>
          <a:schemeClr val="accent5">
            <a:tint val="50000"/>
            <a:hueOff val="-7388970"/>
            <a:satOff val="-12997"/>
            <a:lumOff val="-167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26031-4C1C-41BC-A120-A5266D1238D1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815BC-0A52-42F0-9C82-5260A84661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969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Карла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45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31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Ин. 16:13</a:t>
            </a:r>
            <a:r>
              <a:rPr lang="ru-RU" baseline="0" dirty="0" smtClean="0"/>
              <a:t> </a:t>
            </a:r>
          </a:p>
          <a:p>
            <a:r>
              <a:rPr lang="ru-RU" baseline="0" dirty="0" err="1" smtClean="0"/>
              <a:t>Ис</a:t>
            </a:r>
            <a:r>
              <a:rPr lang="ru-RU" baseline="0" dirty="0" smtClean="0"/>
              <a:t>. 65:24</a:t>
            </a:r>
          </a:p>
          <a:p>
            <a:r>
              <a:rPr lang="ru-RU" baseline="0" dirty="0" smtClean="0"/>
              <a:t>Пусть ко Христу, с. 115</a:t>
            </a:r>
          </a:p>
          <a:p>
            <a:r>
              <a:rPr lang="ru-RU" baseline="0" dirty="0" smtClean="0"/>
              <a:t>Деяния апостолов, с. 31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66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39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59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45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3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16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81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71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6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14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2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17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старушку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53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04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старушку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86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старушку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73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Конкретные цели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02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старушку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06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старушку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7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старушку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5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89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Розалин, Мэри и Кэролин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639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Розалин, Мэри и Кэролин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355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Розалин, Мэри и Кэролин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909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Розалин, Мэри и Кэролин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511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Розалин, Мэри и Кэролин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561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Розалин, Мэри и Кэролин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14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Розалин, Мэри и Кэролин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451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Розалин, Мэри и Кэролин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735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r>
              <a:rPr lang="ru-RU" baseline="0" dirty="0" smtClean="0"/>
              <a:t> про Розалин, Мэри и Кэролин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903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 про Джуди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05A1E-9B66-497F-9E2C-22ECBA55F165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404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- Что нам мешает следовать примеру Карла?</a:t>
            </a:r>
            <a:endParaRPr lang="ru-RU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  <a:p>
            <a:r>
              <a:rPr lang="ru-RU" dirty="0" smtClean="0"/>
              <a:t>- Страх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566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 про Мэри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05A1E-9B66-497F-9E2C-22ECBA55F165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529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 про Сару (+Лиза)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05A1E-9B66-497F-9E2C-22ECBA55F165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5356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05A1E-9B66-497F-9E2C-22ECBA55F165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507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59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76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60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4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70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26F1-45D0-42F5-8756-4490356AD51B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D5A-0931-4D5A-A76D-48E77E2C3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96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26F1-45D0-42F5-8756-4490356AD51B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D5A-0931-4D5A-A76D-48E77E2C3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514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26F1-45D0-42F5-8756-4490356AD51B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D5A-0931-4D5A-A76D-48E77E2C3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041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26F1-45D0-42F5-8756-4490356AD51B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D5A-0931-4D5A-A76D-48E77E2C3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76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26F1-45D0-42F5-8756-4490356AD51B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D5A-0931-4D5A-A76D-48E77E2C3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21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26F1-45D0-42F5-8756-4490356AD51B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D5A-0931-4D5A-A76D-48E77E2C3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36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26F1-45D0-42F5-8756-4490356AD51B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D5A-0931-4D5A-A76D-48E77E2C3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97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26F1-45D0-42F5-8756-4490356AD51B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D5A-0931-4D5A-A76D-48E77E2C3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45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26F1-45D0-42F5-8756-4490356AD51B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D5A-0931-4D5A-A76D-48E77E2C3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13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26F1-45D0-42F5-8756-4490356AD51B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D5A-0931-4D5A-A76D-48E77E2C3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30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26F1-45D0-42F5-8756-4490356AD51B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4D5A-0931-4D5A-A76D-48E77E2C3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94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26F1-45D0-42F5-8756-4490356AD51B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C4D5A-0931-4D5A-A76D-48E77E2C3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56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jpeg"/><Relationship Id="rId4" Type="http://schemas.openxmlformats.org/officeDocument/2006/relationships/diagramData" Target="../diagrams/data1.xml"/><Relationship Id="rId9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" b="7308"/>
          <a:stretch/>
        </p:blipFill>
        <p:spPr>
          <a:xfrm>
            <a:off x="7114233" y="-10048"/>
            <a:ext cx="5087815" cy="687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277" y="1187768"/>
            <a:ext cx="6920753" cy="1761565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Как проводить пасторские посещения</a:t>
            </a:r>
            <a:endParaRPr lang="ru-RU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277" y="3035629"/>
            <a:ext cx="4475871" cy="913044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8EADA7"/>
                </a:solidFill>
                <a:latin typeface="Bahnschrift SemiLight Condensed" panose="020B0502040204020203" pitchFamily="34" charset="0"/>
              </a:rPr>
              <a:t>Проверенные способы избавления от страха и преодоления барьеров</a:t>
            </a:r>
            <a:endParaRPr lang="ru-RU" sz="2800" dirty="0">
              <a:solidFill>
                <a:srgbClr val="8EADA7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1961" y="5861058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ЕАД, 2023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21632" y="6451455"/>
            <a:ext cx="3702150" cy="336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* Сделано на основе одноимённой книг</a:t>
            </a:r>
            <a:r>
              <a:rPr lang="ru-RU" sz="1400" dirty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и</a:t>
            </a:r>
            <a:r>
              <a:rPr lang="en-US" sz="140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Курта Джонсона</a:t>
            </a:r>
            <a:endParaRPr lang="ru-RU" sz="1400" dirty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6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21" name="Прямоугольник 20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2" name="Рисунок 2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0" name="Прямоугольник 19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08700" y="1759705"/>
            <a:ext cx="4074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Верующий в Меня, дела, которые творю Я, и он сотворит; и больше сих сотворит, потому что Я к Отцу Моему иду.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  <a:p>
            <a:pPr algn="r"/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Ин. 14:12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2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33"/>
          <a:stretch/>
        </p:blipFill>
        <p:spPr>
          <a:xfrm>
            <a:off x="0" y="-2"/>
            <a:ext cx="10811433" cy="687307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98B7B1"/>
          </a:solidFill>
        </p:grpSpPr>
        <p:sp>
          <p:nvSpPr>
            <p:cNvPr id="7" name="Прямоугольник 6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3" name="TextBox 2"/>
          <p:cNvSpPr txBox="1"/>
          <p:nvPr/>
        </p:nvSpPr>
        <p:spPr>
          <a:xfrm>
            <a:off x="3295310" y="1366060"/>
            <a:ext cx="4033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D2FEF2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Урок 3.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06626" y="2527301"/>
            <a:ext cx="64106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D2FEF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 SemiLight Condensed" panose="020B0502040204020203" pitchFamily="34" charset="0"/>
              </a:rPr>
              <a:t>Не пытайтесь выполнить работу за Бога</a:t>
            </a:r>
            <a:endParaRPr lang="ru-RU" sz="4400" b="1" dirty="0">
              <a:solidFill>
                <a:srgbClr val="D2FEF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57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98B7B1"/>
          </a:solidFill>
        </p:grpSpPr>
        <p:sp>
          <p:nvSpPr>
            <p:cNvPr id="7" name="Прямоугольник 6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11" name="Прямоугольник 10"/>
          <p:cNvSpPr/>
          <p:nvPr/>
        </p:nvSpPr>
        <p:spPr>
          <a:xfrm>
            <a:off x="1215131" y="2382609"/>
            <a:ext cx="7932876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effectLst/>
                <a:latin typeface="Bahnschrift SemiLight Condensed" panose="020B0502040204020203" pitchFamily="34" charset="0"/>
              </a:rPr>
              <a:t>Человек принимает решение в пользу Бога не раньше, чем Бог расположит его сердце, независимо от того, что вы говорите или делаете.</a:t>
            </a:r>
          </a:p>
        </p:txBody>
      </p:sp>
    </p:spTree>
    <p:extLst>
      <p:ext uri="{BB962C8B-B14F-4D97-AF65-F5344CB8AC3E}">
        <p14:creationId xmlns:p14="http://schemas.microsoft.com/office/powerpoint/2010/main" val="209735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21" name="Прямоугольник 20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2" name="Рисунок 2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0" name="Прямоугольник 19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08700" y="1759705"/>
            <a:ext cx="4074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И будет, прежде нежели они воззовут, Я отвечу; они ещё будут говорить, и Я уже услышу.</a:t>
            </a:r>
          </a:p>
          <a:p>
            <a:pPr algn="r"/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Ин. 16:13</a:t>
            </a:r>
          </a:p>
        </p:txBody>
      </p:sp>
    </p:spTree>
    <p:extLst>
      <p:ext uri="{BB962C8B-B14F-4D97-AF65-F5344CB8AC3E}">
        <p14:creationId xmlns:p14="http://schemas.microsoft.com/office/powerpoint/2010/main" val="372906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7" name="Прямоугольник 6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228620" y="646970"/>
            <a:ext cx="373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Урок 4.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50621" y="1482991"/>
            <a:ext cx="6894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Подготовка играет важную роль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236824" cy="6858001"/>
            <a:chOff x="0" y="0"/>
            <a:chExt cx="12236824" cy="685800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0"/>
              <a:ext cx="10811433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2" b="44515"/>
          <a:stretch/>
        </p:blipFill>
        <p:spPr>
          <a:xfrm>
            <a:off x="-1" y="-20097"/>
            <a:ext cx="10811434" cy="68831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5716" y="245611"/>
            <a:ext cx="373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Урок </a:t>
            </a:r>
            <a:r>
              <a:rPr lang="en-US" sz="4800" b="1" dirty="0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5</a:t>
            </a:r>
            <a:r>
              <a:rPr lang="ru-RU" sz="4800" b="1" dirty="0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82877" y="1122687"/>
            <a:ext cx="60801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Bahnschrift SemiLight Condensed" panose="020B0502040204020203" pitchFamily="34" charset="0"/>
              </a:rPr>
              <a:t>Проникнетесь мыслью о том, что вы исполняете Божье поручение</a:t>
            </a:r>
            <a:endParaRPr lang="ru-RU" sz="4000" b="1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1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-15073"/>
            <a:ext cx="12236824" cy="6878097"/>
            <a:chOff x="0" y="-15073"/>
            <a:chExt cx="12236824" cy="687809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7" name="Прямоугольник 6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9" r="31980" b="30015"/>
            <a:stretch/>
          </p:blipFill>
          <p:spPr>
            <a:xfrm>
              <a:off x="0" y="-15073"/>
              <a:ext cx="10811433" cy="687809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631993" y="145845"/>
            <a:ext cx="373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Урок 6.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80460" y="976842"/>
            <a:ext cx="60801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Bahnschrift SemiLight Condensed" panose="020B0502040204020203" pitchFamily="34" charset="0"/>
              </a:rPr>
              <a:t>Дружелюбно относитесь к человеку, которого посещаете</a:t>
            </a:r>
            <a:endParaRPr lang="ru-RU" sz="4000" b="1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41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30145" y="-20097"/>
            <a:ext cx="12266969" cy="6878098"/>
            <a:chOff x="-30145" y="-20097"/>
            <a:chExt cx="12266969" cy="6878098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7" name="Прямоугольник 6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7" t="23055"/>
            <a:stretch/>
          </p:blipFill>
          <p:spPr>
            <a:xfrm>
              <a:off x="-30145" y="-20097"/>
              <a:ext cx="10841579" cy="6878097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337577" y="1372237"/>
            <a:ext cx="468659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atin typeface="Bahnschrift SemiLight Condensed" panose="020B0502040204020203" pitchFamily="34" charset="0"/>
              </a:rPr>
              <a:t>Желает ли Бог, чтобы жизнь каждого человека улучшилась благодаря отношениям с Ним? – </a:t>
            </a:r>
            <a:r>
              <a:rPr lang="ru-RU" sz="2600" dirty="0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Ин. 10:10</a:t>
            </a:r>
          </a:p>
          <a:p>
            <a:endParaRPr lang="ru-RU" sz="2600" dirty="0" smtClean="0">
              <a:latin typeface="Bahnschrift SemiLight Condensed" panose="020B0502040204020203" pitchFamily="34" charset="0"/>
            </a:endParaRPr>
          </a:p>
          <a:p>
            <a:r>
              <a:rPr lang="ru-RU" sz="2600" dirty="0" smtClean="0">
                <a:latin typeface="Bahnschrift SemiLight Condensed" panose="020B0502040204020203" pitchFamily="34" charset="0"/>
              </a:rPr>
              <a:t>Желает ли Бог, чтобы мы делились знанием о Нём с другими? - </a:t>
            </a:r>
            <a:r>
              <a:rPr lang="ru-RU" sz="2600" dirty="0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Ин. 17:18</a:t>
            </a:r>
          </a:p>
          <a:p>
            <a:endParaRPr lang="ru-RU" sz="2600" dirty="0" smtClean="0">
              <a:latin typeface="Bahnschrift SemiLight Condensed" panose="020B0502040204020203" pitchFamily="34" charset="0"/>
            </a:endParaRPr>
          </a:p>
          <a:p>
            <a:r>
              <a:rPr lang="ru-RU" sz="2600" dirty="0" smtClean="0">
                <a:latin typeface="Bahnschrift SemiLight Condensed" panose="020B0502040204020203" pitchFamily="34" charset="0"/>
              </a:rPr>
              <a:t>Желает ли Бог, чтобы мы посещали и ободряли нуждающихся? – </a:t>
            </a:r>
          </a:p>
          <a:p>
            <a:r>
              <a:rPr lang="ru-RU" sz="2600" dirty="0" err="1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Иак</a:t>
            </a:r>
            <a:r>
              <a:rPr lang="ru-RU" sz="2600" dirty="0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. 1:27; Мф. 25:35,36</a:t>
            </a:r>
          </a:p>
        </p:txBody>
      </p:sp>
    </p:spTree>
    <p:extLst>
      <p:ext uri="{BB962C8B-B14F-4D97-AF65-F5344CB8AC3E}">
        <p14:creationId xmlns:p14="http://schemas.microsoft.com/office/powerpoint/2010/main" val="179688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236824" cy="6858001"/>
            <a:chOff x="0" y="0"/>
            <a:chExt cx="12236824" cy="685800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0"/>
              <a:ext cx="10811433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9" t="10523" b="4781"/>
          <a:stretch/>
        </p:blipFill>
        <p:spPr>
          <a:xfrm>
            <a:off x="-10049" y="0"/>
            <a:ext cx="10821481" cy="6863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3076" y="140821"/>
            <a:ext cx="373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Урок 7.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97414" y="976842"/>
            <a:ext cx="41901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Воспринимайте себя позитивно, ведь Бог действует в вашей жизни!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236824" cy="6858001"/>
            <a:chOff x="0" y="0"/>
            <a:chExt cx="12236824" cy="685800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0"/>
              <a:ext cx="10811433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552173" y="2373564"/>
            <a:ext cx="77070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Когда одолевают сомнения или опасения, напоминайте себе о необходимости полагаться не на свои мысли, но на Божьи слова.</a:t>
            </a:r>
            <a:endParaRPr lang="ru-RU" sz="3600" dirty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6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1610" b="34199"/>
          <a:stretch/>
        </p:blipFill>
        <p:spPr>
          <a:xfrm>
            <a:off x="-10048" y="-5662"/>
            <a:ext cx="12258989" cy="6863662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1366016" y="2345572"/>
            <a:ext cx="4868656" cy="2161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6000" kern="0" dirty="0" smtClean="0">
                <a:solidFill>
                  <a:srgbClr val="8EADA7"/>
                </a:solidFill>
                <a:latin typeface="Franklin Gothic Demi Cond" panose="020B0706030402020204" pitchFamily="34" charset="0"/>
              </a:rPr>
              <a:t>Готов или нет?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98B7B1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5070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30145" y="-20097"/>
            <a:ext cx="12266969" cy="6878098"/>
            <a:chOff x="-30145" y="-20097"/>
            <a:chExt cx="12266969" cy="6878098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7" name="Прямоугольник 6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7" t="23055"/>
            <a:stretch/>
          </p:blipFill>
          <p:spPr>
            <a:xfrm>
              <a:off x="-30145" y="-20097"/>
              <a:ext cx="10841579" cy="6878097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927231" y="2415165"/>
            <a:ext cx="2517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Ты – Его дитя.</a:t>
            </a:r>
            <a:endParaRPr lang="ru-RU" sz="2800" dirty="0" smtClean="0">
              <a:solidFill>
                <a:srgbClr val="6C9890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9132" y="4466588"/>
            <a:ext cx="376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Bahnschrift SemiLight Condensed" panose="020B0502040204020203" pitchFamily="34" charset="0"/>
              </a:rPr>
              <a:t>Ты – Его сокровище.</a:t>
            </a:r>
            <a:endParaRPr lang="ru-RU" sz="3200" dirty="0" smtClean="0">
              <a:latin typeface="Bahnschrift SemiLight Condensed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565" y="3081593"/>
            <a:ext cx="2977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Bahnschrift SemiLight Condensed" panose="020B0502040204020203" pitchFamily="34" charset="0"/>
              </a:rPr>
              <a:t>Он умер за тебя, будь ты единственным человеком на земле.</a:t>
            </a:r>
            <a:endParaRPr lang="ru-RU" sz="2000" dirty="0" smtClean="0">
              <a:latin typeface="Bahnschrift SemiLight Condensed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4985" y="1046161"/>
            <a:ext cx="34095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 smtClean="0">
                <a:latin typeface="Bahnschrift SemiLight Condensed" panose="020B0502040204020203" pitchFamily="34" charset="0"/>
              </a:rPr>
              <a:t>Он сопровождает тебя в любых жизненных обстоятельствах.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3637" y="5194571"/>
            <a:ext cx="2517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Пс</a:t>
            </a:r>
            <a:r>
              <a:rPr lang="ru-RU" sz="28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. 102:12</a:t>
            </a:r>
            <a:endParaRPr lang="ru-RU" sz="2000" dirty="0" smtClean="0">
              <a:solidFill>
                <a:srgbClr val="6C9890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96628" y="5737888"/>
            <a:ext cx="2517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Bahnschrift SemiLight Condensed" panose="020B0502040204020203" pitchFamily="34" charset="0"/>
              </a:rPr>
              <a:t>2 Кор. 5:17</a:t>
            </a:r>
            <a:endParaRPr lang="ru-RU" sz="2400" dirty="0" smtClean="0">
              <a:latin typeface="Bahnschrift SemiLight Condense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3492" y="338275"/>
            <a:ext cx="2517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Мих</a:t>
            </a:r>
            <a:r>
              <a:rPr lang="ru-RU" sz="40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. 7:19</a:t>
            </a:r>
            <a:endParaRPr lang="ru-RU" sz="3200" dirty="0" smtClean="0">
              <a:solidFill>
                <a:srgbClr val="6C9890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236824" cy="6858001"/>
            <a:chOff x="0" y="0"/>
            <a:chExt cx="12236824" cy="685800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0"/>
              <a:ext cx="10811433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4" b="48484"/>
          <a:stretch/>
        </p:blipFill>
        <p:spPr>
          <a:xfrm>
            <a:off x="-1" y="0"/>
            <a:ext cx="10811433" cy="68627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5715" y="458993"/>
            <a:ext cx="373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Урок 8.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65637" y="1294703"/>
            <a:ext cx="46189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Bahnschrift SemiLight Condensed" panose="020B0502040204020203" pitchFamily="34" charset="0"/>
              </a:rPr>
              <a:t>Христос действует в нас и через нас</a:t>
            </a:r>
            <a:endParaRPr lang="ru-RU" sz="4400" b="1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21" name="Прямоугольник 20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2" name="Рисунок 2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0" name="Прямоугольник 19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08700" y="1759705"/>
            <a:ext cx="4074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Ибо не вы будете говорить, но Дух Отца вашего будет говорить в вас.</a:t>
            </a:r>
          </a:p>
          <a:p>
            <a:pPr algn="r"/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Мф. 10:20</a:t>
            </a:r>
          </a:p>
        </p:txBody>
      </p:sp>
    </p:spTree>
    <p:extLst>
      <p:ext uri="{BB962C8B-B14F-4D97-AF65-F5344CB8AC3E}">
        <p14:creationId xmlns:p14="http://schemas.microsoft.com/office/powerpoint/2010/main" val="93089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21" name="Прямоугольник 20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2" name="Рисунок 2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0" name="Прямоугольник 19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643323" y="1297791"/>
            <a:ext cx="42594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И уже не я живу, но живёт во мне Христос. А что ныне живу во плоти, то живу верою в Сына Божия, возлюбившего меня и предавшего Себя за меня.</a:t>
            </a:r>
          </a:p>
          <a:p>
            <a:pPr algn="r"/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  <a:p>
            <a:pPr algn="r"/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Гал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. 2:20</a:t>
            </a:r>
          </a:p>
        </p:txBody>
      </p:sp>
    </p:spTree>
    <p:extLst>
      <p:ext uri="{BB962C8B-B14F-4D97-AF65-F5344CB8AC3E}">
        <p14:creationId xmlns:p14="http://schemas.microsoft.com/office/powerpoint/2010/main" val="3420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1610" b="34199"/>
          <a:stretch/>
        </p:blipFill>
        <p:spPr>
          <a:xfrm>
            <a:off x="-10048" y="-5662"/>
            <a:ext cx="12258989" cy="6863662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1250790" y="2345572"/>
            <a:ext cx="4868656" cy="2161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5400" kern="0" dirty="0" smtClean="0">
                <a:solidFill>
                  <a:srgbClr val="8EADA7"/>
                </a:solidFill>
                <a:latin typeface="Franklin Gothic Demi Cond" panose="020B0706030402020204" pitchFamily="34" charset="0"/>
              </a:rPr>
              <a:t>Как проводить посещение?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98B7B1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373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965637" y="1037849"/>
            <a:ext cx="46189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Bahnschrift SemiLight Condensed" panose="020B0502040204020203" pitchFamily="34" charset="0"/>
              </a:rPr>
              <a:t>Христос действует в нас и через нас</a:t>
            </a:r>
            <a:endParaRPr lang="ru-RU" sz="4000" b="1" dirty="0">
              <a:latin typeface="Bahnschrift SemiLight Condensed" panose="020B0502040204020203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1" y="-1"/>
            <a:ext cx="12236825" cy="6863025"/>
            <a:chOff x="-1" y="-1"/>
            <a:chExt cx="12236825" cy="686302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7" name="Прямоугольник 6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81"/>
            <a:stretch/>
          </p:blipFill>
          <p:spPr>
            <a:xfrm>
              <a:off x="-1" y="-1"/>
              <a:ext cx="10811433" cy="6863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57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-1"/>
            <a:ext cx="12236824" cy="6858002"/>
            <a:chOff x="0" y="-1"/>
            <a:chExt cx="12236824" cy="685800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1"/>
            <a:stretch/>
          </p:blipFill>
          <p:spPr>
            <a:xfrm>
              <a:off x="0" y="-1"/>
              <a:ext cx="10811434" cy="6858001"/>
            </a:xfrm>
            <a:prstGeom prst="rect">
              <a:avLst/>
            </a:prstGeom>
          </p:spPr>
        </p:pic>
        <p:grpSp>
          <p:nvGrpSpPr>
            <p:cNvPr id="19" name="Группа 18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706933" y="1043732"/>
            <a:ext cx="49934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Bahnschrift SemiLight Condensed" panose="020B0502040204020203" pitchFamily="34" charset="0"/>
              </a:rPr>
              <a:t>Успех будет зависеть не столько от ваших знаний и свершений, сколько от вашей способности найти путь к сердцу людей. Своей общительностью и близостью к людям вы сможете изменить ход их мыслей быстрее, чем своими талантливыми проповедями.</a:t>
            </a:r>
          </a:p>
          <a:p>
            <a:pPr algn="r"/>
            <a:endParaRPr lang="en-US" sz="2400" dirty="0" smtClean="0">
              <a:latin typeface="Bahnschrift SemiLight Condensed" panose="020B0502040204020203" pitchFamily="34" charset="0"/>
            </a:endParaRPr>
          </a:p>
          <a:p>
            <a:pPr algn="r"/>
            <a:r>
              <a:rPr lang="ru-RU" sz="2400" dirty="0" smtClean="0">
                <a:latin typeface="Bahnschrift SemiLight Condensed" panose="020B0502040204020203" pitchFamily="34" charset="0"/>
              </a:rPr>
              <a:t>Служители Евангелия, с. 193</a:t>
            </a:r>
          </a:p>
        </p:txBody>
      </p:sp>
    </p:spTree>
    <p:extLst>
      <p:ext uri="{BB962C8B-B14F-4D97-AF65-F5344CB8AC3E}">
        <p14:creationId xmlns:p14="http://schemas.microsoft.com/office/powerpoint/2010/main" val="32182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965637" y="1037849"/>
            <a:ext cx="46189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Bahnschrift SemiLight Condensed" panose="020B0502040204020203" pitchFamily="34" charset="0"/>
              </a:rPr>
              <a:t>Христос действует в нас и через нас</a:t>
            </a:r>
            <a:endParaRPr lang="ru-RU" sz="4000" b="1" dirty="0">
              <a:latin typeface="Bahnschrift SemiLight Condensed" panose="020B0502040204020203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12236824" cy="6858001"/>
            <a:chOff x="0" y="0"/>
            <a:chExt cx="12236824" cy="685800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0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831088" y="420850"/>
            <a:ext cx="9149254" cy="1492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5400" kern="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Подготовительные шаги к посещению</a:t>
            </a:r>
            <a:endParaRPr lang="ru-RU" sz="5400" kern="0" dirty="0">
              <a:solidFill>
                <a:srgbClr val="6C9890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6365" y="1985578"/>
            <a:ext cx="79986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3763" indent="-893763"/>
            <a:r>
              <a:rPr lang="ru-RU" sz="3200" kern="0" dirty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Шаг 1.</a:t>
            </a:r>
            <a:r>
              <a:rPr lang="ru-RU" sz="3200" kern="0" dirty="0">
                <a:solidFill>
                  <a:srgbClr val="8EADA7"/>
                </a:solidFill>
                <a:latin typeface="Bahnschrift SemiLight Condensed" panose="020B0502040204020203" pitchFamily="34" charset="0"/>
              </a:rPr>
              <a:t>  </a:t>
            </a:r>
            <a:r>
              <a:rPr lang="ru-RU" sz="3200" kern="0" dirty="0">
                <a:latin typeface="Bahnschrift SemiLight Condensed" panose="020B0502040204020203" pitchFamily="34" charset="0"/>
              </a:rPr>
              <a:t>Определите цель или задачу посещения.</a:t>
            </a:r>
          </a:p>
          <a:p>
            <a:pPr marL="893763" indent="-893763"/>
            <a:r>
              <a:rPr lang="ru-RU" sz="32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Шаг 2.</a:t>
            </a:r>
            <a:r>
              <a:rPr lang="ru-RU" sz="320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Соберите информацию о человеке, с которым будете встречаться.</a:t>
            </a:r>
          </a:p>
          <a:p>
            <a:pPr marL="893763" indent="-893763"/>
            <a:r>
              <a:rPr lang="ru-RU" sz="32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Шаг 3.</a:t>
            </a:r>
            <a:r>
              <a:rPr lang="ru-RU" sz="3200" dirty="0" smtClean="0">
                <a:solidFill>
                  <a:srgbClr val="98B7B1"/>
                </a:solidFill>
                <a:latin typeface="Bahnschrift SemiLight Condensed" panose="020B0502040204020203" pitchFamily="34" charset="0"/>
              </a:rPr>
              <a:t>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Молитесь за этого человека, себя и вашу встречу с ним.</a:t>
            </a:r>
          </a:p>
          <a:p>
            <a:pPr marL="893763" indent="-893763"/>
            <a:r>
              <a:rPr lang="ru-RU" sz="32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Шаг 4.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По возможности запланируйте посещение вдвоём с коллегой.</a:t>
            </a:r>
          </a:p>
        </p:txBody>
      </p:sp>
    </p:spTree>
    <p:extLst>
      <p:ext uri="{BB962C8B-B14F-4D97-AF65-F5344CB8AC3E}">
        <p14:creationId xmlns:p14="http://schemas.microsoft.com/office/powerpoint/2010/main" val="123923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965637" y="1037849"/>
            <a:ext cx="46189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Bahnschrift SemiLight Condensed" panose="020B0502040204020203" pitchFamily="34" charset="0"/>
              </a:rPr>
              <a:t>Христос действует в нас и через нас</a:t>
            </a:r>
            <a:endParaRPr lang="ru-RU" sz="4000" b="1" dirty="0">
              <a:latin typeface="Bahnschrift SemiLight Condensed" panose="020B0502040204020203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12236824" cy="6858001"/>
            <a:chOff x="0" y="0"/>
            <a:chExt cx="12236824" cy="685800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0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831089" y="207308"/>
            <a:ext cx="9149254" cy="1492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893763" indent="-893763"/>
            <a:r>
              <a:rPr lang="ru-RU" kern="0" dirty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Шаг 1.</a:t>
            </a:r>
            <a:r>
              <a:rPr lang="ru-RU" kern="0" dirty="0">
                <a:solidFill>
                  <a:srgbClr val="8EADA7"/>
                </a:solidFill>
                <a:latin typeface="Bahnschrift SemiLight Condensed" panose="020B0502040204020203" pitchFamily="34" charset="0"/>
              </a:rPr>
              <a:t>  </a:t>
            </a:r>
            <a:r>
              <a:rPr lang="ru-RU" kern="0" dirty="0">
                <a:latin typeface="Bahnschrift SemiLight Condensed" panose="020B0502040204020203" pitchFamily="34" charset="0"/>
              </a:rPr>
              <a:t>Определите цель или задачу </a:t>
            </a:r>
            <a:r>
              <a:rPr lang="ru-RU" kern="0" dirty="0" smtClean="0">
                <a:latin typeface="Bahnschrift SemiLight Condensed" panose="020B0502040204020203" pitchFamily="34" charset="0"/>
              </a:rPr>
              <a:t>посещения</a:t>
            </a:r>
            <a:endParaRPr lang="ru-RU" kern="0" dirty="0">
              <a:latin typeface="Bahnschrift SemiLight Condense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6366" y="1604885"/>
            <a:ext cx="79986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ru-RU" sz="3600" b="1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Общие цели:</a:t>
            </a:r>
          </a:p>
          <a:p>
            <a:pPr marL="360363" indent="-360363"/>
            <a:r>
              <a:rPr lang="ru-RU" sz="32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1. 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Установите дружеские отношения с человеком.</a:t>
            </a:r>
          </a:p>
          <a:p>
            <a:pPr marL="360363" indent="-360363"/>
            <a:r>
              <a:rPr lang="ru-RU" sz="32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2.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Восполняйте личные нужды человека, с которым </a:t>
            </a:r>
            <a:r>
              <a:rPr lang="ru-RU" sz="320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вы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встречаетесь.</a:t>
            </a:r>
          </a:p>
          <a:p>
            <a:pPr marL="360363" indent="-360363"/>
            <a:r>
              <a:rPr lang="ru-RU" sz="32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3.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Ищите возможность поделиться тем, что сделал для вас в жизни Иисус.</a:t>
            </a:r>
          </a:p>
          <a:p>
            <a:pPr marL="360363" indent="-360363"/>
            <a:r>
              <a:rPr lang="ru-RU" sz="32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4.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Аккуратно подводите человека к решению принять Господа как Господа и Спасителя.</a:t>
            </a:r>
          </a:p>
        </p:txBody>
      </p:sp>
    </p:spTree>
    <p:extLst>
      <p:ext uri="{BB962C8B-B14F-4D97-AF65-F5344CB8AC3E}">
        <p14:creationId xmlns:p14="http://schemas.microsoft.com/office/powerpoint/2010/main" val="37972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-10048"/>
            <a:ext cx="12236824" cy="6885632"/>
            <a:chOff x="0" y="-10048"/>
            <a:chExt cx="12236824" cy="688563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25" name="Группа 24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8" name="Рисунок 2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6" name="Прямоугольник 25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" b="2730"/>
            <a:stretch/>
          </p:blipFill>
          <p:spPr>
            <a:xfrm>
              <a:off x="0" y="-10048"/>
              <a:ext cx="10844461" cy="688563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41135" y="4878089"/>
            <a:ext cx="21884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Для чего я туда иду?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592" y="5288247"/>
            <a:ext cx="30668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Каких результатов я ожидаю?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135" y="5698405"/>
            <a:ext cx="28953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Что я намереваюсь сказать?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64350" y="4878089"/>
            <a:ext cx="918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Кто вы?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66563" y="5288247"/>
            <a:ext cx="16930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Чего вы хотите?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50859" y="5698405"/>
            <a:ext cx="2412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Надолго ли вы пришли?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87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-10048"/>
            <a:ext cx="12236824" cy="6885632"/>
            <a:chOff x="0" y="-10048"/>
            <a:chExt cx="12236824" cy="688563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25" name="Группа 24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8" name="Рисунок 2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6" name="Прямоугольник 25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" b="2730"/>
            <a:stretch/>
          </p:blipFill>
          <p:spPr>
            <a:xfrm>
              <a:off x="0" y="-10048"/>
              <a:ext cx="10844461" cy="6885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40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965637" y="1037849"/>
            <a:ext cx="46189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Bahnschrift SemiLight Condensed" panose="020B0502040204020203" pitchFamily="34" charset="0"/>
              </a:rPr>
              <a:t>Христос действует в нас и через нас</a:t>
            </a:r>
            <a:endParaRPr lang="ru-RU" sz="4000" b="1" dirty="0">
              <a:latin typeface="Bahnschrift SemiLight Condensed" panose="020B0502040204020203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12236824" cy="6858001"/>
            <a:chOff x="0" y="0"/>
            <a:chExt cx="12236824" cy="685800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0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1149588" y="378375"/>
            <a:ext cx="9149254" cy="1492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893763" indent="-893763"/>
            <a:r>
              <a:rPr lang="ru-RU" kern="0" dirty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Шаг </a:t>
            </a:r>
            <a:r>
              <a:rPr lang="ru-RU" kern="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2.</a:t>
            </a:r>
            <a:r>
              <a:rPr lang="ru-RU" kern="0" dirty="0" smtClean="0">
                <a:solidFill>
                  <a:srgbClr val="8EADA7"/>
                </a:solidFill>
                <a:latin typeface="Bahnschrift SemiLight Condensed" panose="020B0502040204020203" pitchFamily="34" charset="0"/>
              </a:rPr>
              <a:t>  </a:t>
            </a:r>
            <a:r>
              <a:rPr lang="ru-RU" kern="0" dirty="0" smtClean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Соберите информацию о человеке, которого вы намереваетесь посетить</a:t>
            </a:r>
            <a:endParaRPr lang="ru-RU" kern="0" dirty="0">
              <a:solidFill>
                <a:schemeClr val="tx1"/>
              </a:solidFill>
              <a:latin typeface="Bahnschrift SemiLight Condensed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21" y="2361288"/>
            <a:ext cx="5304462" cy="3536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014">
            <a:off x="810799" y="3020762"/>
            <a:ext cx="4154838" cy="2769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624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-1"/>
            <a:ext cx="12236824" cy="6858002"/>
            <a:chOff x="0" y="-1"/>
            <a:chExt cx="12236824" cy="685800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1"/>
            <a:stretch/>
          </p:blipFill>
          <p:spPr>
            <a:xfrm>
              <a:off x="0" y="-1"/>
              <a:ext cx="10811434" cy="6858001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6" name="Группа 5"/>
          <p:cNvGrpSpPr/>
          <p:nvPr/>
        </p:nvGrpSpPr>
        <p:grpSpPr>
          <a:xfrm>
            <a:off x="10811434" y="1"/>
            <a:ext cx="1425390" cy="6858000"/>
            <a:chOff x="10811434" y="0"/>
            <a:chExt cx="1425390" cy="6893859"/>
          </a:xfrm>
          <a:solidFill>
            <a:srgbClr val="98B7B1"/>
          </a:solidFill>
        </p:grpSpPr>
        <p:sp>
          <p:nvSpPr>
            <p:cNvPr id="7" name="Прямоугольник 6"/>
            <p:cNvSpPr/>
            <p:nvPr/>
          </p:nvSpPr>
          <p:spPr>
            <a:xfrm>
              <a:off x="10811434" y="0"/>
              <a:ext cx="1425390" cy="6893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90" y="5358062"/>
              <a:ext cx="1293277" cy="1293277"/>
            </a:xfrm>
            <a:prstGeom prst="rect">
              <a:avLst/>
            </a:prstGeom>
            <a:grpFill/>
          </p:spPr>
        </p:pic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910942" y="678524"/>
            <a:ext cx="5020198" cy="275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893763" indent="-893763"/>
            <a:r>
              <a:rPr lang="ru-RU" kern="0" dirty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Шаг </a:t>
            </a:r>
            <a:r>
              <a:rPr lang="en-US" kern="0" dirty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3</a:t>
            </a:r>
            <a:r>
              <a:rPr lang="ru-RU" kern="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.</a:t>
            </a:r>
            <a:r>
              <a:rPr lang="ru-RU" kern="0" dirty="0" smtClean="0">
                <a:solidFill>
                  <a:srgbClr val="8EADA7"/>
                </a:solidFill>
                <a:latin typeface="Bahnschrift SemiLight Condensed" panose="020B0502040204020203" pitchFamily="34" charset="0"/>
              </a:rPr>
              <a:t>  </a:t>
            </a:r>
            <a:r>
              <a:rPr lang="ru-RU" kern="0" dirty="0" smtClean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Молитесь о человеке, которого собираетесь посетить, о себе и о вашей встрече</a:t>
            </a:r>
            <a:endParaRPr lang="ru-RU" kern="0" dirty="0">
              <a:solidFill>
                <a:schemeClr val="tx1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4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0"/>
            <a:ext cx="12236824" cy="6863137"/>
            <a:chOff x="0" y="0"/>
            <a:chExt cx="12236824" cy="686313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7" name="Прямоугольник 6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5"/>
            <a:stretch/>
          </p:blipFill>
          <p:spPr>
            <a:xfrm>
              <a:off x="0" y="0"/>
              <a:ext cx="10811433" cy="6863137"/>
            </a:xfrm>
            <a:prstGeom prst="rect">
              <a:avLst/>
            </a:prstGeom>
          </p:spPr>
        </p:pic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461221" y="3860104"/>
            <a:ext cx="5425873" cy="29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893763" indent="-893763"/>
            <a:r>
              <a:rPr lang="ru-RU" kern="0" dirty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Шаг 4</a:t>
            </a:r>
            <a:r>
              <a:rPr lang="ru-RU" kern="0" dirty="0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.  </a:t>
            </a:r>
            <a:r>
              <a:rPr lang="ru-RU" kern="0" dirty="0" smtClean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По возможности совершайте посещения вдвоём с коллегой</a:t>
            </a:r>
            <a:endParaRPr lang="ru-RU" kern="0" dirty="0">
              <a:solidFill>
                <a:schemeClr val="tx1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0048" y="-5662"/>
            <a:ext cx="12258989" cy="6863663"/>
            <a:chOff x="-10048" y="-5662"/>
            <a:chExt cx="12258989" cy="686366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1610" b="34199"/>
            <a:stretch/>
          </p:blipFill>
          <p:spPr>
            <a:xfrm>
              <a:off x="-10048" y="-5662"/>
              <a:ext cx="12258989" cy="6863662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1250790" y="2345572"/>
            <a:ext cx="4868656" cy="2161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 fontScale="85000" lnSpcReduction="2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5400" kern="0" dirty="0" smtClean="0">
                <a:solidFill>
                  <a:srgbClr val="8EADA7"/>
                </a:solidFill>
                <a:latin typeface="Franklin Gothic Demi Cond" panose="020B0706030402020204" pitchFamily="34" charset="0"/>
              </a:rPr>
              <a:t>Посещение человека, пожелавшего изучать Библию</a:t>
            </a:r>
          </a:p>
        </p:txBody>
      </p:sp>
    </p:spTree>
    <p:extLst>
      <p:ext uri="{BB962C8B-B14F-4D97-AF65-F5344CB8AC3E}">
        <p14:creationId xmlns:p14="http://schemas.microsoft.com/office/powerpoint/2010/main" val="11287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-1"/>
            <a:ext cx="12236824" cy="6867729"/>
            <a:chOff x="0" y="-1"/>
            <a:chExt cx="12236824" cy="686772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1"/>
              <a:ext cx="12236824" cy="6858000"/>
              <a:chOff x="0" y="1"/>
              <a:chExt cx="12236824" cy="6858000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7" name="Прямоугольник 6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1"/>
                <a:ext cx="1081143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26"/>
            <a:stretch/>
          </p:blipFill>
          <p:spPr>
            <a:xfrm>
              <a:off x="0" y="-1"/>
              <a:ext cx="10811433" cy="6867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779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1037401" y="306522"/>
            <a:ext cx="2785569" cy="1045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893763" indent="-893763"/>
            <a:r>
              <a:rPr lang="ru-RU" kern="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Обстановка</a:t>
            </a:r>
            <a:endParaRPr lang="ru-RU" kern="0" dirty="0">
              <a:solidFill>
                <a:schemeClr val="tx1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7400" y="1313231"/>
            <a:ext cx="93232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ru-RU" sz="32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1. 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Полагайтесь на Господа</a:t>
            </a:r>
          </a:p>
          <a:p>
            <a:pPr marL="360363" indent="-360363"/>
            <a:r>
              <a:rPr lang="ru-RU" sz="32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2.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Ваши задачи:</a:t>
            </a:r>
          </a:p>
          <a:p>
            <a:pPr marL="622300" indent="-261938"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SemiLight Condensed" panose="020B0502040204020203" pitchFamily="34" charset="0"/>
              </a:rPr>
              <a:t>б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удьте кратки и предоставьте возможность изучать уроки</a:t>
            </a:r>
          </a:p>
          <a:p>
            <a:pPr marL="622300" indent="-261938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Bahnschrift SemiLight Condensed" panose="020B0502040204020203" pitchFamily="34" charset="0"/>
              </a:rPr>
              <a:t>договоритесь о повторной встрече</a:t>
            </a:r>
          </a:p>
          <a:p>
            <a:pPr marL="622300" indent="-261938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Bahnschrift SemiLight Condensed" panose="020B0502040204020203" pitchFamily="34" charset="0"/>
              </a:rPr>
              <a:t>установите дружеские отношения</a:t>
            </a:r>
          </a:p>
          <a:p>
            <a:pPr marL="622300" indent="-261938">
              <a:buFont typeface="Arial" panose="020B0604020202020204" pitchFamily="34" charset="0"/>
              <a:buChar char="•"/>
            </a:pPr>
            <a:r>
              <a:rPr lang="ru-RU" sz="3200" dirty="0">
                <a:latin typeface="Bahnschrift SemiLight Condensed" panose="020B0502040204020203" pitchFamily="34" charset="0"/>
              </a:rPr>
              <a:t>н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е вступайте в спор</a:t>
            </a:r>
          </a:p>
          <a:p>
            <a:pPr marL="360363" indent="-360363"/>
            <a:r>
              <a:rPr lang="ru-RU" sz="3200" dirty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3. </a:t>
            </a:r>
            <a:r>
              <a:rPr lang="ru-RU" sz="3200" dirty="0">
                <a:latin typeface="Bahnschrift SemiLight Condensed" panose="020B0502040204020203" pitchFamily="34" charset="0"/>
              </a:rPr>
              <a:t>Обдумайте то, что будете говорить</a:t>
            </a:r>
          </a:p>
          <a:p>
            <a:pPr marL="360363" indent="-360363"/>
            <a:r>
              <a:rPr lang="ru-RU" sz="3200" dirty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4. </a:t>
            </a:r>
            <a:r>
              <a:rPr lang="ru-RU" sz="3200" dirty="0">
                <a:latin typeface="Bahnschrift SemiLight Condensed" panose="020B0502040204020203" pitchFamily="34" charset="0"/>
              </a:rPr>
              <a:t>Одевайтесь соответственно</a:t>
            </a:r>
          </a:p>
          <a:p>
            <a:pPr marL="360363" indent="-360363"/>
            <a:r>
              <a:rPr lang="ru-RU" sz="3200" dirty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5.</a:t>
            </a:r>
            <a:r>
              <a:rPr lang="ru-RU" sz="3200" dirty="0">
                <a:latin typeface="Bahnschrift SemiLight Condensed" panose="020B0502040204020203" pitchFamily="34" charset="0"/>
              </a:rPr>
              <a:t> Улыбайтесь, когда общаетесь с человеком</a:t>
            </a:r>
          </a:p>
          <a:p>
            <a:pPr marL="360363" indent="-360363"/>
            <a:r>
              <a:rPr lang="ru-RU" sz="3200" dirty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6. </a:t>
            </a:r>
            <a:r>
              <a:rPr lang="ru-RU" sz="3200" dirty="0">
                <a:latin typeface="Bahnschrift SemiLight Condensed" panose="020B0502040204020203" pitchFamily="34" charset="0"/>
              </a:rPr>
              <a:t>Когда вы стучите в дверь, излучайте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радушие</a:t>
            </a:r>
            <a:endParaRPr lang="ru-RU" sz="32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" y="0"/>
            <a:ext cx="12236825" cy="6858001"/>
            <a:chOff x="-1" y="0"/>
            <a:chExt cx="12236825" cy="685800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1"/>
              <a:ext cx="12236824" cy="6858000"/>
              <a:chOff x="0" y="1"/>
              <a:chExt cx="12236824" cy="6858000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7" name="Прямоугольник 6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1"/>
                <a:ext cx="1081143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93" b="22733"/>
            <a:stretch/>
          </p:blipFill>
          <p:spPr>
            <a:xfrm>
              <a:off x="-1" y="0"/>
              <a:ext cx="10811434" cy="6858000"/>
            </a:xfrm>
            <a:prstGeom prst="rect">
              <a:avLst/>
            </a:prstGeom>
          </p:spPr>
        </p:pic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7632754" y="5015398"/>
            <a:ext cx="3112623" cy="1463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893763" indent="-893763"/>
            <a:r>
              <a:rPr lang="ru-RU" kern="0" dirty="0" smtClean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Что сказать у двери?</a:t>
            </a:r>
            <a:endParaRPr lang="ru-RU" kern="0" dirty="0">
              <a:solidFill>
                <a:schemeClr val="tx1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3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14204" y="2235927"/>
            <a:ext cx="7383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Bahnschrift SemiLight Condensed" panose="020B0502040204020203" pitchFamily="34" charset="0"/>
              </a:rPr>
              <a:t>Перед уходом будет уместным спросить человека, не возражает ли он, если вы </a:t>
            </a:r>
            <a:r>
              <a:rPr lang="ru-RU" sz="3600" dirty="0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помолитесь</a:t>
            </a:r>
            <a:r>
              <a:rPr lang="ru-RU" sz="3600" dirty="0" smtClean="0">
                <a:latin typeface="Bahnschrift SemiLight Condensed" panose="020B0502040204020203" pitchFamily="34" charset="0"/>
              </a:rPr>
              <a:t> с ним и попросите Бога благословить предстоящее изучение Библии.</a:t>
            </a:r>
            <a:endParaRPr lang="ru-RU" sz="36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2"/>
          <a:stretch/>
        </p:blipFill>
        <p:spPr>
          <a:xfrm>
            <a:off x="0" y="0"/>
            <a:ext cx="1081143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94187" y="1138139"/>
            <a:ext cx="3735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Беседа с незнакомыми вам людьми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2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7712"/>
          <a:stretch/>
        </p:blipFill>
        <p:spPr>
          <a:xfrm>
            <a:off x="0" y="2"/>
            <a:ext cx="10811433" cy="68579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08572" y="450428"/>
            <a:ext cx="55642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Последовательность тем в разговоре со взрослыми:</a:t>
            </a:r>
          </a:p>
          <a:p>
            <a:pPr marL="2597150" indent="447675">
              <a:buAutoNum type="arabicPeriod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Семья</a:t>
            </a:r>
          </a:p>
          <a:p>
            <a:pPr marL="2597150" indent="447675">
              <a:buAutoNum type="arabicPeriod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Работа</a:t>
            </a:r>
          </a:p>
          <a:p>
            <a:pPr marL="2597150" indent="447675">
              <a:buAutoNum type="arabicPeriod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Религия</a:t>
            </a:r>
          </a:p>
          <a:p>
            <a:pPr marL="2597150" indent="447675">
              <a:buAutoNum type="arabicPeriod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Свидетельство </a:t>
            </a:r>
          </a:p>
        </p:txBody>
      </p:sp>
    </p:spTree>
    <p:extLst>
      <p:ext uri="{BB962C8B-B14F-4D97-AF65-F5344CB8AC3E}">
        <p14:creationId xmlns:p14="http://schemas.microsoft.com/office/powerpoint/2010/main" val="11194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0" y="0"/>
            <a:ext cx="12236824" cy="6858001"/>
            <a:chOff x="0" y="0"/>
            <a:chExt cx="12236824" cy="6858001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2" name="Прямоугольник 21"/>
            <p:cNvSpPr/>
            <p:nvPr/>
          </p:nvSpPr>
          <p:spPr>
            <a:xfrm>
              <a:off x="0" y="0"/>
              <a:ext cx="10811433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127647" y="726649"/>
            <a:ext cx="8128000" cy="5440560"/>
            <a:chOff x="1278373" y="456612"/>
            <a:chExt cx="8128000" cy="5440560"/>
          </a:xfrm>
        </p:grpSpPr>
        <p:graphicFrame>
          <p:nvGraphicFramePr>
            <p:cNvPr id="2" name="Схема 1"/>
            <p:cNvGraphicFramePr/>
            <p:nvPr>
              <p:extLst>
                <p:ext uri="{D42A27DB-BD31-4B8C-83A1-F6EECF244321}">
                  <p14:modId xmlns:p14="http://schemas.microsoft.com/office/powerpoint/2010/main" val="1825937262"/>
                </p:ext>
              </p:extLst>
            </p:nvPr>
          </p:nvGraphicFramePr>
          <p:xfrm>
            <a:off x="1278373" y="478505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2" t="25253" r="48616" b="48549"/>
            <a:stretch/>
          </p:blipFill>
          <p:spPr>
            <a:xfrm>
              <a:off x="2212216" y="4345687"/>
              <a:ext cx="1626255" cy="1551485"/>
            </a:xfrm>
            <a:prstGeom prst="ellipse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00" t="18007" r="22876" b="21789"/>
            <a:stretch/>
          </p:blipFill>
          <p:spPr>
            <a:xfrm>
              <a:off x="2211745" y="456612"/>
              <a:ext cx="1626726" cy="1573377"/>
            </a:xfrm>
            <a:prstGeom prst="ellipse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37" t="16757" r="32328" b="36138"/>
            <a:stretch/>
          </p:blipFill>
          <p:spPr>
            <a:xfrm>
              <a:off x="2211745" y="2392961"/>
              <a:ext cx="1626726" cy="1589754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34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1"/>
              <a:ext cx="12236824" cy="6858000"/>
              <a:chOff x="0" y="1"/>
              <a:chExt cx="12236824" cy="6858000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7" name="Прямоугольник 6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1"/>
                <a:ext cx="1081143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1"/>
            <a:stretch/>
          </p:blipFill>
          <p:spPr>
            <a:xfrm>
              <a:off x="0" y="1"/>
              <a:ext cx="10811434" cy="68580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59342" y="718412"/>
            <a:ext cx="5659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Последовательность тем в разговоре с молодёжью:</a:t>
            </a:r>
          </a:p>
          <a:p>
            <a:pPr marL="808038" indent="-447675">
              <a:buAutoNum type="arabicPeriod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Учёба</a:t>
            </a:r>
          </a:p>
          <a:p>
            <a:pPr marL="808038" indent="-447675">
              <a:buAutoNum type="arabicPeriod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Увлечения</a:t>
            </a:r>
          </a:p>
          <a:p>
            <a:pPr marL="808038" indent="-447675">
              <a:buAutoNum type="arabicPeriod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Семья</a:t>
            </a:r>
          </a:p>
          <a:p>
            <a:pPr marL="808038" indent="-447675">
              <a:buAutoNum type="arabicPeriod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Религия</a:t>
            </a:r>
          </a:p>
          <a:p>
            <a:pPr marL="808038" indent="-447675">
              <a:buAutoNum type="arabicPeriod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Свидетельство </a:t>
            </a:r>
          </a:p>
        </p:txBody>
      </p:sp>
    </p:spTree>
    <p:extLst>
      <p:ext uri="{BB962C8B-B14F-4D97-AF65-F5344CB8AC3E}">
        <p14:creationId xmlns:p14="http://schemas.microsoft.com/office/powerpoint/2010/main" val="19513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83660" y="311288"/>
            <a:ext cx="8725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Bahnschrift SemiLight Condensed" panose="020B0502040204020203" pitchFamily="34" charset="0"/>
              </a:rPr>
              <a:t>Личное свидетельство </a:t>
            </a:r>
            <a:r>
              <a:rPr lang="ru-RU" sz="4000" dirty="0" smtClean="0">
                <a:latin typeface="Bahnschrift SemiLight Condensed" panose="020B0502040204020203" pitchFamily="34" charset="0"/>
              </a:rPr>
              <a:t>(3-4 мин. / 10 мин.)</a:t>
            </a:r>
            <a:endParaRPr lang="ru-RU" sz="4000" dirty="0">
              <a:latin typeface="Bahnschrift SemiLight Condense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6855" y="1580035"/>
            <a:ext cx="82525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ru-RU" sz="36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План:</a:t>
            </a:r>
          </a:p>
          <a:p>
            <a:pPr marL="360363" indent="-360363"/>
            <a:r>
              <a:rPr lang="ru-RU" sz="32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1. 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Ваша жизнь до того, как вы приняли Христа.</a:t>
            </a:r>
          </a:p>
          <a:p>
            <a:pPr marL="360363" indent="-360363"/>
            <a:r>
              <a:rPr lang="ru-RU" sz="3200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2.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Обстоятельства, подтолкнувшие вас к принятию решения впустить Иисуса в свою жизнь.</a:t>
            </a:r>
          </a:p>
          <a:p>
            <a:pPr marL="360363" indent="-360363"/>
            <a:r>
              <a:rPr lang="ru-RU" sz="3200" dirty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3. </a:t>
            </a:r>
            <a:r>
              <a:rPr lang="ru-RU" sz="3200" dirty="0" smtClean="0">
                <a:latin typeface="Bahnschrift SemiLight Condensed" panose="020B0502040204020203" pitchFamily="34" charset="0"/>
              </a:rPr>
              <a:t>Ваша нынешняя жизнь в качестве христианина (её преимущества и положительные изменения).</a:t>
            </a:r>
            <a:endParaRPr lang="ru-RU" sz="32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4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83659" y="311288"/>
            <a:ext cx="6303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6C9890"/>
                </a:solidFill>
                <a:latin typeface="Bahnschrift SemiLight Condensed" panose="020B0502040204020203" pitchFamily="34" charset="0"/>
              </a:rPr>
              <a:t>Дополнительные подсказки</a:t>
            </a:r>
            <a:endParaRPr lang="ru-RU" sz="4800" b="1" dirty="0">
              <a:solidFill>
                <a:srgbClr val="6C9890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6855" y="1580035"/>
            <a:ext cx="81552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SemiLight Condensed" panose="020B0502040204020203" pitchFamily="34" charset="0"/>
              </a:rPr>
              <a:t>Следует ли брать Библию на первый визит?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SemiLight Condensed" panose="020B0502040204020203" pitchFamily="34" charset="0"/>
              </a:rPr>
              <a:t>Соблюдайте правила приличия.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SemiLight Condensed" panose="020B0502040204020203" pitchFamily="34" charset="0"/>
              </a:rPr>
              <a:t>Не пытайтесь зайти в дом с заднего двора.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SemiLight Condensed" panose="020B0502040204020203" pitchFamily="34" charset="0"/>
              </a:rPr>
              <a:t>Не забывайте, что вы находитесь на частной территории.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SemiLight Condensed" panose="020B0502040204020203" pitchFamily="34" charset="0"/>
              </a:rPr>
              <a:t>Проявляйте благоразумие, делая записи и заметки.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SemiLight Condensed" panose="020B0502040204020203" pitchFamily="34" charset="0"/>
              </a:rPr>
              <a:t>Обращайте внимание на знаки, запрещающие что-то предлагать или просить.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SemiLight Condensed" panose="020B0502040204020203" pitchFamily="34" charset="0"/>
              </a:rPr>
              <a:t>Обращайте внимание на знаки о наличии собаки.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SemiLight Condensed" panose="020B0502040204020203" pitchFamily="34" charset="0"/>
              </a:rPr>
              <a:t>Никогда не спорьте.</a:t>
            </a:r>
            <a:endParaRPr lang="ru-RU" sz="24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3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10048" y="-5662"/>
            <a:ext cx="12258989" cy="6863663"/>
            <a:chOff x="-10048" y="-5662"/>
            <a:chExt cx="12258989" cy="686366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1610" b="34199"/>
            <a:stretch/>
          </p:blipFill>
          <p:spPr>
            <a:xfrm>
              <a:off x="-10048" y="-5662"/>
              <a:ext cx="12258989" cy="6863662"/>
            </a:xfrm>
            <a:prstGeom prst="rect">
              <a:avLst/>
            </a:prstGeom>
          </p:spPr>
        </p:pic>
        <p:grpSp>
          <p:nvGrpSpPr>
            <p:cNvPr id="7" name="Группа 6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8" name="Прямоугольник 7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1012254" y="2318173"/>
            <a:ext cx="53584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00" b="1" dirty="0" smtClean="0">
                <a:solidFill>
                  <a:srgbClr val="8EADA7"/>
                </a:solidFill>
                <a:latin typeface="Franklin Gothic Demi Cond" panose="020B0706030402020204" pitchFamily="34" charset="0"/>
              </a:rPr>
              <a:t>Посещение бывших и охладевших членов церкви</a:t>
            </a:r>
            <a:endParaRPr lang="ru-RU" sz="4600" b="1" dirty="0">
              <a:solidFill>
                <a:srgbClr val="8EADA7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99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2"/>
          <a:stretch/>
        </p:blipFill>
        <p:spPr>
          <a:xfrm>
            <a:off x="0" y="0"/>
            <a:ext cx="12192000" cy="687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-9728"/>
            <a:ext cx="12236824" cy="6867729"/>
            <a:chOff x="0" y="-9728"/>
            <a:chExt cx="12236824" cy="686772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42"/>
            <a:stretch/>
          </p:blipFill>
          <p:spPr>
            <a:xfrm>
              <a:off x="0" y="-9728"/>
              <a:ext cx="10811434" cy="6867728"/>
            </a:xfrm>
            <a:prstGeom prst="rect">
              <a:avLst/>
            </a:prstGeom>
          </p:spPr>
        </p:pic>
        <p:grpSp>
          <p:nvGrpSpPr>
            <p:cNvPr id="5" name="Группа 4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4857713" y="3740771"/>
            <a:ext cx="54593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Bahnschrift Light Condensed" panose="020B0502040204020203" pitchFamily="34" charset="0"/>
              </a:rPr>
              <a:t>Почему люди перестают посещать церковь?</a:t>
            </a:r>
            <a:endParaRPr lang="ru-RU" sz="4400" b="1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0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12236824" cy="6873073"/>
            <a:chOff x="0" y="0"/>
            <a:chExt cx="12236824" cy="6873073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1"/>
              <a:ext cx="12236824" cy="6858000"/>
              <a:chOff x="0" y="1"/>
              <a:chExt cx="12236824" cy="6858000"/>
            </a:xfrm>
          </p:grpSpPr>
          <p:grpSp>
            <p:nvGrpSpPr>
              <p:cNvPr id="5" name="Группа 4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8" name="Прямоугольник 7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6" name="Прямоугольник 5"/>
              <p:cNvSpPr/>
              <p:nvPr/>
            </p:nvSpPr>
            <p:spPr>
              <a:xfrm>
                <a:off x="0" y="1"/>
                <a:ext cx="1081143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2"/>
            <a:stretch/>
          </p:blipFill>
          <p:spPr>
            <a:xfrm>
              <a:off x="0" y="0"/>
              <a:ext cx="10811433" cy="687307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427093" y="998272"/>
            <a:ext cx="7084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Проблемы межличностного характера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Непринятие/отвержение другими людьми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Служение и церковные программы не отвечают потребностям человека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Переезд, погружение в заботы и не перевод человеком своего членства в другую общину</a:t>
            </a:r>
          </a:p>
        </p:txBody>
      </p:sp>
    </p:spTree>
    <p:extLst>
      <p:ext uri="{BB962C8B-B14F-4D97-AF65-F5344CB8AC3E}">
        <p14:creationId xmlns:p14="http://schemas.microsoft.com/office/powerpoint/2010/main" val="71745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236824" cy="6873073"/>
            <a:chOff x="0" y="0"/>
            <a:chExt cx="12236824" cy="687307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0" y="1"/>
              <a:ext cx="12236824" cy="6858000"/>
              <a:chOff x="0" y="1"/>
              <a:chExt cx="12236824" cy="6858000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10" name="Прямоугольник 9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1" name="Рисунок 1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9" name="Прямоугольник 8"/>
              <p:cNvSpPr/>
              <p:nvPr/>
            </p:nvSpPr>
            <p:spPr>
              <a:xfrm>
                <a:off x="0" y="1"/>
                <a:ext cx="1081143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2"/>
            <a:stretch/>
          </p:blipFill>
          <p:spPr>
            <a:xfrm>
              <a:off x="0" y="0"/>
              <a:ext cx="10811433" cy="687307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408238" y="941714"/>
            <a:ext cx="76784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Неприятный личный или профессиональный опыт, связанный с церковью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Чувство вины из-за неправильного образа жизни </a:t>
            </a:r>
            <a:br>
              <a:rPr lang="ru-RU" sz="2800" dirty="0" smtClean="0">
                <a:latin typeface="Bahnschrift Light Condensed" panose="020B0502040204020203" pitchFamily="34" charset="0"/>
              </a:rPr>
            </a:br>
            <a:r>
              <a:rPr lang="ru-RU" sz="2800" dirty="0" smtClean="0">
                <a:latin typeface="Bahnschrift Light Condensed" panose="020B0502040204020203" pitchFamily="34" charset="0"/>
              </a:rPr>
              <a:t>(в </a:t>
            </a:r>
            <a:r>
              <a:rPr lang="ru-RU" sz="2800" dirty="0" err="1" smtClean="0">
                <a:latin typeface="Bahnschrift Light Condensed" panose="020B0502040204020203" pitchFamily="34" charset="0"/>
              </a:rPr>
              <a:t>т.ч</a:t>
            </a:r>
            <a:r>
              <a:rPr lang="ru-RU" sz="2800" dirty="0" smtClean="0">
                <a:latin typeface="Bahnschrift Light Condensed" panose="020B0502040204020203" pitchFamily="34" charset="0"/>
              </a:rPr>
              <a:t>. </a:t>
            </a:r>
            <a:r>
              <a:rPr lang="ru-RU" sz="2800" dirty="0">
                <a:latin typeface="Bahnschrift Light Condensed" panose="020B0502040204020203" pitchFamily="34" charset="0"/>
              </a:rPr>
              <a:t>в</a:t>
            </a:r>
            <a:r>
              <a:rPr lang="ru-RU" sz="2800" dirty="0" smtClean="0">
                <a:latin typeface="Bahnschrift Light Condensed" panose="020B0502040204020203" pitchFamily="34" charset="0"/>
              </a:rPr>
              <a:t>редные привычки)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Церковное взыскание из-за неприемлемого поведения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Неспособность занять маленьких детей должным образом</a:t>
            </a:r>
            <a:endParaRPr lang="ru-RU" sz="28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85810" y="2397949"/>
            <a:ext cx="82107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ahnschrift Light Condensed" panose="020B0502040204020203" pitchFamily="34" charset="0"/>
              </a:rPr>
              <a:t>Неравнодушие к людям, желание разрешать по-доброму разногласия и конфликты, равно как и готовность извиняться за ошибки, - вот определяющие факторы посещаемости церкви её членами.</a:t>
            </a:r>
            <a:endParaRPr lang="ru-RU" sz="32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6" name="Прямоугольник 5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r="-134" b="8081"/>
          <a:stretch/>
        </p:blipFill>
        <p:spPr>
          <a:xfrm>
            <a:off x="-10048" y="-4714"/>
            <a:ext cx="10854509" cy="6862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40544" y="932286"/>
            <a:ext cx="37612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Bahnschrift Light Condensed" panose="020B0502040204020203" pitchFamily="34" charset="0"/>
              </a:rPr>
              <a:t>Целью должно быть не давление на человека, но установление с ним дружеских отношений.</a:t>
            </a:r>
            <a:endParaRPr lang="ru-RU" sz="30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21" name="Прямоугольник 20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2" name="Рисунок 2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0" name="Прямоугольник 19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08700" y="1759705"/>
            <a:ext cx="4074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Как ты послал Меня в мир, так и Я послал их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[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нас с вами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]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 в мир.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  <a:p>
            <a:pPr algn="r"/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Ин. 17:18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8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10" name="Прямоугольник 9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9" name="Прямоугольник 8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8" r="2463" b="33553"/>
          <a:stretch/>
        </p:blipFill>
        <p:spPr>
          <a:xfrm>
            <a:off x="0" y="0"/>
            <a:ext cx="10822075" cy="68627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3657" y="1798898"/>
            <a:ext cx="60520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Обозначьте цель своего посещения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Пусть горечь выйдет наружу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Не защищайте никого, включая церковь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Не обманите доверие человека к Вам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3211" y="932284"/>
            <a:ext cx="679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Bahnschrift Light Condensed" panose="020B0502040204020203" pitchFamily="34" charset="0"/>
              </a:rPr>
              <a:t>Принципы во время таких посещений:</a:t>
            </a:r>
            <a:endParaRPr lang="ru-RU" sz="3200" b="1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5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10" name="Прямоугольник 9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9" name="Прямоугольник 8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8" r="2372" b="33553"/>
          <a:stretch/>
        </p:blipFill>
        <p:spPr>
          <a:xfrm>
            <a:off x="-1" y="0"/>
            <a:ext cx="10832123" cy="68627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1365" y="1714055"/>
            <a:ext cx="64856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Не засиживайтесь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Всегда завершайте посещение молитвой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Пригласите человека в церковь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Bahnschrift Light Condensed" panose="020B0502040204020203" pitchFamily="34" charset="0"/>
              </a:rPr>
              <a:t>Уходите сразу же после молитвы</a:t>
            </a:r>
            <a:endParaRPr lang="ru-RU" sz="28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3211" y="932284"/>
            <a:ext cx="679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Bahnschrift Light Condensed" panose="020B0502040204020203" pitchFamily="34" charset="0"/>
              </a:rPr>
              <a:t>Принципы во время таких посещений:</a:t>
            </a:r>
            <a:endParaRPr lang="ru-RU" sz="3200" b="1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6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1" r="4581" b="19590"/>
          <a:stretch/>
        </p:blipFill>
        <p:spPr>
          <a:xfrm>
            <a:off x="1" y="0"/>
            <a:ext cx="10812025" cy="686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1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-1"/>
            <a:ext cx="12236824" cy="6858002"/>
            <a:chOff x="0" y="-1"/>
            <a:chExt cx="12236824" cy="685800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1"/>
            <a:stretch/>
          </p:blipFill>
          <p:spPr>
            <a:xfrm>
              <a:off x="0" y="-1"/>
              <a:ext cx="10811434" cy="6858001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90" y="5330193"/>
            <a:ext cx="1293277" cy="1286550"/>
          </a:xfrm>
          <a:prstGeom prst="rect">
            <a:avLst/>
          </a:prstGeom>
          <a:solidFill>
            <a:srgbClr val="98B7B1"/>
          </a:solidFill>
        </p:spPr>
      </p:pic>
      <p:sp>
        <p:nvSpPr>
          <p:cNvPr id="2" name="TextBox 1"/>
          <p:cNvSpPr txBox="1"/>
          <p:nvPr/>
        </p:nvSpPr>
        <p:spPr>
          <a:xfrm>
            <a:off x="446251" y="882008"/>
            <a:ext cx="55654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Bahnschrift Light Condensed" panose="020B0502040204020203" pitchFamily="34" charset="0"/>
              </a:rPr>
              <a:t>О, пусть не будет произнесено ни слова, усугубляющего боль! Душе, истомлённой греховной жизнью, но не знающей, где найти утешение, расскажите о Христе и о Его сострадании. Возьмите такого человека за руку, ободрите его, скажите ему слова утешения и надежды, окажите ему поддержку. Помогите ему ухватиться за руку Спасителя.</a:t>
            </a:r>
          </a:p>
          <a:p>
            <a:pPr algn="r"/>
            <a:endParaRPr lang="en-US" sz="2400" dirty="0" smtClean="0">
              <a:latin typeface="Bahnschrift Light Condensed" panose="020B0502040204020203" pitchFamily="34" charset="0"/>
            </a:endParaRPr>
          </a:p>
          <a:p>
            <a:pPr algn="r"/>
            <a:r>
              <a:rPr lang="ru-RU" sz="2400" dirty="0" smtClean="0">
                <a:latin typeface="Bahnschrift Light Condensed" panose="020B0502040204020203" pitchFamily="34" charset="0"/>
              </a:rPr>
              <a:t>Служение исцеления, с. 168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8" name="Прямоугольник 7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7" name="Прямоугольник 6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23799" y="1181110"/>
            <a:ext cx="43308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Не судите, да не судимы будете, ибо каким судом судите, таким будете судимы; и какою мерою мерите, такою и вам будут мерить. И что ты смотришь на сучок в глазе брата твоего, а бревна в твоём глазе не видишь?</a:t>
            </a:r>
          </a:p>
          <a:p>
            <a:pPr algn="r"/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Мф. 7:1-3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8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0048" y="-5662"/>
            <a:ext cx="12258989" cy="6863663"/>
            <a:chOff x="-10048" y="-5662"/>
            <a:chExt cx="12258989" cy="686366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1610" b="34199"/>
            <a:stretch/>
          </p:blipFill>
          <p:spPr>
            <a:xfrm>
              <a:off x="-10048" y="-5662"/>
              <a:ext cx="12258989" cy="6863662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1333801" y="2672116"/>
            <a:ext cx="478564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00" b="1" dirty="0" smtClean="0">
                <a:solidFill>
                  <a:srgbClr val="8EADA7"/>
                </a:solidFill>
                <a:latin typeface="Franklin Gothic Demi" panose="020B0703020102020204" pitchFamily="34" charset="0"/>
              </a:rPr>
              <a:t>Посещение больных</a:t>
            </a:r>
            <a:endParaRPr lang="ru-RU" sz="4600" b="1" dirty="0">
              <a:solidFill>
                <a:srgbClr val="8EADA7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8" name="Прямоугольник 7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7" name="Прямоугольник 6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45764" y="2270687"/>
            <a:ext cx="411650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Был болен, и вы посетили Меня.</a:t>
            </a:r>
          </a:p>
          <a:p>
            <a:pPr algn="r"/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Мф. 12:36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00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-1"/>
            <a:ext cx="12236824" cy="6858002"/>
            <a:chOff x="0" y="-1"/>
            <a:chExt cx="12236824" cy="685800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1"/>
            <a:stretch/>
          </p:blipFill>
          <p:spPr>
            <a:xfrm>
              <a:off x="0" y="-1"/>
              <a:ext cx="10811434" cy="6858001"/>
            </a:xfrm>
            <a:prstGeom prst="rect">
              <a:avLst/>
            </a:prstGeom>
          </p:spPr>
        </p:pic>
        <p:grpSp>
          <p:nvGrpSpPr>
            <p:cNvPr id="12" name="Группа 11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660731" y="1984098"/>
            <a:ext cx="50688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Bahnschrift Light Condensed" panose="020B0502040204020203" pitchFamily="34" charset="0"/>
              </a:rPr>
              <a:t>Именно неверно ориентированная доброта, ложное понятие о вежливости ведут к слишком частым посещениям больного.</a:t>
            </a:r>
          </a:p>
          <a:p>
            <a:pPr algn="r"/>
            <a:endParaRPr lang="en-US" sz="2400" dirty="0" smtClean="0">
              <a:latin typeface="Bahnschrift Light Condensed" panose="020B0502040204020203" pitchFamily="34" charset="0"/>
            </a:endParaRPr>
          </a:p>
          <a:p>
            <a:pPr algn="r"/>
            <a:r>
              <a:rPr lang="ru-RU" sz="2400" dirty="0" smtClean="0">
                <a:latin typeface="Bahnschrift Light Condensed" panose="020B0502040204020203" pitchFamily="34" charset="0"/>
              </a:rPr>
              <a:t>Служение исцеления, с. 222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34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12236824" cy="6872140"/>
            <a:chOff x="0" y="0"/>
            <a:chExt cx="12236824" cy="687214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0" y="1"/>
              <a:ext cx="12236824" cy="6858000"/>
              <a:chOff x="0" y="1"/>
              <a:chExt cx="12236824" cy="6858000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9" name="Прямоугольник 8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0" name="Рисунок 9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8" name="Прямоугольник 7"/>
              <p:cNvSpPr/>
              <p:nvPr/>
            </p:nvSpPr>
            <p:spPr>
              <a:xfrm>
                <a:off x="0" y="1"/>
                <a:ext cx="1081143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4" b="8272"/>
            <a:stretch/>
          </p:blipFill>
          <p:spPr>
            <a:xfrm>
              <a:off x="0" y="0"/>
              <a:ext cx="10822075" cy="687214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56919" y="1677681"/>
            <a:ext cx="56089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Посещение должно быть недолгим</a:t>
            </a:r>
          </a:p>
          <a:p>
            <a:pPr marL="360363" indent="-360363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Не следует быть шумным и громогласным</a:t>
            </a:r>
          </a:p>
          <a:p>
            <a:pPr marL="360363" indent="-360363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Дружеский разговор</a:t>
            </a:r>
          </a:p>
          <a:p>
            <a:pPr marL="360363" indent="-360363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Не стоит рассказывать грустные истории о людях, перенесших похожую болезнь</a:t>
            </a:r>
          </a:p>
          <a:p>
            <a:pPr marL="360363" indent="-360363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Не </a:t>
            </a:r>
            <a:r>
              <a:rPr lang="ru-RU" sz="2800" dirty="0">
                <a:latin typeface="Bahnschrift Light Condensed" panose="020B0502040204020203" pitchFamily="34" charset="0"/>
              </a:rPr>
              <a:t>игнорируйте других членов </a:t>
            </a:r>
            <a:r>
              <a:rPr lang="ru-RU" sz="2800" dirty="0" smtClean="0">
                <a:latin typeface="Bahnschrift Light Condensed" panose="020B0502040204020203" pitchFamily="34" charset="0"/>
              </a:rPr>
              <a:t>семьи</a:t>
            </a:r>
          </a:p>
          <a:p>
            <a:pPr marL="360363" indent="-360363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Покажите </a:t>
            </a:r>
            <a:r>
              <a:rPr lang="ru-RU" sz="2800" dirty="0">
                <a:latin typeface="Bahnschrift Light Condensed" panose="020B0502040204020203" pitchFamily="34" charset="0"/>
              </a:rPr>
              <a:t>больному, что его любят, о нём помнят и молятся за </a:t>
            </a:r>
            <a:r>
              <a:rPr lang="ru-RU" sz="2800" dirty="0" smtClean="0">
                <a:latin typeface="Bahnschrift Light Condensed" panose="020B0502040204020203" pitchFamily="34" charset="0"/>
              </a:rPr>
              <a:t>него</a:t>
            </a:r>
          </a:p>
          <a:p>
            <a:pPr marL="360363" indent="-360363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План посещения</a:t>
            </a:r>
          </a:p>
          <a:p>
            <a:pPr marL="360363" indent="-360363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Не </a:t>
            </a:r>
            <a:r>
              <a:rPr lang="ru-RU" sz="2800" dirty="0">
                <a:latin typeface="Bahnschrift Light Condensed" panose="020B0502040204020203" pitchFamily="34" charset="0"/>
              </a:rPr>
              <a:t>стоит обсуждать саму </a:t>
            </a:r>
            <a:r>
              <a:rPr lang="ru-RU" sz="2800" dirty="0" smtClean="0">
                <a:latin typeface="Bahnschrift Light Condensed" panose="020B0502040204020203" pitchFamily="34" charset="0"/>
              </a:rPr>
              <a:t>болезнь</a:t>
            </a:r>
            <a:endParaRPr lang="ru-RU" sz="2800" dirty="0">
              <a:latin typeface="Bahnschrift Ligh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3531" y="708184"/>
            <a:ext cx="7946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Bahnschrift Light Condensed" panose="020B0502040204020203" pitchFamily="34" charset="0"/>
              </a:rPr>
              <a:t>8 принципов посещения больного:</a:t>
            </a:r>
            <a:endParaRPr lang="ru-RU" sz="3600" b="1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9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-9427"/>
            <a:ext cx="12236824" cy="6867428"/>
            <a:chOff x="0" y="-9427"/>
            <a:chExt cx="12236824" cy="686742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3"/>
            <a:stretch/>
          </p:blipFill>
          <p:spPr>
            <a:xfrm>
              <a:off x="0" y="-9427"/>
              <a:ext cx="11029361" cy="6867427"/>
            </a:xfrm>
            <a:prstGeom prst="rect">
              <a:avLst/>
            </a:prstGeom>
          </p:spPr>
        </p:pic>
        <p:grpSp>
          <p:nvGrpSpPr>
            <p:cNvPr id="2" name="Группа 1"/>
            <p:cNvGrpSpPr/>
            <p:nvPr/>
          </p:nvGrpSpPr>
          <p:grpSpPr>
            <a:xfrm>
              <a:off x="10811434" y="1"/>
              <a:ext cx="1425390" cy="6858000"/>
              <a:chOff x="10811434" y="1"/>
              <a:chExt cx="1425390" cy="685800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10811434" y="1"/>
                <a:ext cx="1425390" cy="6858000"/>
              </a:xfrm>
              <a:prstGeom prst="rect">
                <a:avLst/>
              </a:prstGeom>
              <a:solidFill>
                <a:srgbClr val="98B7B1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30193"/>
                <a:ext cx="1293277" cy="1286550"/>
              </a:xfrm>
              <a:prstGeom prst="rect">
                <a:avLst/>
              </a:prstGeom>
              <a:solidFill>
                <a:srgbClr val="98B7B1"/>
              </a:solidFill>
            </p:spPr>
          </p:pic>
        </p:grpSp>
      </p:grpSp>
    </p:spTree>
    <p:extLst>
      <p:ext uri="{BB962C8B-B14F-4D97-AF65-F5344CB8AC3E}">
        <p14:creationId xmlns:p14="http://schemas.microsoft.com/office/powerpoint/2010/main" val="377648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0"/>
            <a:ext cx="12236824" cy="6858001"/>
            <a:chOff x="0" y="0"/>
            <a:chExt cx="12236824" cy="6858001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12" name="Прямоугольник 11"/>
            <p:cNvSpPr/>
            <p:nvPr/>
          </p:nvSpPr>
          <p:spPr>
            <a:xfrm>
              <a:off x="0" y="0"/>
              <a:ext cx="10811433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99001" y="2473141"/>
            <a:ext cx="5999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Что нам мешает следовать примеру Карла?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65692" y="2890392"/>
            <a:ext cx="8880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ahnschrift Light Condensed" panose="020B0502040204020203" pitchFamily="34" charset="0"/>
              </a:rPr>
              <a:t>В таком случае нужна не проповедь или нравоучение, но сам человек и его готовность слушать и вместе молиться.</a:t>
            </a:r>
            <a:endParaRPr lang="ru-RU" sz="32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8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8" name="Прямоугольник 7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7" name="Прямоугольник 6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64391" y="1737291"/>
            <a:ext cx="461146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Болен ли кто из вас, пусть призовёт пресвитеров Церкви, и пусть помолятся над ним, помазав его елеем во имя Господне. </a:t>
            </a:r>
          </a:p>
          <a:p>
            <a:pPr algn="r"/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  <a:p>
            <a:pPr algn="r"/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Иак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. 5:14-16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21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8" name="Прямоугольник 7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7" name="Прямоугольник 6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85286" y="1250372"/>
            <a:ext cx="484118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И молитвы веры исцелит болящего, и восставит его Господь; и если он </a:t>
            </a:r>
            <a:r>
              <a:rPr lang="ru-RU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соделал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грехи, простятся ему. Признавайтесь друг перед другом в проступках и молитесь друг за друга, чтобы исцелиться: много может усиленная молитва праведного.</a:t>
            </a:r>
          </a:p>
          <a:p>
            <a:pPr algn="r"/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  <a:p>
            <a:pPr algn="r"/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Иак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. 5:14-16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9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0048" y="-5662"/>
            <a:ext cx="12258989" cy="6863663"/>
            <a:chOff x="-10048" y="-5662"/>
            <a:chExt cx="12258989" cy="686366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1610" b="34199"/>
            <a:stretch/>
          </p:blipFill>
          <p:spPr>
            <a:xfrm>
              <a:off x="-10048" y="-5662"/>
              <a:ext cx="12258989" cy="6863662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1012254" y="2318173"/>
            <a:ext cx="54488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00" b="1" dirty="0">
                <a:solidFill>
                  <a:srgbClr val="8EADA7"/>
                </a:solidFill>
                <a:latin typeface="Franklin Gothic Demi" panose="020B0703020102020204" pitchFamily="34" charset="0"/>
              </a:rPr>
              <a:t>Молитва: фундамент ваших посещений</a:t>
            </a:r>
          </a:p>
        </p:txBody>
      </p:sp>
    </p:spTree>
    <p:extLst>
      <p:ext uri="{BB962C8B-B14F-4D97-AF65-F5344CB8AC3E}">
        <p14:creationId xmlns:p14="http://schemas.microsoft.com/office/powerpoint/2010/main" val="21663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8" name="Прямоугольник 7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7" name="Прямоугольник 6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84012" y="2115925"/>
            <a:ext cx="38711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Просите, и дано будет вам; ищите, и найдёте; стучите, и отворят вам.</a:t>
            </a:r>
          </a:p>
          <a:p>
            <a:pPr algn="r"/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Мф. 7:7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-1"/>
            <a:ext cx="12236824" cy="6858002"/>
            <a:chOff x="0" y="-1"/>
            <a:chExt cx="12236824" cy="685800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1"/>
            <a:stretch/>
          </p:blipFill>
          <p:spPr>
            <a:xfrm>
              <a:off x="0" y="-1"/>
              <a:ext cx="10811434" cy="6858001"/>
            </a:xfrm>
            <a:prstGeom prst="rect">
              <a:avLst/>
            </a:prstGeom>
          </p:spPr>
        </p:pic>
        <p:grpSp>
          <p:nvGrpSpPr>
            <p:cNvPr id="19" name="Группа 18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870856" y="2151726"/>
            <a:ext cx="4610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Bahnschrift Light Condensed" panose="020B0502040204020203" pitchFamily="34" charset="0"/>
              </a:rPr>
              <a:t>Давать нам в ответ на искреннюю молитву то, чего без неё мы не получили бы, - часть замысла Божьего.</a:t>
            </a:r>
          </a:p>
          <a:p>
            <a:pPr algn="r"/>
            <a:endParaRPr lang="en-US" sz="2400" dirty="0" smtClean="0">
              <a:latin typeface="Bahnschrift Light Condensed" panose="020B0502040204020203" pitchFamily="34" charset="0"/>
            </a:endParaRPr>
          </a:p>
          <a:p>
            <a:pPr algn="r"/>
            <a:r>
              <a:rPr lang="ru-RU" sz="2400" dirty="0" smtClean="0">
                <a:latin typeface="Bahnschrift Light Condensed" panose="020B0502040204020203" pitchFamily="34" charset="0"/>
              </a:rPr>
              <a:t>Великая борьба, с. 525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15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-1"/>
            <a:ext cx="12236824" cy="6858002"/>
            <a:chOff x="0" y="-1"/>
            <a:chExt cx="12236824" cy="685800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1"/>
            <a:stretch/>
          </p:blipFill>
          <p:spPr>
            <a:xfrm>
              <a:off x="0" y="-1"/>
              <a:ext cx="10811434" cy="6858001"/>
            </a:xfrm>
            <a:prstGeom prst="rect">
              <a:avLst/>
            </a:prstGeom>
          </p:spPr>
        </p:pic>
        <p:grpSp>
          <p:nvGrpSpPr>
            <p:cNvPr id="12" name="Группа 11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944952" y="1472692"/>
            <a:ext cx="7656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ahnschrift Light Condensed" panose="020B0502040204020203" pitchFamily="34" charset="0"/>
              </a:rPr>
              <a:t>Молитва – это дверь, открывающая доступ к ресурсам и инструментам, которыми располагает Бог.</a:t>
            </a:r>
            <a:endParaRPr lang="ru-RU" sz="32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5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8" name="Прямоугольник 7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7" name="Прямоугольник 6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2262" y="2392924"/>
            <a:ext cx="39615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Если чего попросите во имя Моё, Я то сделаю.</a:t>
            </a:r>
          </a:p>
          <a:p>
            <a:pPr algn="r"/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Ин. 14:14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4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80902" y="2515989"/>
            <a:ext cx="8449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ahnschrift Light Condensed" panose="020B0502040204020203" pitchFamily="34" charset="0"/>
              </a:rPr>
              <a:t>Большую часть вашей подготовки к посещению должна занимать молитва, и меньше всего вам следует тревожиться относительно деталей визита.</a:t>
            </a:r>
            <a:endParaRPr lang="ru-RU" sz="32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6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0" y="-1"/>
            <a:ext cx="12236824" cy="6858002"/>
            <a:chOff x="0" y="-1"/>
            <a:chExt cx="12236824" cy="6858002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1"/>
            <a:stretch/>
          </p:blipFill>
          <p:spPr>
            <a:xfrm>
              <a:off x="0" y="-1"/>
              <a:ext cx="10811434" cy="6858001"/>
            </a:xfrm>
            <a:prstGeom prst="rect">
              <a:avLst/>
            </a:prstGeom>
          </p:spPr>
        </p:pic>
        <p:grpSp>
          <p:nvGrpSpPr>
            <p:cNvPr id="5" name="Группа 4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1432318" y="249866"/>
            <a:ext cx="7946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547871"/>
                </a:solidFill>
                <a:latin typeface="Bahnschrift Light Condensed" panose="020B0502040204020203" pitchFamily="34" charset="0"/>
              </a:rPr>
              <a:t>Рекомендации</a:t>
            </a:r>
            <a:endParaRPr lang="ru-RU" sz="4000" b="1" dirty="0">
              <a:solidFill>
                <a:srgbClr val="547871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8476" y="1042244"/>
            <a:ext cx="64861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Молитесь о присутствии Святого Духа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Молитесь о мудрости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Молитесь о чуткости и тактичности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Молитесь, чтобы Бог устранил ваш страх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Молитесь за отклик тех людей, которых посещаете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Молитесь о благоприятной домашней обстановке</a:t>
            </a:r>
          </a:p>
        </p:txBody>
      </p:sp>
    </p:spTree>
    <p:extLst>
      <p:ext uri="{BB962C8B-B14F-4D97-AF65-F5344CB8AC3E}">
        <p14:creationId xmlns:p14="http://schemas.microsoft.com/office/powerpoint/2010/main" val="377784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236824" cy="6858001"/>
            <a:chOff x="0" y="0"/>
            <a:chExt cx="12236824" cy="685800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0"/>
              <a:ext cx="10811433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91730" y="2274838"/>
            <a:ext cx="5999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Страх подрывает уверенность человека </a:t>
            </a:r>
            <a:endParaRPr lang="en-US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  <a:p>
            <a:pPr algn="ctr"/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в себе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.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099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236824" cy="6858001"/>
            <a:chOff x="0" y="0"/>
            <a:chExt cx="12236824" cy="6858001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1"/>
              <a:ext cx="12236824" cy="6858000"/>
              <a:chOff x="0" y="1"/>
              <a:chExt cx="12236824" cy="6858000"/>
            </a:xfrm>
          </p:grpSpPr>
          <p:grpSp>
            <p:nvGrpSpPr>
              <p:cNvPr id="4" name="Группа 3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6" name="Прямоугольник 5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7" name="Рисунок 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5" name="Прямоугольник 4"/>
              <p:cNvSpPr/>
              <p:nvPr/>
            </p:nvSpPr>
            <p:spPr>
              <a:xfrm>
                <a:off x="0" y="1"/>
                <a:ext cx="1081143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19"/>
            <a:stretch/>
          </p:blipFill>
          <p:spPr>
            <a:xfrm>
              <a:off x="0" y="0"/>
              <a:ext cx="10812026" cy="6857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974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65692" y="2890392"/>
            <a:ext cx="8880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ahnschrift Light Condensed" panose="020B0502040204020203" pitchFamily="34" charset="0"/>
              </a:rPr>
              <a:t>Ходите в вере, пусть молитва станет вашим основанием, и Бог щедро благословит вашу жизнь.</a:t>
            </a:r>
            <a:endParaRPr lang="ru-RU" sz="32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0048" y="-5662"/>
            <a:ext cx="12258989" cy="6863663"/>
            <a:chOff x="-10048" y="-5662"/>
            <a:chExt cx="12258989" cy="686366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1610" b="34199"/>
            <a:stretch/>
          </p:blipFill>
          <p:spPr>
            <a:xfrm>
              <a:off x="-10048" y="-5662"/>
              <a:ext cx="12258989" cy="6863662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1012254" y="2672116"/>
            <a:ext cx="54488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00" b="1" dirty="0">
                <a:solidFill>
                  <a:srgbClr val="8EADA7"/>
                </a:solidFill>
                <a:latin typeface="Franklin Gothic Demi" panose="020B0703020102020204" pitchFamily="34" charset="0"/>
              </a:rPr>
              <a:t>Сила истинной дружбы</a:t>
            </a:r>
          </a:p>
        </p:txBody>
      </p:sp>
    </p:spTree>
    <p:extLst>
      <p:ext uri="{BB962C8B-B14F-4D97-AF65-F5344CB8AC3E}">
        <p14:creationId xmlns:p14="http://schemas.microsoft.com/office/powerpoint/2010/main" val="16746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8" name="Прямоугольник 7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7" name="Прямоугольник 6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29111" y="1992815"/>
            <a:ext cx="46950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Кто хочет иметь друзей, тот и сам должен быть дружелюбным; и бывает друг, более привязанный, нежели брат.</a:t>
            </a:r>
          </a:p>
          <a:p>
            <a:pPr algn="r"/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Притч. 18:24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8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" y="0"/>
            <a:ext cx="12236825" cy="6858001"/>
            <a:chOff x="-1" y="0"/>
            <a:chExt cx="12236825" cy="685800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1"/>
              <a:ext cx="12236824" cy="6858000"/>
              <a:chOff x="0" y="1"/>
              <a:chExt cx="12236824" cy="6858000"/>
            </a:xfrm>
          </p:grpSpPr>
          <p:grpSp>
            <p:nvGrpSpPr>
              <p:cNvPr id="5" name="Группа 4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7" name="Прямоугольник 6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6" name="Прямоугольник 5"/>
              <p:cNvSpPr/>
              <p:nvPr/>
            </p:nvSpPr>
            <p:spPr>
              <a:xfrm>
                <a:off x="0" y="1"/>
                <a:ext cx="10811433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80"/>
            <a:stretch/>
          </p:blipFill>
          <p:spPr>
            <a:xfrm>
              <a:off x="-1" y="0"/>
              <a:ext cx="10822076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38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" y="-10048"/>
            <a:ext cx="12236825" cy="6868049"/>
            <a:chOff x="-1" y="-10048"/>
            <a:chExt cx="12236825" cy="686804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8" name="Прямоугольник 7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7" name="Прямоугольник 6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1"/>
            <a:stretch/>
          </p:blipFill>
          <p:spPr>
            <a:xfrm>
              <a:off x="-1" y="-10048"/>
              <a:ext cx="10811434" cy="686804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21314" y="1992815"/>
            <a:ext cx="42428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И Я открыл им имя Твоё и открою, да любовь, которою Ты возлюбил Меня, в них будет, и Я в них.</a:t>
            </a:r>
          </a:p>
          <a:p>
            <a:pPr algn="r"/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Ин. 17:26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0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1"/>
            <a:ext cx="12236824" cy="6858000"/>
            <a:chOff x="0" y="1"/>
            <a:chExt cx="12236824" cy="68580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0" y="1"/>
              <a:ext cx="1081143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65692" y="2890392"/>
            <a:ext cx="8880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Bahnschrift Light Condensed" panose="020B0502040204020203" pitchFamily="34" charset="0"/>
              </a:rPr>
              <a:t>Любовь и умение ладить способны разрушить те барьеры, которые люди возводят в отношениях друг с другом.</a:t>
            </a:r>
            <a:endParaRPr lang="ru-RU" sz="32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2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12236824" cy="6858001"/>
            <a:chOff x="0" y="0"/>
            <a:chExt cx="12236824" cy="685800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666" b="21195"/>
            <a:stretch/>
          </p:blipFill>
          <p:spPr>
            <a:xfrm>
              <a:off x="0" y="0"/>
              <a:ext cx="10817156" cy="6857999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8" name="Прямоугольник 7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222233" y="505973"/>
            <a:ext cx="7946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Bahnschrift Light Condensed" panose="020B0502040204020203" pitchFamily="34" charset="0"/>
              </a:rPr>
              <a:t>Базовые элементы дружбы</a:t>
            </a:r>
            <a:endParaRPr lang="ru-RU" sz="3200" b="1" dirty="0">
              <a:latin typeface="Bahnschrift Light Condensed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2702" y="1353529"/>
            <a:ext cx="57349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Будьте дружелюбны</a:t>
            </a:r>
          </a:p>
          <a:p>
            <a:pPr marL="360363" indent="-360363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Искреннее дружелюбие</a:t>
            </a:r>
          </a:p>
          <a:p>
            <a:pPr marL="360363" indent="-360363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Установление отношений требует времени</a:t>
            </a:r>
          </a:p>
          <a:p>
            <a:pPr marL="360363" indent="-360363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Будьте внимательны к нуждам людей</a:t>
            </a:r>
          </a:p>
          <a:p>
            <a:pPr marL="360363" indent="-360363">
              <a:buFont typeface="+mj-lt"/>
              <a:buAutoNum type="arabicPeriod"/>
            </a:pPr>
            <a:r>
              <a:rPr lang="ru-RU" sz="2800" dirty="0" smtClean="0">
                <a:latin typeface="Bahnschrift Light Condensed" panose="020B0502040204020203" pitchFamily="34" charset="0"/>
              </a:rPr>
              <a:t>Не проявляйте спешки в общении с людьми</a:t>
            </a:r>
          </a:p>
          <a:p>
            <a:pPr marL="360363" indent="-360363">
              <a:buFont typeface="+mj-lt"/>
              <a:buAutoNum type="arabicPeriod" startAt="6"/>
            </a:pPr>
            <a:r>
              <a:rPr lang="ru-RU" sz="2800" dirty="0">
                <a:latin typeface="Bahnschrift Light Condensed" panose="020B0502040204020203" pitchFamily="34" charset="0"/>
              </a:rPr>
              <a:t>Любите людей</a:t>
            </a:r>
          </a:p>
          <a:p>
            <a:pPr marL="360363" indent="-360363">
              <a:buFont typeface="+mj-lt"/>
              <a:buAutoNum type="arabicPeriod" startAt="6"/>
            </a:pPr>
            <a:r>
              <a:rPr lang="ru-RU" sz="2800" dirty="0">
                <a:latin typeface="Bahnschrift Light Condensed" panose="020B0502040204020203" pitchFamily="34" charset="0"/>
              </a:rPr>
              <a:t>Приглашайте друзей в разные места</a:t>
            </a:r>
          </a:p>
          <a:p>
            <a:pPr marL="360363" indent="-360363">
              <a:buFont typeface="+mj-lt"/>
              <a:buAutoNum type="arabicPeriod" startAt="6"/>
            </a:pPr>
            <a:r>
              <a:rPr lang="ru-RU" sz="2800" dirty="0">
                <a:latin typeface="Bahnschrift Light Condensed" panose="020B0502040204020203" pitchFamily="34" charset="0"/>
              </a:rPr>
              <a:t>Члены вашей местной церкви должны быть радушными</a:t>
            </a:r>
          </a:p>
          <a:p>
            <a:pPr marL="360363" indent="-360363">
              <a:buFont typeface="+mj-lt"/>
              <a:buAutoNum type="arabicPeriod" startAt="6"/>
            </a:pPr>
            <a:r>
              <a:rPr lang="ru-RU" sz="2800" dirty="0">
                <a:latin typeface="Bahnschrift Light Condensed" panose="020B0502040204020203" pitchFamily="34" charset="0"/>
              </a:rPr>
              <a:t>Заслужите доверие тех, кого вы </a:t>
            </a:r>
            <a:r>
              <a:rPr lang="ru-RU" sz="2800" dirty="0" smtClean="0">
                <a:latin typeface="Bahnschrift Light Condensed" panose="020B0502040204020203" pitchFamily="34" charset="0"/>
              </a:rPr>
              <a:t>посещаете</a:t>
            </a:r>
            <a:endParaRPr lang="ru-RU" sz="28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72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-1"/>
            <a:ext cx="12236824" cy="6858002"/>
            <a:chOff x="0" y="-1"/>
            <a:chExt cx="12236824" cy="6858002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1"/>
            <a:stretch/>
          </p:blipFill>
          <p:spPr>
            <a:xfrm>
              <a:off x="0" y="-1"/>
              <a:ext cx="10811434" cy="6858001"/>
            </a:xfrm>
            <a:prstGeom prst="rect">
              <a:avLst/>
            </a:prstGeom>
          </p:spPr>
        </p:pic>
        <p:grpSp>
          <p:nvGrpSpPr>
            <p:cNvPr id="17" name="Группа 16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18" name="Прямоугольник 17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728596" y="1704499"/>
            <a:ext cx="49912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Bahnschrift Light Condensed" panose="020B0502040204020203" pitchFamily="34" charset="0"/>
              </a:rPr>
              <a:t>Нужно прикладывать усилия со своей стороны, чтобы сблизиться с людьми. Если бы меньше времени отдавалось проповедованию, а больше — личному служению, тогда можно было бы получить гораздо лучшие результаты…</a:t>
            </a:r>
          </a:p>
        </p:txBody>
      </p:sp>
    </p:spTree>
    <p:extLst>
      <p:ext uri="{BB962C8B-B14F-4D97-AF65-F5344CB8AC3E}">
        <p14:creationId xmlns:p14="http://schemas.microsoft.com/office/powerpoint/2010/main" val="208840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-1"/>
            <a:ext cx="12236824" cy="6858002"/>
            <a:chOff x="0" y="-1"/>
            <a:chExt cx="12236824" cy="685800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1"/>
            <a:stretch/>
          </p:blipFill>
          <p:spPr>
            <a:xfrm>
              <a:off x="0" y="-1"/>
              <a:ext cx="10811434" cy="6858001"/>
            </a:xfrm>
            <a:prstGeom prst="rect">
              <a:avLst/>
            </a:prstGeom>
          </p:spPr>
        </p:pic>
        <p:grpSp>
          <p:nvGrpSpPr>
            <p:cNvPr id="12" name="Группа 11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384488" y="944715"/>
            <a:ext cx="54812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Bahnschrift Light Condensed" panose="020B0502040204020203" pitchFamily="34" charset="0"/>
              </a:rPr>
              <a:t>…Бедные нуждаются в помощи, больные — в уходе, опечаленные и скорбящие — в утешении, несведущие — в наставлении, неопытные — в совете. Мы призваны плакать с плачущими и радоваться с радующимися. Сопровождаемая силой убеждения, силой молитвы и силой любви Божьей, эта работа не может быть и не будет бесплодной.</a:t>
            </a:r>
          </a:p>
          <a:p>
            <a:pPr algn="r"/>
            <a:endParaRPr lang="ru-RU" sz="2400" dirty="0" smtClean="0">
              <a:latin typeface="Bahnschrift Light Condensed" panose="020B0502040204020203" pitchFamily="34" charset="0"/>
            </a:endParaRPr>
          </a:p>
          <a:p>
            <a:pPr algn="r"/>
            <a:r>
              <a:rPr lang="ru-RU" sz="2400" dirty="0" smtClean="0">
                <a:latin typeface="Bahnschrift Light Condensed" panose="020B0502040204020203" pitchFamily="34" charset="0"/>
              </a:rPr>
              <a:t>Служение исцеления, с. 143,144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3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30145" y="-20097"/>
            <a:ext cx="12266969" cy="6878098"/>
            <a:chOff x="-30145" y="-20097"/>
            <a:chExt cx="12266969" cy="6878098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12236824" cy="6858001"/>
              <a:chOff x="0" y="0"/>
              <a:chExt cx="12236824" cy="6858001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0811434" y="1"/>
                <a:ext cx="1425390" cy="6858000"/>
                <a:chOff x="10811434" y="0"/>
                <a:chExt cx="1425390" cy="6893859"/>
              </a:xfrm>
              <a:solidFill>
                <a:srgbClr val="98B7B1"/>
              </a:solidFill>
            </p:grpSpPr>
            <p:sp>
              <p:nvSpPr>
                <p:cNvPr id="7" name="Прямоугольник 6"/>
                <p:cNvSpPr/>
                <p:nvPr/>
              </p:nvSpPr>
              <p:spPr>
                <a:xfrm>
                  <a:off x="10811434" y="0"/>
                  <a:ext cx="1425390" cy="689385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7490" y="5358062"/>
                  <a:ext cx="1293277" cy="1293277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10811433" cy="685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 smtClean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7" t="23055"/>
            <a:stretch/>
          </p:blipFill>
          <p:spPr>
            <a:xfrm>
              <a:off x="-30145" y="-20097"/>
              <a:ext cx="10841579" cy="687809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103579" y="241278"/>
            <a:ext cx="3738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Bahnschrift SemiLight Condensed" panose="020B0502040204020203" pitchFamily="34" charset="0"/>
              </a:rPr>
              <a:t>Урок 1.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5328" y="1010719"/>
            <a:ext cx="5455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98B7B1"/>
                </a:solidFill>
                <a:latin typeface="Bahnschrift SemiLight Condensed" panose="020B0502040204020203" pitchFamily="34" charset="0"/>
              </a:rPr>
              <a:t>Положитесь на Божьи обетования</a:t>
            </a:r>
            <a:endParaRPr lang="ru-RU" sz="2800" b="1" dirty="0">
              <a:solidFill>
                <a:srgbClr val="98B7B1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7480" y="1846695"/>
            <a:ext cx="47770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atin typeface="Bahnschrift SemiLight Condensed" panose="020B0502040204020203" pitchFamily="34" charset="0"/>
              </a:rPr>
              <a:t>Ибо дал нам Бог духа не боязни, но силы, и любви, и целомудрия. </a:t>
            </a:r>
            <a:r>
              <a:rPr lang="ru-RU" sz="2000" dirty="0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2 Тим. 1:7</a:t>
            </a:r>
          </a:p>
          <a:p>
            <a:endParaRPr lang="ru-RU" sz="2600" dirty="0" smtClean="0">
              <a:latin typeface="Bahnschrift SemiLight Condensed" panose="020B0502040204020203" pitchFamily="34" charset="0"/>
            </a:endParaRPr>
          </a:p>
          <a:p>
            <a:r>
              <a:rPr lang="ru-RU" sz="2600" dirty="0" smtClean="0">
                <a:latin typeface="Bahnschrift SemiLight Condensed" panose="020B0502040204020203" pitchFamily="34" charset="0"/>
              </a:rPr>
              <a:t>В любви нет страха, но совершенная любовь изгоняет страх, потому что в страхе есть мучение. Боящийся </a:t>
            </a:r>
            <a:r>
              <a:rPr lang="ru-RU" sz="2600" dirty="0" err="1" smtClean="0">
                <a:latin typeface="Bahnschrift SemiLight Condensed" panose="020B0502040204020203" pitchFamily="34" charset="0"/>
              </a:rPr>
              <a:t>несовершен</a:t>
            </a:r>
            <a:r>
              <a:rPr lang="ru-RU" sz="2600" dirty="0" smtClean="0">
                <a:latin typeface="Bahnschrift SemiLight Condensed" panose="020B0502040204020203" pitchFamily="34" charset="0"/>
              </a:rPr>
              <a:t> в любви. </a:t>
            </a:r>
            <a:r>
              <a:rPr lang="ru-RU" sz="2000" dirty="0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1 Ин. 4:18</a:t>
            </a:r>
          </a:p>
          <a:p>
            <a:endParaRPr lang="ru-RU" sz="2600" dirty="0" smtClean="0">
              <a:latin typeface="Bahnschrift SemiLight Condensed" panose="020B0502040204020203" pitchFamily="34" charset="0"/>
            </a:endParaRPr>
          </a:p>
          <a:p>
            <a:r>
              <a:rPr lang="ru-RU" sz="2600" dirty="0" smtClean="0">
                <a:latin typeface="Bahnschrift SemiLight Condensed" panose="020B0502040204020203" pitchFamily="34" charset="0"/>
              </a:rPr>
              <a:t>Не бойся, но говори и не умолкай, ибо Я с тобою, и никто не сделает тебе зла. </a:t>
            </a:r>
            <a:r>
              <a:rPr lang="ru-RU" sz="2000" dirty="0" err="1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Деян</a:t>
            </a:r>
            <a:r>
              <a:rPr lang="ru-RU" sz="2000" dirty="0" smtClean="0">
                <a:solidFill>
                  <a:srgbClr val="547871"/>
                </a:solidFill>
                <a:latin typeface="Bahnschrift SemiLight Condensed" panose="020B0502040204020203" pitchFamily="34" charset="0"/>
              </a:rPr>
              <a:t>. 18:9,10</a:t>
            </a:r>
          </a:p>
        </p:txBody>
      </p:sp>
    </p:spTree>
    <p:extLst>
      <p:ext uri="{BB962C8B-B14F-4D97-AF65-F5344CB8AC3E}">
        <p14:creationId xmlns:p14="http://schemas.microsoft.com/office/powerpoint/2010/main" val="256214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236824" cy="6858001"/>
            <a:chOff x="0" y="0"/>
            <a:chExt cx="12236824" cy="685800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811434" y="1"/>
              <a:ext cx="1425390" cy="6858000"/>
              <a:chOff x="10811434" y="0"/>
              <a:chExt cx="1425390" cy="6893859"/>
            </a:xfrm>
            <a:solidFill>
              <a:srgbClr val="98B7B1"/>
            </a:solidFill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811434" y="0"/>
                <a:ext cx="1425390" cy="68938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77490" y="5358062"/>
                <a:ext cx="1293277" cy="1293277"/>
              </a:xfrm>
              <a:prstGeom prst="rect">
                <a:avLst/>
              </a:prstGeom>
              <a:grpFill/>
            </p:spPr>
          </p:pic>
        </p:grpSp>
        <p:sp>
          <p:nvSpPr>
            <p:cNvPr id="2" name="Прямоугольник 1"/>
            <p:cNvSpPr/>
            <p:nvPr/>
          </p:nvSpPr>
          <p:spPr>
            <a:xfrm>
              <a:off x="0" y="0"/>
              <a:ext cx="10811433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>
          <a:xfrm>
            <a:off x="10048" y="0"/>
            <a:ext cx="10811433" cy="6873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8192" y="373601"/>
            <a:ext cx="5999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Урок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2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48972" y="1073970"/>
            <a:ext cx="40984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</a:rPr>
              <a:t>Делитесь своим личным опытом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6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1951</Words>
  <Application>Microsoft Office PowerPoint</Application>
  <PresentationFormat>Широкоэкранный</PresentationFormat>
  <Paragraphs>292</Paragraphs>
  <Slides>79</Slides>
  <Notes>42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9" baseType="lpstr">
      <vt:lpstr>Arial</vt:lpstr>
      <vt:lpstr>Bahnschrift Light Condensed</vt:lpstr>
      <vt:lpstr>Bahnschrift SemiLight Condensed</vt:lpstr>
      <vt:lpstr>Calibri</vt:lpstr>
      <vt:lpstr>Calibri Light</vt:lpstr>
      <vt:lpstr>Franklin Gothic Demi</vt:lpstr>
      <vt:lpstr>Franklin Gothic Demi Cond</vt:lpstr>
      <vt:lpstr>Helvetica</vt:lpstr>
      <vt:lpstr>Wingdings</vt:lpstr>
      <vt:lpstr>Тема Office</vt:lpstr>
      <vt:lpstr>Как проводить пасторские посещения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проводить пасторские посещения</dc:title>
  <dc:creator>Ekaterina Smirnova</dc:creator>
  <cp:lastModifiedBy>Ekaterina Smirnova</cp:lastModifiedBy>
  <cp:revision>75</cp:revision>
  <dcterms:created xsi:type="dcterms:W3CDTF">2023-10-25T06:57:04Z</dcterms:created>
  <dcterms:modified xsi:type="dcterms:W3CDTF">2023-11-01T08:26:26Z</dcterms:modified>
</cp:coreProperties>
</file>