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325" r:id="rId3"/>
    <p:sldId id="267" r:id="rId4"/>
    <p:sldId id="274" r:id="rId5"/>
    <p:sldId id="270" r:id="rId6"/>
    <p:sldId id="271" r:id="rId7"/>
    <p:sldId id="272" r:id="rId8"/>
    <p:sldId id="273" r:id="rId9"/>
    <p:sldId id="275" r:id="rId10"/>
    <p:sldId id="276" r:id="rId11"/>
    <p:sldId id="361" r:id="rId12"/>
    <p:sldId id="278" r:id="rId13"/>
    <p:sldId id="279" r:id="rId14"/>
    <p:sldId id="280" r:id="rId15"/>
    <p:sldId id="282" r:id="rId16"/>
    <p:sldId id="283" r:id="rId17"/>
    <p:sldId id="284" r:id="rId18"/>
    <p:sldId id="285" r:id="rId19"/>
    <p:sldId id="286" r:id="rId20"/>
    <p:sldId id="288" r:id="rId21"/>
    <p:sldId id="289" r:id="rId22"/>
    <p:sldId id="290" r:id="rId23"/>
    <p:sldId id="292" r:id="rId24"/>
    <p:sldId id="294" r:id="rId25"/>
    <p:sldId id="293" r:id="rId26"/>
    <p:sldId id="297" r:id="rId27"/>
    <p:sldId id="295" r:id="rId28"/>
    <p:sldId id="296" r:id="rId29"/>
    <p:sldId id="298" r:id="rId30"/>
    <p:sldId id="299" r:id="rId31"/>
    <p:sldId id="301" r:id="rId32"/>
    <p:sldId id="300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3" r:id="rId44"/>
    <p:sldId id="314" r:id="rId45"/>
    <p:sldId id="312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3" r:id="rId73"/>
    <p:sldId id="344" r:id="rId74"/>
    <p:sldId id="345" r:id="rId75"/>
    <p:sldId id="346" r:id="rId76"/>
    <p:sldId id="347" r:id="rId77"/>
    <p:sldId id="348" r:id="rId78"/>
    <p:sldId id="349" r:id="rId79"/>
    <p:sldId id="350" r:id="rId80"/>
    <p:sldId id="351" r:id="rId81"/>
    <p:sldId id="352" r:id="rId82"/>
    <p:sldId id="354" r:id="rId83"/>
    <p:sldId id="353" r:id="rId84"/>
    <p:sldId id="355" r:id="rId85"/>
    <p:sldId id="357" r:id="rId86"/>
    <p:sldId id="358" r:id="rId87"/>
    <p:sldId id="359" r:id="rId88"/>
    <p:sldId id="360" r:id="rId89"/>
    <p:sldId id="362" r:id="rId90"/>
    <p:sldId id="363" r:id="rId91"/>
    <p:sldId id="364" r:id="rId9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E58"/>
    <a:srgbClr val="A8C2DA"/>
    <a:srgbClr val="99CCFF"/>
    <a:srgbClr val="1D719F"/>
    <a:srgbClr val="80A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372" autoAdjust="0"/>
  </p:normalViewPr>
  <p:slideViewPr>
    <p:cSldViewPr snapToGrid="0">
      <p:cViewPr varScale="1">
        <p:scale>
          <a:sx n="57" d="100"/>
          <a:sy n="57" d="100"/>
        </p:scale>
        <p:origin x="13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BACF90-DBF7-4E0B-9984-E64E8CF15A41}" type="doc">
      <dgm:prSet loTypeId="urn:microsoft.com/office/officeart/2005/8/layout/vList3" loCatId="picture" qsTypeId="urn:microsoft.com/office/officeart/2005/8/quickstyle/3d2" qsCatId="3D" csTypeId="urn:microsoft.com/office/officeart/2005/8/colors/accent1_2" csCatId="accent1" phldr="1"/>
      <dgm:spPr/>
    </dgm:pt>
    <dgm:pt modelId="{300E5C93-8A06-4441-9916-1030691191A4}">
      <dgm:prSet phldrT="[Текст]"/>
      <dgm:spPr>
        <a:solidFill>
          <a:srgbClr val="A8C2DA"/>
        </a:solidFill>
      </dgm:spPr>
      <dgm:t>
        <a:bodyPr/>
        <a:lstStyle/>
        <a:p>
          <a:r>
            <a:rPr lang="ru-RU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Посев</a:t>
          </a:r>
          <a:endParaRPr lang="ru-RU" dirty="0">
            <a:solidFill>
              <a:srgbClr val="103E58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7D9DF0EB-7DBC-4B6E-AFB4-D65A4573CA27}" type="parTrans" cxnId="{7F996EC1-28B0-4BE2-8D8C-52AD7FA2FCC8}">
      <dgm:prSet/>
      <dgm:spPr/>
      <dgm:t>
        <a:bodyPr/>
        <a:lstStyle/>
        <a:p>
          <a:endParaRPr lang="ru-RU"/>
        </a:p>
      </dgm:t>
    </dgm:pt>
    <dgm:pt modelId="{79CA7304-0BB0-4C08-BAF7-24152B767D4F}" type="sibTrans" cxnId="{7F996EC1-28B0-4BE2-8D8C-52AD7FA2FCC8}">
      <dgm:prSet/>
      <dgm:spPr/>
      <dgm:t>
        <a:bodyPr/>
        <a:lstStyle/>
        <a:p>
          <a:endParaRPr lang="ru-RU"/>
        </a:p>
      </dgm:t>
    </dgm:pt>
    <dgm:pt modelId="{40937E90-CCA4-4258-8417-E0A213BCDBD7}">
      <dgm:prSet phldrT="[Текст]"/>
      <dgm:spPr>
        <a:solidFill>
          <a:srgbClr val="80A6C7"/>
        </a:solidFill>
      </dgm:spPr>
      <dgm:t>
        <a:bodyPr/>
        <a:lstStyle/>
        <a:p>
          <a:r>
            <a:rPr lang="ru-RU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Взращивание</a:t>
          </a:r>
          <a:endParaRPr lang="ru-RU" dirty="0">
            <a:solidFill>
              <a:srgbClr val="103E58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40F9EAD1-CB13-4B49-AF01-6489D7E5B3CC}" type="parTrans" cxnId="{0A7012A7-93CC-4C75-BD82-A937B5017B0E}">
      <dgm:prSet/>
      <dgm:spPr/>
      <dgm:t>
        <a:bodyPr/>
        <a:lstStyle/>
        <a:p>
          <a:endParaRPr lang="ru-RU"/>
        </a:p>
      </dgm:t>
    </dgm:pt>
    <dgm:pt modelId="{E0CA2C27-C2BB-40DC-85C6-7136F14CF751}" type="sibTrans" cxnId="{0A7012A7-93CC-4C75-BD82-A937B5017B0E}">
      <dgm:prSet/>
      <dgm:spPr/>
      <dgm:t>
        <a:bodyPr/>
        <a:lstStyle/>
        <a:p>
          <a:endParaRPr lang="ru-RU"/>
        </a:p>
      </dgm:t>
    </dgm:pt>
    <dgm:pt modelId="{362F704C-25AD-4A65-8967-E8B3EDB4CCBA}">
      <dgm:prSet phldrT="[Текст]"/>
      <dgm:spPr>
        <a:solidFill>
          <a:srgbClr val="A8C2DA"/>
        </a:solidFill>
      </dgm:spPr>
      <dgm:t>
        <a:bodyPr/>
        <a:lstStyle/>
        <a:p>
          <a:r>
            <a:rPr lang="ru-RU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Жатва</a:t>
          </a:r>
          <a:endParaRPr lang="ru-RU" dirty="0">
            <a:solidFill>
              <a:srgbClr val="103E58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54105964-685C-4886-81FA-D8B709ED0B4C}" type="parTrans" cxnId="{FCC38B8C-DC36-4123-9969-ACE06441BB1B}">
      <dgm:prSet/>
      <dgm:spPr/>
      <dgm:t>
        <a:bodyPr/>
        <a:lstStyle/>
        <a:p>
          <a:endParaRPr lang="ru-RU"/>
        </a:p>
      </dgm:t>
    </dgm:pt>
    <dgm:pt modelId="{FB0DAE2A-4CB3-4B97-8416-A0D8ECF14015}" type="sibTrans" cxnId="{FCC38B8C-DC36-4123-9969-ACE06441BB1B}">
      <dgm:prSet/>
      <dgm:spPr/>
      <dgm:t>
        <a:bodyPr/>
        <a:lstStyle/>
        <a:p>
          <a:endParaRPr lang="ru-RU"/>
        </a:p>
      </dgm:t>
    </dgm:pt>
    <dgm:pt modelId="{C4C167E9-1153-4D5F-8FC0-3F3584F37506}" type="pres">
      <dgm:prSet presAssocID="{BBBACF90-DBF7-4E0B-9984-E64E8CF15A41}" presName="linearFlow" presStyleCnt="0">
        <dgm:presLayoutVars>
          <dgm:dir/>
          <dgm:resizeHandles val="exact"/>
        </dgm:presLayoutVars>
      </dgm:prSet>
      <dgm:spPr/>
    </dgm:pt>
    <dgm:pt modelId="{802283E2-4114-410F-8AFD-5511122E0BE2}" type="pres">
      <dgm:prSet presAssocID="{300E5C93-8A06-4441-9916-1030691191A4}" presName="composite" presStyleCnt="0"/>
      <dgm:spPr/>
    </dgm:pt>
    <dgm:pt modelId="{F6D8AB32-B04B-4D34-B5A7-44B9B25C85EE}" type="pres">
      <dgm:prSet presAssocID="{300E5C93-8A06-4441-9916-1030691191A4}" presName="imgShp" presStyleLbl="fgImgPlace1" presStyleIdx="0" presStyleCnt="3"/>
      <dgm:spPr/>
    </dgm:pt>
    <dgm:pt modelId="{8E6DA3A2-BFEC-45FD-B264-A91FEAC92714}" type="pres">
      <dgm:prSet presAssocID="{300E5C93-8A06-4441-9916-1030691191A4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62F10C-3E6E-41A5-B34E-F8CBB964027F}" type="pres">
      <dgm:prSet presAssocID="{79CA7304-0BB0-4C08-BAF7-24152B767D4F}" presName="spacing" presStyleCnt="0"/>
      <dgm:spPr/>
    </dgm:pt>
    <dgm:pt modelId="{017633C0-003B-4C5E-8AD3-0EC8AEEDF181}" type="pres">
      <dgm:prSet presAssocID="{40937E90-CCA4-4258-8417-E0A213BCDBD7}" presName="composite" presStyleCnt="0"/>
      <dgm:spPr/>
    </dgm:pt>
    <dgm:pt modelId="{2C386F53-06FD-4CEE-B5E0-0FDC727D2981}" type="pres">
      <dgm:prSet presAssocID="{40937E90-CCA4-4258-8417-E0A213BCDBD7}" presName="imgShp" presStyleLbl="fgImgPlace1" presStyleIdx="1" presStyleCnt="3"/>
      <dgm:spPr/>
    </dgm:pt>
    <dgm:pt modelId="{84D19A98-D20E-4F8B-864F-19ACD27D9B4E}" type="pres">
      <dgm:prSet presAssocID="{40937E90-CCA4-4258-8417-E0A213BCDBD7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8E8175-53C9-4AF1-A0FE-7E7F8CB17EA2}" type="pres">
      <dgm:prSet presAssocID="{E0CA2C27-C2BB-40DC-85C6-7136F14CF751}" presName="spacing" presStyleCnt="0"/>
      <dgm:spPr/>
    </dgm:pt>
    <dgm:pt modelId="{FD6E6CEB-3065-41C1-9683-E44D4B146ABE}" type="pres">
      <dgm:prSet presAssocID="{362F704C-25AD-4A65-8967-E8B3EDB4CCBA}" presName="composite" presStyleCnt="0"/>
      <dgm:spPr/>
    </dgm:pt>
    <dgm:pt modelId="{71083590-3C98-4880-94F4-12E45CE290D3}" type="pres">
      <dgm:prSet presAssocID="{362F704C-25AD-4A65-8967-E8B3EDB4CCBA}" presName="imgShp" presStyleLbl="fgImgPlace1" presStyleIdx="2" presStyleCnt="3"/>
      <dgm:spPr/>
    </dgm:pt>
    <dgm:pt modelId="{22CD52F9-5043-435F-A180-D3177BF9E0C4}" type="pres">
      <dgm:prSet presAssocID="{362F704C-25AD-4A65-8967-E8B3EDB4CCBA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C38B8C-DC36-4123-9969-ACE06441BB1B}" srcId="{BBBACF90-DBF7-4E0B-9984-E64E8CF15A41}" destId="{362F704C-25AD-4A65-8967-E8B3EDB4CCBA}" srcOrd="2" destOrd="0" parTransId="{54105964-685C-4886-81FA-D8B709ED0B4C}" sibTransId="{FB0DAE2A-4CB3-4B97-8416-A0D8ECF14015}"/>
    <dgm:cxn modelId="{5399F425-E068-40DB-BB01-11B8C817255D}" type="presOf" srcId="{BBBACF90-DBF7-4E0B-9984-E64E8CF15A41}" destId="{C4C167E9-1153-4D5F-8FC0-3F3584F37506}" srcOrd="0" destOrd="0" presId="urn:microsoft.com/office/officeart/2005/8/layout/vList3"/>
    <dgm:cxn modelId="{B5B786E0-76E5-4EBF-B8AD-30C643757BAB}" type="presOf" srcId="{362F704C-25AD-4A65-8967-E8B3EDB4CCBA}" destId="{22CD52F9-5043-435F-A180-D3177BF9E0C4}" srcOrd="0" destOrd="0" presId="urn:microsoft.com/office/officeart/2005/8/layout/vList3"/>
    <dgm:cxn modelId="{3011286F-E3CA-4061-A886-BDDF91A19D8F}" type="presOf" srcId="{40937E90-CCA4-4258-8417-E0A213BCDBD7}" destId="{84D19A98-D20E-4F8B-864F-19ACD27D9B4E}" srcOrd="0" destOrd="0" presId="urn:microsoft.com/office/officeart/2005/8/layout/vList3"/>
    <dgm:cxn modelId="{0A7012A7-93CC-4C75-BD82-A937B5017B0E}" srcId="{BBBACF90-DBF7-4E0B-9984-E64E8CF15A41}" destId="{40937E90-CCA4-4258-8417-E0A213BCDBD7}" srcOrd="1" destOrd="0" parTransId="{40F9EAD1-CB13-4B49-AF01-6489D7E5B3CC}" sibTransId="{E0CA2C27-C2BB-40DC-85C6-7136F14CF751}"/>
    <dgm:cxn modelId="{A57F13C1-2602-4CC8-A2D8-5579A16FFF0D}" type="presOf" srcId="{300E5C93-8A06-4441-9916-1030691191A4}" destId="{8E6DA3A2-BFEC-45FD-B264-A91FEAC92714}" srcOrd="0" destOrd="0" presId="urn:microsoft.com/office/officeart/2005/8/layout/vList3"/>
    <dgm:cxn modelId="{7F996EC1-28B0-4BE2-8D8C-52AD7FA2FCC8}" srcId="{BBBACF90-DBF7-4E0B-9984-E64E8CF15A41}" destId="{300E5C93-8A06-4441-9916-1030691191A4}" srcOrd="0" destOrd="0" parTransId="{7D9DF0EB-7DBC-4B6E-AFB4-D65A4573CA27}" sibTransId="{79CA7304-0BB0-4C08-BAF7-24152B767D4F}"/>
    <dgm:cxn modelId="{18D10D47-D3BB-46EB-A504-138BF16DF881}" type="presParOf" srcId="{C4C167E9-1153-4D5F-8FC0-3F3584F37506}" destId="{802283E2-4114-410F-8AFD-5511122E0BE2}" srcOrd="0" destOrd="0" presId="urn:microsoft.com/office/officeart/2005/8/layout/vList3"/>
    <dgm:cxn modelId="{EC9C7B7E-54A6-46BF-8414-B7FDC5EA1990}" type="presParOf" srcId="{802283E2-4114-410F-8AFD-5511122E0BE2}" destId="{F6D8AB32-B04B-4D34-B5A7-44B9B25C85EE}" srcOrd="0" destOrd="0" presId="urn:microsoft.com/office/officeart/2005/8/layout/vList3"/>
    <dgm:cxn modelId="{5303280A-CA0E-4977-9A14-A55894CEFFC7}" type="presParOf" srcId="{802283E2-4114-410F-8AFD-5511122E0BE2}" destId="{8E6DA3A2-BFEC-45FD-B264-A91FEAC92714}" srcOrd="1" destOrd="0" presId="urn:microsoft.com/office/officeart/2005/8/layout/vList3"/>
    <dgm:cxn modelId="{EA05ADBE-F516-499F-9E7A-F3F6850819CA}" type="presParOf" srcId="{C4C167E9-1153-4D5F-8FC0-3F3584F37506}" destId="{5F62F10C-3E6E-41A5-B34E-F8CBB964027F}" srcOrd="1" destOrd="0" presId="urn:microsoft.com/office/officeart/2005/8/layout/vList3"/>
    <dgm:cxn modelId="{37C2800E-0958-498E-8E07-365E8F49D3D6}" type="presParOf" srcId="{C4C167E9-1153-4D5F-8FC0-3F3584F37506}" destId="{017633C0-003B-4C5E-8AD3-0EC8AEEDF181}" srcOrd="2" destOrd="0" presId="urn:microsoft.com/office/officeart/2005/8/layout/vList3"/>
    <dgm:cxn modelId="{5C0BDBAF-199C-46F8-9DBE-EF0698C8C655}" type="presParOf" srcId="{017633C0-003B-4C5E-8AD3-0EC8AEEDF181}" destId="{2C386F53-06FD-4CEE-B5E0-0FDC727D2981}" srcOrd="0" destOrd="0" presId="urn:microsoft.com/office/officeart/2005/8/layout/vList3"/>
    <dgm:cxn modelId="{A8479228-5930-44C6-849B-B2B7FC42817E}" type="presParOf" srcId="{017633C0-003B-4C5E-8AD3-0EC8AEEDF181}" destId="{84D19A98-D20E-4F8B-864F-19ACD27D9B4E}" srcOrd="1" destOrd="0" presId="urn:microsoft.com/office/officeart/2005/8/layout/vList3"/>
    <dgm:cxn modelId="{F96B731B-27F6-4B2F-813A-2EE0C5386BF1}" type="presParOf" srcId="{C4C167E9-1153-4D5F-8FC0-3F3584F37506}" destId="{948E8175-53C9-4AF1-A0FE-7E7F8CB17EA2}" srcOrd="3" destOrd="0" presId="urn:microsoft.com/office/officeart/2005/8/layout/vList3"/>
    <dgm:cxn modelId="{04A1FBB1-CBC7-4490-A452-AC4A5EF06DDE}" type="presParOf" srcId="{C4C167E9-1153-4D5F-8FC0-3F3584F37506}" destId="{FD6E6CEB-3065-41C1-9683-E44D4B146ABE}" srcOrd="4" destOrd="0" presId="urn:microsoft.com/office/officeart/2005/8/layout/vList3"/>
    <dgm:cxn modelId="{C0B38139-1B62-4D96-B4D5-C40CE0AFD339}" type="presParOf" srcId="{FD6E6CEB-3065-41C1-9683-E44D4B146ABE}" destId="{71083590-3C98-4880-94F4-12E45CE290D3}" srcOrd="0" destOrd="0" presId="urn:microsoft.com/office/officeart/2005/8/layout/vList3"/>
    <dgm:cxn modelId="{3D097B16-A352-49FE-BF3A-73849B3CA36E}" type="presParOf" srcId="{FD6E6CEB-3065-41C1-9683-E44D4B146ABE}" destId="{22CD52F9-5043-435F-A180-D3177BF9E0C4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DA3A2-BFEC-45FD-B264-A91FEAC92714}">
      <dsp:nvSpPr>
        <dsp:cNvPr id="0" name=""/>
        <dsp:cNvSpPr/>
      </dsp:nvSpPr>
      <dsp:spPr>
        <a:xfrm rot="10800000">
          <a:off x="1737697" y="2526"/>
          <a:ext cx="5405120" cy="1505029"/>
        </a:xfrm>
        <a:prstGeom prst="homePlate">
          <a:avLst/>
        </a:prstGeom>
        <a:solidFill>
          <a:srgbClr val="A8C2DA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Посев</a:t>
          </a:r>
          <a:endParaRPr lang="ru-RU" sz="3900" kern="1200" dirty="0">
            <a:solidFill>
              <a:srgbClr val="103E58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 rot="10800000">
        <a:off x="2113954" y="2526"/>
        <a:ext cx="5028863" cy="1505029"/>
      </dsp:txXfrm>
    </dsp:sp>
    <dsp:sp modelId="{F6D8AB32-B04B-4D34-B5A7-44B9B25C85EE}">
      <dsp:nvSpPr>
        <dsp:cNvPr id="0" name=""/>
        <dsp:cNvSpPr/>
      </dsp:nvSpPr>
      <dsp:spPr>
        <a:xfrm>
          <a:off x="985182" y="2526"/>
          <a:ext cx="1505029" cy="150502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D19A98-D20E-4F8B-864F-19ACD27D9B4E}">
      <dsp:nvSpPr>
        <dsp:cNvPr id="0" name=""/>
        <dsp:cNvSpPr/>
      </dsp:nvSpPr>
      <dsp:spPr>
        <a:xfrm rot="10800000">
          <a:off x="1737697" y="1956818"/>
          <a:ext cx="5405120" cy="1505029"/>
        </a:xfrm>
        <a:prstGeom prst="homePlate">
          <a:avLst/>
        </a:prstGeom>
        <a:solidFill>
          <a:srgbClr val="80A6C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Взращивание</a:t>
          </a:r>
          <a:endParaRPr lang="ru-RU" sz="3900" kern="1200" dirty="0">
            <a:solidFill>
              <a:srgbClr val="103E58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 rot="10800000">
        <a:off x="2113954" y="1956818"/>
        <a:ext cx="5028863" cy="1505029"/>
      </dsp:txXfrm>
    </dsp:sp>
    <dsp:sp modelId="{2C386F53-06FD-4CEE-B5E0-0FDC727D2981}">
      <dsp:nvSpPr>
        <dsp:cNvPr id="0" name=""/>
        <dsp:cNvSpPr/>
      </dsp:nvSpPr>
      <dsp:spPr>
        <a:xfrm>
          <a:off x="985182" y="1956818"/>
          <a:ext cx="1505029" cy="150502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D52F9-5043-435F-A180-D3177BF9E0C4}">
      <dsp:nvSpPr>
        <dsp:cNvPr id="0" name=""/>
        <dsp:cNvSpPr/>
      </dsp:nvSpPr>
      <dsp:spPr>
        <a:xfrm rot="10800000">
          <a:off x="1737697" y="3911110"/>
          <a:ext cx="5405120" cy="1505029"/>
        </a:xfrm>
        <a:prstGeom prst="homePlate">
          <a:avLst/>
        </a:prstGeom>
        <a:solidFill>
          <a:srgbClr val="A8C2DA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48590" rIns="277368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Жатва</a:t>
          </a:r>
          <a:endParaRPr lang="ru-RU" sz="3900" kern="1200" dirty="0">
            <a:solidFill>
              <a:srgbClr val="103E58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 rot="10800000">
        <a:off x="2113954" y="3911110"/>
        <a:ext cx="5028863" cy="1505029"/>
      </dsp:txXfrm>
    </dsp:sp>
    <dsp:sp modelId="{71083590-3C98-4880-94F4-12E45CE290D3}">
      <dsp:nvSpPr>
        <dsp:cNvPr id="0" name=""/>
        <dsp:cNvSpPr/>
      </dsp:nvSpPr>
      <dsp:spPr>
        <a:xfrm>
          <a:off x="985182" y="3911110"/>
          <a:ext cx="1505029" cy="150502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A5F93-7FB2-402D-8DE4-48AA85AFFC04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DCAD8-8E66-4872-9E35-F19BECBC7A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13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056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560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543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26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Ветхий, так и Новый Заветы полны примеров разных откликов и реакции на действие обличения. Давайте рассмотрим эти библейские иллюстрации.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48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029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287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31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003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274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68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рыбалку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112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863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жизни </a:t>
            </a:r>
            <a:r>
              <a:rPr lang="ru-RU" dirty="0" err="1" smtClean="0"/>
              <a:t>Неемана</a:t>
            </a:r>
            <a:r>
              <a:rPr lang="ru-RU" dirty="0" smtClean="0"/>
              <a:t> это были его слуги, в жизни Давида – пророк. Для иудеев в день Пятидесятницы это был Петр, побуждаемый Духом сделать красноречивый призыв. В случае сотника это был пример истинного обращения Павла и его христианское поведение, когда он страдал от жестокого обращения и несправедливости.</a:t>
            </a:r>
            <a:r>
              <a:rPr lang="en-US" dirty="0" smtClean="0"/>
              <a:t> </a:t>
            </a:r>
            <a:r>
              <a:rPr lang="ru-RU" dirty="0" smtClean="0"/>
              <a:t>Здесь мы находим еще один важный принцип. Обычно в процессе принятия решения участвует какой</a:t>
            </a:r>
            <a:r>
              <a:rPr lang="en-US" dirty="0" smtClean="0"/>
              <a:t>-</a:t>
            </a:r>
            <a:r>
              <a:rPr lang="ru-RU" dirty="0" smtClean="0"/>
              <a:t>­то человек как Божий инструмент.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47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775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2021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миссис 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34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Заметьте, что это были ученики – верующие люди. Если они, будучи крещены крещением покаяния, не знали, что существует Святой Дух, чего можно ожидать от тех, у кого нет религиозного опыта? Подобно Никодиму, они совершенно не осознают действия Бога через Святого Духа. Поэтому необходимо объяснить кандидату, что происходит на самом деле. Таким образом вы сможете возвратить в сферу святости то, что враг человеческих душ хочет сделать обыденным. Вы должны трудиться, чтобы помочь человеку понять, что на его совесть воздействует не человек, а Господь.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8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Ахав, нечестивый царь Израиля, однажды сказал пророку Илии: «Ты ли это, смущающий Израиля?» (3 </a:t>
            </a:r>
            <a:r>
              <a:rPr lang="ru-RU" dirty="0" err="1" smtClean="0"/>
              <a:t>Цар</a:t>
            </a:r>
            <a:r>
              <a:rPr lang="ru-RU" dirty="0" smtClean="0"/>
              <a:t>. 18:17). Он обвинил пророка в том, что тот привел царя и его народ к такому уровню понимания, который был им неудобен. Хотя верный пророк был инструментом, именно Бог обличал их.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6856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Можно поставить под угрозу духовную жизнь людей, если оставить их с пониманием, что это человек виноват в их бедах. Если позволить им прийти к такому ошибочному заключению, будет легче отвергнуть влияние Святого Духа на грешное сердце. Однако если удастся привести их к пониманию, что действует именно Бог, если они </a:t>
            </a:r>
            <a:r>
              <a:rPr lang="ru-RU" dirty="0" err="1" smtClean="0"/>
              <a:t>по­настоящему</a:t>
            </a:r>
            <a:r>
              <a:rPr lang="ru-RU" dirty="0" smtClean="0"/>
              <a:t> искренни, то будут осторожно относиться к возрастающей убежденности в своей греховности. Это раскроет для них реальность великой борьбы, которая идет за обладание душой человека, и послужит сильным стимулом покориться Господу.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0144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5098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Аллена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069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Представление</a:t>
            </a:r>
            <a:r>
              <a:rPr lang="ru-RU" baseline="0" dirty="0" smtClean="0"/>
              <a:t> первых верующих о проповедовании не сводилось только лишь к провозглашению еженедельной вести из-за кафедры. Филипп – в путешествии, Пётр – на улице, Иисус – на рынке, в гостях, в синагогах, у колодце и т.д.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88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Также важно коснуться ещё одного чрезвычайно важного вопроса. Когда Господь действует на сердце человека, дьявол всегда старается запутать его. В большинстве случаев враг душ использует</a:t>
            </a:r>
            <a:r>
              <a:rPr lang="ru-RU" baseline="0" dirty="0" smtClean="0"/>
              <a:t> </a:t>
            </a:r>
            <a:r>
              <a:rPr lang="ru-RU" dirty="0" smtClean="0"/>
              <a:t>неосведомленность людей о нём.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9598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5163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9126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молодого афроамериканца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5585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1282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Завися от метода или инструмента, человек думает, что его единственная задача – помочь кандидату изучить все 24 урока. Акцент смещается на передачу информации. Хотя изучение доктрин необходимо, оно не может заменить роль заботливого человека как посредника</a:t>
            </a:r>
            <a:r>
              <a:rPr lang="en-US" dirty="0" smtClean="0"/>
              <a:t>.</a:t>
            </a:r>
            <a:r>
              <a:rPr lang="ru-RU" dirty="0" smtClean="0"/>
              <a:t> Недостаточно проповедовать, нужно проповедовать к сердцу.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2588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Насколько важно распознать осознание греховности! Призывы к принятию решения не просто важны, они крайне необходимы. Если вы не распознаете и не призываете к принятию решений в подходящий момент, эти люди уходят.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0989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Мой долг – пойти и побудить войти. Долг Святого Духа – обратить этих людей.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8102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только мы увидели наличие убеждения в греховности, чрезвычайно важно понимать, что нужно и чего нельзя делать, проводя человека через процесс принятия решения.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0434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Прежде чем мы будем обсуждать то, что нужно и чего нельзя делать, стоит обратить внимание на еще один важный элемент – способность «просить». Если вы не попросите принять решение, оно, скорее всего, не будет принято.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20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2746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Боба и призыв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043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Бояться – это нормально. Страх – это необходимый элемент на нашей «заминированной» грехом земле. Однако то, как вы направляете свой страх, влияет на вашу эффективность. В той или иной степени все, кто выступает на публике, имеют определенный уровень страха, но благодаря опыту они научились направлять эту энергию для достижения позитивных результатов. (Примеры Моисея и Иеремии)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6770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5138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Когда люди начинают откликаться на призыв: либо выходят вперед, либо встают, либо поднимают руку, – карточки надо дать им немедленно. В них стоит предложить несколько утверждений, дающих отвечающему возможность указать подробности своего решения. Там также должно быть место, где человек пишет свое имя, фамилию и другие личные данные. </a:t>
            </a:r>
          </a:p>
          <a:p>
            <a:r>
              <a:rPr lang="ru-RU" dirty="0" smtClean="0"/>
              <a:t>Объяснив людям, что нужно отметить на карточке пункт, соответствующий их решению, соберите их. Обязательно кратко помолитесь за этих людей. В подходящее время и в подходящем месте каждая карточка должна быть оценена, чтобы определить, какое решение принял каждый кандидат.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2041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Посетите каждого кандидата, чтобы</a:t>
            </a:r>
            <a:r>
              <a:rPr lang="ru-RU" baseline="0" dirty="0" smtClean="0"/>
              <a:t> </a:t>
            </a:r>
            <a:r>
              <a:rPr lang="ru-RU" dirty="0" smtClean="0"/>
              <a:t>провести человека через процесс принятия Христа как своего Спасителя. Пример, если человек отметил первый пункт: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r>
              <a:rPr lang="ru-RU" sz="1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Поприветствуйте</a:t>
            </a:r>
          </a:p>
          <a:p>
            <a:r>
              <a:rPr lang="ru-RU" sz="1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Предложите помолиться</a:t>
            </a:r>
          </a:p>
          <a:p>
            <a:r>
              <a:rPr lang="ru-RU" sz="1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Прочитайте </a:t>
            </a:r>
            <a:r>
              <a:rPr lang="ru-RU" sz="1200" dirty="0" err="1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Откр</a:t>
            </a:r>
            <a:r>
              <a:rPr lang="ru-RU" sz="1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 3:20</a:t>
            </a:r>
          </a:p>
          <a:p>
            <a:r>
              <a:rPr lang="ru-RU" sz="1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Кто стучит?</a:t>
            </a:r>
          </a:p>
          <a:p>
            <a:r>
              <a:rPr lang="ru-RU" sz="1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Означает ли стук в дверь право войти?</a:t>
            </a:r>
          </a:p>
          <a:p>
            <a:r>
              <a:rPr lang="ru-RU" sz="1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Что нужно сделать, чтобы Бог мог войти?</a:t>
            </a:r>
          </a:p>
          <a:p>
            <a:r>
              <a:rPr lang="ru-RU" sz="1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Что мешает Вам пригласить Бога в своё сердце?</a:t>
            </a:r>
          </a:p>
          <a:p>
            <a:r>
              <a:rPr lang="ru-RU" sz="1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Помолитесь вместе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9055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только человек принял решение, следующий шаг – помочь ему расти в познании истины и более глубоких взаимоотношениях с Господом до тех пор, пока он не будет готов принять крещение. Помните: нельзя оставаться для дальнейшего общения. Вам надо оставить человека в торжественной атмосфере.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227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0519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4236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8969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908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7647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0799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832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9077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Примеры призыва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484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Составьте свой список призывных фраз, слушая других проповедников и проводя личное время наедине с Божьим Словом.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241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6145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7590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906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5181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026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Дух Божий – это</a:t>
            </a:r>
            <a:r>
              <a:rPr lang="ru-RU" baseline="0" dirty="0" smtClean="0"/>
              <a:t> та сила, которая убеждает нас в греховности, праведности и суде, то есть Он привлекает наше внимание к тому, что неправильно в нас (грех), что правильно в нас через Иисуса (праведность).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6940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1831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4722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Цель всего вышеупомянутого – помочь человеку принять Христа и стать Его учеником. Поэтому крещение должно быть логическим продолжением, как и взаимоотношения любви в конечном итоге увенчиваются свадебной церемонией.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3970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8338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7694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7297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826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933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Спросите себя: «Убедил ли меня</a:t>
            </a:r>
            <a:r>
              <a:rPr lang="ru-RU" baseline="0" dirty="0" smtClean="0"/>
              <a:t> Дух Божий в моей греховности? Что я чувствовал? Каким был мой отклик?</a:t>
            </a:r>
            <a:r>
              <a:rPr lang="ru-RU" dirty="0" smtClean="0"/>
              <a:t>» Тогда, если вы испытали Его влияние, это поможет вам увидеть влияние Святого Духа в жизни</a:t>
            </a:r>
            <a:r>
              <a:rPr lang="ru-RU" baseline="0" dirty="0" smtClean="0"/>
              <a:t> других людей… Если вы не знаете об осознании человеком его греховности, ваши усилия могут оказаться тщетными.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564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Никодима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621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 время проведения уроков акцент делается на распространении информации, когда более надо</a:t>
            </a:r>
            <a:r>
              <a:rPr lang="ru-RU" baseline="0" dirty="0" smtClean="0"/>
              <a:t> наблюдать за действием Духа Божьего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DCAD8-8E66-4872-9E35-F19BECBC7A4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58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ED34-6B7D-481D-A2AF-7F51C0F648B9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505C-27AD-4800-8DFD-F91F70A96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118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ED34-6B7D-481D-A2AF-7F51C0F648B9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505C-27AD-4800-8DFD-F91F70A96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555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ED34-6B7D-481D-A2AF-7F51C0F648B9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505C-27AD-4800-8DFD-F91F70A96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66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ED34-6B7D-481D-A2AF-7F51C0F648B9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505C-27AD-4800-8DFD-F91F70A96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37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ED34-6B7D-481D-A2AF-7F51C0F648B9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505C-27AD-4800-8DFD-F91F70A96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71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ED34-6B7D-481D-A2AF-7F51C0F648B9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505C-27AD-4800-8DFD-F91F70A96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42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ED34-6B7D-481D-A2AF-7F51C0F648B9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505C-27AD-4800-8DFD-F91F70A96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64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ED34-6B7D-481D-A2AF-7F51C0F648B9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505C-27AD-4800-8DFD-F91F70A96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0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ED34-6B7D-481D-A2AF-7F51C0F648B9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505C-27AD-4800-8DFD-F91F70A96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667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ED34-6B7D-481D-A2AF-7F51C0F648B9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505C-27AD-4800-8DFD-F91F70A96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828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ED34-6B7D-481D-A2AF-7F51C0F648B9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4505C-27AD-4800-8DFD-F91F70A96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422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0ED34-6B7D-481D-A2AF-7F51C0F648B9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4505C-27AD-4800-8DFD-F91F70A96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38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21123" y="3057099"/>
            <a:ext cx="5040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Как приводить людей к решению принять Христа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-2569"/>
            <a:ext cx="1218838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361" y="1672374"/>
            <a:ext cx="61020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КАК ПРИВОДИТЬ ЛЮДЕЙ К РЕШЕНИЮ ПРИНЯТЬ ХРИСТА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2044" y="6501757"/>
            <a:ext cx="5678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*Создано на основе одноимённой книги Луиса </a:t>
            </a:r>
            <a:r>
              <a:rPr lang="ru-RU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Торреса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383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620">
            <a:off x="6605645" y="1156605"/>
            <a:ext cx="3766748" cy="4707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153">
            <a:off x="4253348" y="180956"/>
            <a:ext cx="4722420" cy="3148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32">
            <a:off x="1947242" y="507372"/>
            <a:ext cx="3594602" cy="4717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3659">
            <a:off x="561690" y="3484249"/>
            <a:ext cx="4246124" cy="2830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1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7" b="35920"/>
          <a:stretch/>
        </p:blipFill>
        <p:spPr>
          <a:xfrm>
            <a:off x="0" y="0"/>
            <a:ext cx="10811433" cy="6866313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897276" y="913752"/>
            <a:ext cx="4155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ПРОПОВЕДОВАТЬ</a:t>
            </a:r>
            <a:endParaRPr lang="ru-RU" sz="3600" b="1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0041" y="2340825"/>
            <a:ext cx="509947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ГОВОРИТЬ</a:t>
            </a:r>
          </a:p>
          <a:p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ПРОИЗНОСИТЬ РЕЧЬ</a:t>
            </a:r>
          </a:p>
          <a:p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ПРОВОЗГЛАШАТЬ</a:t>
            </a:r>
          </a:p>
          <a:p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РАССКАЗАТЬ БЛАГУЮ ВЕСТЬ</a:t>
            </a:r>
          </a:p>
          <a:p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ТЩАТЕЛЬНО ОПОВЕЩАТЬ</a:t>
            </a:r>
            <a:endParaRPr lang="ru-RU" sz="28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987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360">
            <a:off x="7564776" y="2804473"/>
            <a:ext cx="2763852" cy="184256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1538174" y="677512"/>
            <a:ext cx="7408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Независимо от данного каждому дара, все являются каналами, через которые осуществляется проповедь.</a:t>
            </a:r>
            <a:endParaRPr lang="ru-RU" sz="28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68" y="2966684"/>
            <a:ext cx="1982919" cy="247851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11182"/>
          <a:stretch/>
        </p:blipFill>
        <p:spPr>
          <a:xfrm rot="236980">
            <a:off x="5865123" y="3671739"/>
            <a:ext cx="2072326" cy="257351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894">
            <a:off x="389339" y="2804473"/>
            <a:ext cx="2601800" cy="173453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084">
            <a:off x="1579880" y="4144593"/>
            <a:ext cx="2647690" cy="176752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823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>
          <a:xfrm>
            <a:off x="0" y="0"/>
            <a:ext cx="10811433" cy="686313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2730357" y="2505669"/>
            <a:ext cx="6274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Наука о завоевании душ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3313" y="943704"/>
            <a:ext cx="1811714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 smtClean="0">
                <a:solidFill>
                  <a:srgbClr val="A8C2DA">
                    <a:alpha val="62000"/>
                  </a:srgbClr>
                </a:solidFill>
                <a:latin typeface="Impact" panose="020B0806030902050204" pitchFamily="34" charset="0"/>
              </a:rPr>
              <a:t>3</a:t>
            </a:r>
            <a:endParaRPr lang="ru-RU" sz="23900" b="1" dirty="0" smtClean="0">
              <a:solidFill>
                <a:srgbClr val="A8C2DA">
                  <a:alpha val="62000"/>
                </a:srgb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91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8" name="TextBox 7"/>
          <p:cNvSpPr txBox="1"/>
          <p:nvPr/>
        </p:nvSpPr>
        <p:spPr>
          <a:xfrm>
            <a:off x="1505961" y="2588227"/>
            <a:ext cx="6995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Чтобы вести людей к принятию решения, важно знать личный опыт человека.</a:t>
            </a:r>
            <a:endParaRPr lang="ru-RU" sz="28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889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>
          <a:xfrm>
            <a:off x="0" y="0"/>
            <a:ext cx="10811433" cy="686313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3024718" y="2228672"/>
            <a:ext cx="6074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Распределение кандидатов по группам</a:t>
            </a:r>
            <a:endParaRPr lang="ru-RU" sz="3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3313" y="943704"/>
            <a:ext cx="171713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00" b="1" dirty="0">
                <a:solidFill>
                  <a:srgbClr val="A8C2DA">
                    <a:alpha val="62000"/>
                  </a:srgbClr>
                </a:solidFill>
                <a:latin typeface="Impact" panose="020B0806030902050204" pitchFamily="34" charset="0"/>
              </a:rPr>
              <a:t>4</a:t>
            </a:r>
            <a:endParaRPr lang="ru-RU" sz="23900" b="1" dirty="0" smtClean="0">
              <a:solidFill>
                <a:srgbClr val="A8C2DA">
                  <a:alpha val="62000"/>
                </a:srgb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07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0919130"/>
              </p:ext>
            </p:extLst>
          </p:nvPr>
        </p:nvGraphicFramePr>
        <p:xfrm>
          <a:off x="1296709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2112327" y="2550185"/>
            <a:ext cx="1735200" cy="1735200"/>
          </a:xfrm>
          <a:prstGeom prst="ellipse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7" t="38352" r="24447"/>
          <a:stretch/>
        </p:blipFill>
        <p:spPr>
          <a:xfrm>
            <a:off x="2112327" y="4497333"/>
            <a:ext cx="1735200" cy="1735200"/>
          </a:xfrm>
          <a:prstGeom prst="ellipse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2112327" y="603038"/>
            <a:ext cx="1735200" cy="1735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02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4559256" y="254246"/>
            <a:ext cx="1735200" cy="1735200"/>
          </a:xfrm>
          <a:prstGeom prst="ellipse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9" r="12459"/>
          <a:stretch/>
        </p:blipFill>
        <p:spPr>
          <a:xfrm>
            <a:off x="7650649" y="253145"/>
            <a:ext cx="1735200" cy="17352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1467863" y="253962"/>
            <a:ext cx="1735200" cy="1735200"/>
          </a:xfrm>
          <a:prstGeom prst="ellipse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39863"/>
              </p:ext>
            </p:extLst>
          </p:nvPr>
        </p:nvGraphicFramePr>
        <p:xfrm>
          <a:off x="887888" y="2185788"/>
          <a:ext cx="9077937" cy="36322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025979">
                  <a:extLst>
                    <a:ext uri="{9D8B030D-6E8A-4147-A177-3AD203B41FA5}">
                      <a16:colId xmlns:a16="http://schemas.microsoft.com/office/drawing/2014/main" val="192131099"/>
                    </a:ext>
                  </a:extLst>
                </a:gridCol>
                <a:gridCol w="3025979">
                  <a:extLst>
                    <a:ext uri="{9D8B030D-6E8A-4147-A177-3AD203B41FA5}">
                      <a16:colId xmlns:a16="http://schemas.microsoft.com/office/drawing/2014/main" val="1759723146"/>
                    </a:ext>
                  </a:extLst>
                </a:gridCol>
                <a:gridCol w="3025979">
                  <a:extLst>
                    <a:ext uri="{9D8B030D-6E8A-4147-A177-3AD203B41FA5}">
                      <a16:colId xmlns:a16="http://schemas.microsoft.com/office/drawing/2014/main" val="976397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ПОСЕВ</a:t>
                      </a:r>
                      <a:endParaRPr lang="ru-RU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ВЗРАЩИВАНИЕ</a:t>
                      </a:r>
                      <a:endParaRPr lang="ru-RU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ЖАТВА</a:t>
                      </a:r>
                      <a:endParaRPr lang="ru-RU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117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Программа «Как бросить курить»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Кулинарные классы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Программа</a:t>
                      </a:r>
                      <a:r>
                        <a:rPr lang="ru-RU" sz="1600" baseline="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 по снижению массы тела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aseline="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Программы по борьбе со стрессом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aseline="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Литература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aseline="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Радио- и телепрограммы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aseline="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Помощь пострадавшим от стихийных бедствий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aseline="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Курсы иностранных языков</a:t>
                      </a:r>
                      <a:endParaRPr lang="ru-RU" sz="1600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Изучение Библии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Семинары</a:t>
                      </a:r>
                      <a:r>
                        <a:rPr lang="ru-RU" sz="1600" baseline="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 по Откровению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aseline="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Семинары по книге Даниила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aseline="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Радио и телевидение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aseline="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Литература</a:t>
                      </a:r>
                      <a:endParaRPr lang="ru-RU" sz="1600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Евангельские программы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Один</a:t>
                      </a:r>
                      <a:r>
                        <a:rPr lang="ru-RU" sz="1600" baseline="0" dirty="0" smtClean="0"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 на один</a:t>
                      </a:r>
                      <a:endParaRPr lang="ru-RU" sz="1600" dirty="0"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65708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43697" y="90957"/>
            <a:ext cx="9889385" cy="1931542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59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8" name="TextBox 7"/>
          <p:cNvSpPr txBox="1"/>
          <p:nvPr/>
        </p:nvSpPr>
        <p:spPr>
          <a:xfrm>
            <a:off x="1415657" y="2090173"/>
            <a:ext cx="80010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Люди могут </a:t>
            </a:r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меняться, поэтому важно наблюдать и замечать!</a:t>
            </a:r>
          </a:p>
          <a:p>
            <a:pPr algn="ctr"/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Чрезвычайно важный фактор, за наличием которого нужно внимательно наблюдать , - это свидетельство </a:t>
            </a:r>
            <a:r>
              <a:rPr lang="ru-RU" sz="2800" u="sng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осознания человеком своей греховности</a:t>
            </a:r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</a:t>
            </a:r>
            <a:endParaRPr lang="ru-RU" sz="28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05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>
          <a:xfrm>
            <a:off x="0" y="0"/>
            <a:ext cx="10811433" cy="686313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3169097" y="2228672"/>
            <a:ext cx="6074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Осознание греховности – самый важный элемент</a:t>
            </a:r>
            <a:endParaRPr lang="ru-RU" sz="3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3313" y="943704"/>
            <a:ext cx="183095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00" b="1" dirty="0">
                <a:solidFill>
                  <a:srgbClr val="A8C2DA">
                    <a:alpha val="62000"/>
                  </a:srgbClr>
                </a:solidFill>
                <a:latin typeface="Impact" panose="020B0806030902050204" pitchFamily="34" charset="0"/>
              </a:rPr>
              <a:t>5</a:t>
            </a:r>
            <a:endParaRPr lang="ru-RU" sz="23900" b="1" dirty="0" smtClean="0">
              <a:solidFill>
                <a:srgbClr val="A8C2DA">
                  <a:alpha val="62000"/>
                </a:srgb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6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4" b="1"/>
          <a:stretch/>
        </p:blipFill>
        <p:spPr>
          <a:xfrm>
            <a:off x="0" y="0"/>
            <a:ext cx="10811433" cy="685800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7" name="TextBox 6"/>
          <p:cNvSpPr txBox="1"/>
          <p:nvPr/>
        </p:nvSpPr>
        <p:spPr>
          <a:xfrm>
            <a:off x="189726" y="1256738"/>
            <a:ext cx="4332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КАК ПРИВОДИТЬ ЛЮДЕЙ К РЕШЕНИЮ ПРИНЯТЬ ХРИСТА</a:t>
            </a:r>
            <a:endParaRPr lang="ru-RU" sz="3600" b="1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2044" y="6501757"/>
            <a:ext cx="5678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*Создано на основе одноимённой книги Луиса </a:t>
            </a:r>
            <a:r>
              <a:rPr lang="ru-RU" sz="1600" dirty="0" err="1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Торреса</a:t>
            </a:r>
            <a:r>
              <a:rPr lang="ru-RU" sz="1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endParaRPr lang="ru-RU" sz="1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171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1" b="28887"/>
          <a:stretch/>
        </p:blipFill>
        <p:spPr>
          <a:xfrm>
            <a:off x="-2" y="-10391"/>
            <a:ext cx="10811433" cy="686839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883303" y="1736230"/>
            <a:ext cx="90448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 Он, придя, обличит </a:t>
            </a:r>
            <a:r>
              <a:rPr lang="en-US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[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убедит в греховности – прим. автора</a:t>
            </a:r>
            <a:r>
              <a:rPr lang="en-US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]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мир о грехе и о правде и о суде.</a:t>
            </a:r>
          </a:p>
          <a:p>
            <a:pPr algn="r"/>
            <a:endParaRPr lang="ru-RU" sz="26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Ин. 16:8</a:t>
            </a:r>
            <a:endParaRPr lang="ru-RU" sz="2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891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8" name="TextBox 7"/>
          <p:cNvSpPr txBox="1"/>
          <p:nvPr/>
        </p:nvSpPr>
        <p:spPr>
          <a:xfrm>
            <a:off x="1395560" y="2793557"/>
            <a:ext cx="8001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Убеждение в греховности – это голос Божий, обращающийся к совести.</a:t>
            </a:r>
            <a:endParaRPr lang="ru-RU" sz="28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21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7"/>
          <a:stretch/>
        </p:blipFill>
        <p:spPr>
          <a:xfrm>
            <a:off x="0" y="1"/>
            <a:ext cx="10811433" cy="687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5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b="12748"/>
          <a:stretch/>
        </p:blipFill>
        <p:spPr>
          <a:xfrm>
            <a:off x="-9728" y="1"/>
            <a:ext cx="10821161" cy="685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8" name="TextBox 7"/>
          <p:cNvSpPr txBox="1"/>
          <p:nvPr/>
        </p:nvSpPr>
        <p:spPr>
          <a:xfrm>
            <a:off x="878440" y="1027314"/>
            <a:ext cx="904482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Подобно ветру, который невидим, однако его воздействие ощутимо, так и Святой Дух действует на сердце человека. Эта сила, невидимая для человеческого глаза, рождает новую жизнь в душе; она создаёт нового человека по образу Божьему. Хотя Дух действует тихо и незаметно, Его воздействие очевидно.</a:t>
            </a:r>
          </a:p>
          <a:p>
            <a:pPr algn="ctr"/>
            <a:endParaRPr lang="ru-RU" sz="20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Э. Уайт, Путь ко Христу</a:t>
            </a:r>
            <a:endParaRPr lang="ru-RU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973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0"/>
          <a:stretch/>
        </p:blipFill>
        <p:spPr>
          <a:xfrm>
            <a:off x="0" y="0"/>
            <a:ext cx="10811433" cy="686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b="12748"/>
          <a:stretch/>
        </p:blipFill>
        <p:spPr>
          <a:xfrm>
            <a:off x="-9728" y="1"/>
            <a:ext cx="10821161" cy="6858000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8" name="TextBox 7"/>
          <p:cNvSpPr txBox="1"/>
          <p:nvPr/>
        </p:nvSpPr>
        <p:spPr>
          <a:xfrm>
            <a:off x="878440" y="1027314"/>
            <a:ext cx="9044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Человек может искусно излагать Слово Божье, он может досконально знать все повеления и обетования, но если Святой Дух не доведёт истину до сознания, ни одна душа не упадёт на Камень и не разобьётся.</a:t>
            </a:r>
          </a:p>
          <a:p>
            <a:pPr algn="ctr"/>
            <a:endParaRPr lang="ru-RU" sz="20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Э. Уайт, Желание веков, с. 671-672</a:t>
            </a:r>
            <a:endParaRPr lang="ru-RU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696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1247940" y="2632996"/>
            <a:ext cx="8001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ВИДИМЫЕ ПРИЗНАКИ </a:t>
            </a:r>
            <a:endParaRPr lang="en-US" sz="32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r>
              <a:rPr lang="ru-RU" sz="3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ОСОЗНАНИЯ ГРЕХОВНОСТИ</a:t>
            </a:r>
            <a:endParaRPr lang="ru-RU" sz="32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694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Прямоугольник 4"/>
          <p:cNvSpPr/>
          <p:nvPr/>
        </p:nvSpPr>
        <p:spPr>
          <a:xfrm>
            <a:off x="766292" y="531557"/>
            <a:ext cx="34417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ПОЗИТИВНЫЕ ПРИЗНАКИ: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26970" y="5892155"/>
            <a:ext cx="13195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Молитвы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15164" y="5512404"/>
            <a:ext cx="840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Мир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86007" y="5295045"/>
            <a:ext cx="22220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Возмещение ущерба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37413" y="4886914"/>
            <a:ext cx="3541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Изменения в образе жизни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80218" y="4428303"/>
            <a:ext cx="4859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Позитивные изменения в отношениях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65442" y="4115959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Изучение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09729" y="3735115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Вопросы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81292" y="3484460"/>
            <a:ext cx="3020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Проявление дружелюбия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71329" y="3112836"/>
            <a:ext cx="2935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Просветление на лице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481292" y="2791429"/>
            <a:ext cx="4068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Невозможность остаться в стороне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456515" y="2439244"/>
            <a:ext cx="861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Слезы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991481" y="2060252"/>
            <a:ext cx="2449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Личное применение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363471" y="1655272"/>
            <a:ext cx="3256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Желание рассказать другим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396675" y="1137184"/>
            <a:ext cx="1327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Радость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7" t="12800" r="16828" b="25862"/>
          <a:stretch/>
        </p:blipFill>
        <p:spPr>
          <a:xfrm rot="531444">
            <a:off x="7226914" y="417415"/>
            <a:ext cx="2964627" cy="2000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286">
            <a:off x="7899934" y="3927081"/>
            <a:ext cx="2358591" cy="235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2" b="22639"/>
          <a:stretch/>
        </p:blipFill>
        <p:spPr>
          <a:xfrm rot="21273455">
            <a:off x="6937320" y="2265380"/>
            <a:ext cx="2774324" cy="2103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457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Прямоугольник 5"/>
          <p:cNvSpPr/>
          <p:nvPr/>
        </p:nvSpPr>
        <p:spPr>
          <a:xfrm>
            <a:off x="2693779" y="5625207"/>
            <a:ext cx="29217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Раздражительность</a:t>
            </a:r>
            <a:endParaRPr lang="ru-RU" sz="20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99518" y="1220216"/>
            <a:ext cx="1250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Печаль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85192" y="1647423"/>
            <a:ext cx="1555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Отвержение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199518" y="1959954"/>
            <a:ext cx="803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Спор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637505" y="2294661"/>
            <a:ext cx="861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Слезы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967609" y="2637561"/>
            <a:ext cx="3062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Желание избежать встреч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393848" y="2941991"/>
            <a:ext cx="990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Злость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664197" y="3282201"/>
            <a:ext cx="1898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Сопротивление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122940" y="3593131"/>
            <a:ext cx="1532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Возражения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530399" y="3929606"/>
            <a:ext cx="24128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Отказ от изучения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137846" y="4331439"/>
            <a:ext cx="4349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Негативные изменения в отношениях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066145" y="4666191"/>
            <a:ext cx="843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Бунт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759493" y="5035523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Отказ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967609" y="5321233"/>
            <a:ext cx="1704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Беспокойство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766291" y="531557"/>
            <a:ext cx="3683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НЕГАТИВНЫЕ ПРИЗНАКИ: 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2" b="20243"/>
          <a:stretch/>
        </p:blipFill>
        <p:spPr>
          <a:xfrm rot="21349442">
            <a:off x="7091472" y="403166"/>
            <a:ext cx="2948565" cy="210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1"/>
          <a:stretch/>
        </p:blipFill>
        <p:spPr>
          <a:xfrm rot="452316">
            <a:off x="6273183" y="2414003"/>
            <a:ext cx="3294733" cy="2027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576">
            <a:off x="7262827" y="4495912"/>
            <a:ext cx="2935766" cy="1957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9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b="12748"/>
          <a:stretch/>
        </p:blipFill>
        <p:spPr>
          <a:xfrm>
            <a:off x="-9728" y="1"/>
            <a:ext cx="10821161" cy="6858000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8" name="TextBox 7"/>
          <p:cNvSpPr txBox="1"/>
          <p:nvPr/>
        </p:nvSpPr>
        <p:spPr>
          <a:xfrm>
            <a:off x="434355" y="689790"/>
            <a:ext cx="993299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Дух Божий </a:t>
            </a:r>
            <a:r>
              <a:rPr lang="ru-RU" sz="22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проявляет Себя </a:t>
            </a:r>
            <a:r>
              <a:rPr lang="ru-RU" sz="2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по-­</a:t>
            </a:r>
            <a:r>
              <a:rPr lang="ru-RU" sz="22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разному в разных людях</a:t>
            </a:r>
            <a:r>
              <a:rPr lang="ru-RU" sz="2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 Один </a:t>
            </a:r>
            <a:r>
              <a:rPr lang="ru-RU" sz="22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под действием Его силы будет трепетать </a:t>
            </a:r>
            <a:r>
              <a:rPr lang="ru-RU" sz="2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перед Словом </a:t>
            </a:r>
            <a:r>
              <a:rPr lang="ru-RU" sz="22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Божьим. Его осознание греховности настолько глубокое, что в его сердце бушует ураган и он ощущает смятение чувств, и все его естество </a:t>
            </a:r>
            <a:r>
              <a:rPr lang="ru-RU" sz="2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повергнуто ниц </a:t>
            </a:r>
            <a:r>
              <a:rPr lang="ru-RU" sz="22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перед обличающей силой истины. Когда </a:t>
            </a:r>
            <a:r>
              <a:rPr lang="ru-RU" sz="2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Господь даёт </a:t>
            </a:r>
            <a:r>
              <a:rPr lang="ru-RU" sz="22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прощение кающейся душе, она полна энтузиазма</a:t>
            </a:r>
            <a:r>
              <a:rPr lang="ru-RU" sz="2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любви </a:t>
            </a:r>
            <a:r>
              <a:rPr lang="ru-RU" sz="22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 Богу, рвения и энергии; и животворный Дух</a:t>
            </a:r>
            <a:r>
              <a:rPr lang="ru-RU" sz="2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который </a:t>
            </a:r>
            <a:r>
              <a:rPr lang="ru-RU" sz="22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она обрела, невозможно </a:t>
            </a:r>
            <a:r>
              <a:rPr lang="ru-RU" sz="2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угасить.</a:t>
            </a:r>
            <a:endParaRPr lang="ru-RU" sz="20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endParaRPr lang="ru-RU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sz="19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Э. Уайт, </a:t>
            </a:r>
            <a:r>
              <a:rPr lang="ru-RU" sz="1900" dirty="0" err="1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Евангелизм</a:t>
            </a:r>
            <a:r>
              <a:rPr lang="ru-RU" sz="19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с. 288-289</a:t>
            </a:r>
            <a:endParaRPr lang="ru-RU" sz="19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324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>
          <a:xfrm>
            <a:off x="0" y="0"/>
            <a:ext cx="10811433" cy="686313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2268444" y="2228672"/>
            <a:ext cx="6274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Завоевание душ приносит обоюдное благословение</a:t>
            </a:r>
            <a:endParaRPr lang="ru-RU" sz="3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4675" y="943704"/>
            <a:ext cx="1353256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00" b="1" dirty="0" smtClean="0">
                <a:solidFill>
                  <a:srgbClr val="A8C2DA">
                    <a:alpha val="62000"/>
                  </a:srgbClr>
                </a:solidFill>
                <a:latin typeface="Impact" panose="020B080603090205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1490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>
          <a:xfrm>
            <a:off x="0" y="0"/>
            <a:ext cx="10811433" cy="686313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3191694" y="2505669"/>
            <a:ext cx="607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Библейские примеры</a:t>
            </a:r>
            <a:endParaRPr lang="ru-RU" sz="3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3313" y="943704"/>
            <a:ext cx="184537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00" b="1" dirty="0">
                <a:solidFill>
                  <a:srgbClr val="A8C2DA">
                    <a:alpha val="62000"/>
                  </a:srgbClr>
                </a:solidFill>
                <a:latin typeface="Impact" panose="020B0806030902050204" pitchFamily="34" charset="0"/>
              </a:rPr>
              <a:t>6</a:t>
            </a:r>
            <a:endParaRPr lang="ru-RU" sz="23900" b="1" dirty="0" smtClean="0">
              <a:solidFill>
                <a:srgbClr val="A8C2DA">
                  <a:alpha val="62000"/>
                </a:srgb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64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1" b="28887"/>
          <a:stretch/>
        </p:blipFill>
        <p:spPr>
          <a:xfrm>
            <a:off x="-2" y="-10391"/>
            <a:ext cx="10811433" cy="686839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grpSp>
        <p:nvGrpSpPr>
          <p:cNvPr id="6" name="Группа 5"/>
          <p:cNvGrpSpPr/>
          <p:nvPr/>
        </p:nvGrpSpPr>
        <p:grpSpPr>
          <a:xfrm>
            <a:off x="604058" y="771075"/>
            <a:ext cx="4184073" cy="3757899"/>
            <a:chOff x="604058" y="771075"/>
            <a:chExt cx="4184073" cy="375789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04058" y="3882643"/>
              <a:ext cx="41840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И оборотился и 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удалился в гневе…</a:t>
              </a:r>
              <a:b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</a:b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4 </a:t>
              </a:r>
              <a:r>
                <a:rPr lang="ru-RU" dirty="0" err="1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Цар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. 5:12</a:t>
              </a:r>
              <a:endPara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564" y="771075"/>
              <a:ext cx="3785062" cy="28387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" name="Группа 4"/>
          <p:cNvGrpSpPr/>
          <p:nvPr/>
        </p:nvGrpSpPr>
        <p:grpSpPr>
          <a:xfrm>
            <a:off x="5802880" y="762027"/>
            <a:ext cx="4184073" cy="3766946"/>
            <a:chOff x="5802880" y="762027"/>
            <a:chExt cx="4184073" cy="376694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802880" y="3882642"/>
              <a:ext cx="41840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…согрешил я пред Господом…</a:t>
              </a:r>
              <a:b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</a:b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2 </a:t>
              </a:r>
              <a:r>
                <a:rPr lang="ru-RU" dirty="0" err="1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Цар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. 12:13</a:t>
              </a:r>
              <a:endPara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092" y="762027"/>
              <a:ext cx="4113651" cy="28478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0263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1" b="28887"/>
          <a:stretch/>
        </p:blipFill>
        <p:spPr>
          <a:xfrm>
            <a:off x="-2" y="-10391"/>
            <a:ext cx="10811433" cy="686839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grpSp>
        <p:nvGrpSpPr>
          <p:cNvPr id="19" name="Группа 18"/>
          <p:cNvGrpSpPr/>
          <p:nvPr/>
        </p:nvGrpSpPr>
        <p:grpSpPr>
          <a:xfrm>
            <a:off x="526643" y="753626"/>
            <a:ext cx="4344461" cy="4052347"/>
            <a:chOff x="526643" y="753626"/>
            <a:chExt cx="4344461" cy="405234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04058" y="3882643"/>
              <a:ext cx="418407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…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истинно </a:t>
              </a:r>
              <a:r>
                <a:rPr lang="ru-RU" dirty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Бог ваш есть 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Бог</a:t>
              </a:r>
              <a:r>
                <a:rPr lang="en-US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 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богов </a:t>
              </a:r>
              <a:r>
                <a:rPr lang="ru-RU" dirty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и Владыка 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царей…</a:t>
              </a:r>
              <a:b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</a:b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Дан. 2:47</a:t>
              </a:r>
              <a:endPara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43" y="753626"/>
              <a:ext cx="4344461" cy="2885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5802880" y="753626"/>
            <a:ext cx="4184073" cy="3775347"/>
            <a:chOff x="5802880" y="753626"/>
            <a:chExt cx="4184073" cy="3775347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802880" y="3882642"/>
              <a:ext cx="41840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Господи</a:t>
              </a:r>
              <a:r>
                <a:rPr lang="ru-RU" dirty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! вижу, что Ты 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пророк…</a:t>
              </a:r>
            </a:p>
            <a:p>
              <a:pPr algn="ctr"/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Ин. 4:19</a:t>
              </a:r>
              <a:endPara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66" b="26157"/>
            <a:stretch/>
          </p:blipFill>
          <p:spPr>
            <a:xfrm>
              <a:off x="5973191" y="753626"/>
              <a:ext cx="3843450" cy="28856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9732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1" b="28887"/>
          <a:stretch/>
        </p:blipFill>
        <p:spPr>
          <a:xfrm>
            <a:off x="-2" y="-10391"/>
            <a:ext cx="10811433" cy="686839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grpSp>
        <p:nvGrpSpPr>
          <p:cNvPr id="10" name="Группа 9"/>
          <p:cNvGrpSpPr/>
          <p:nvPr/>
        </p:nvGrpSpPr>
        <p:grpSpPr>
          <a:xfrm>
            <a:off x="480185" y="834013"/>
            <a:ext cx="4435984" cy="3694961"/>
            <a:chOff x="480185" y="834013"/>
            <a:chExt cx="4435984" cy="3694961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04058" y="3882643"/>
              <a:ext cx="41840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…</a:t>
              </a:r>
              <a:r>
                <a:rPr lang="ru-RU" dirty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истинно Ты Сын 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Божий…</a:t>
              </a:r>
              <a:b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</a:b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Мф. 14:33</a:t>
              </a:r>
              <a:endPara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25" b="23636"/>
            <a:stretch/>
          </p:blipFill>
          <p:spPr>
            <a:xfrm>
              <a:off x="480185" y="834013"/>
              <a:ext cx="4435984" cy="27903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5802880" y="834013"/>
            <a:ext cx="4184073" cy="4248958"/>
            <a:chOff x="5802880" y="834013"/>
            <a:chExt cx="4184073" cy="424895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802880" y="3882642"/>
              <a:ext cx="418407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Он же, смутившись от сего слова, 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отош</a:t>
              </a:r>
              <a:r>
                <a:rPr lang="ru-RU" dirty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ё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л</a:t>
              </a:r>
              <a:r>
                <a:rPr lang="en-US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 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с </a:t>
              </a:r>
              <a:r>
                <a:rPr lang="ru-RU" dirty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печалью, потому что у него было большое 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имение…</a:t>
              </a:r>
            </a:p>
            <a:p>
              <a:pPr algn="ctr"/>
              <a:r>
                <a:rPr lang="ru-RU" dirty="0" err="1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Мк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. 10:22</a:t>
              </a:r>
              <a:endPara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" r="6131"/>
            <a:stretch/>
          </p:blipFill>
          <p:spPr>
            <a:xfrm>
              <a:off x="5974676" y="834013"/>
              <a:ext cx="3840480" cy="27905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8351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1" b="28887"/>
          <a:stretch/>
        </p:blipFill>
        <p:spPr>
          <a:xfrm>
            <a:off x="-2" y="-10391"/>
            <a:ext cx="10811433" cy="686839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grpSp>
        <p:nvGrpSpPr>
          <p:cNvPr id="12" name="Группа 11"/>
          <p:cNvGrpSpPr/>
          <p:nvPr/>
        </p:nvGrpSpPr>
        <p:grpSpPr>
          <a:xfrm>
            <a:off x="595052" y="834013"/>
            <a:ext cx="4202084" cy="3694961"/>
            <a:chOff x="595052" y="834013"/>
            <a:chExt cx="4202084" cy="3694961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04058" y="3882643"/>
              <a:ext cx="41840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…</a:t>
              </a:r>
              <a:r>
                <a:rPr lang="ru-RU" dirty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И, выйдя вон, горько 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заплакал…</a:t>
              </a:r>
              <a:b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</a:br>
              <a:r>
                <a:rPr lang="ru-RU" dirty="0" err="1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Лк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. 22:62</a:t>
              </a:r>
              <a:endPara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52" y="834013"/>
              <a:ext cx="4202084" cy="2801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5684027" y="834013"/>
            <a:ext cx="4421775" cy="4248959"/>
            <a:chOff x="5684027" y="834013"/>
            <a:chExt cx="4421775" cy="424895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684027" y="3882643"/>
              <a:ext cx="442177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Слыша </a:t>
              </a:r>
              <a:r>
                <a:rPr lang="ru-RU" dirty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это, они умилились сердцем и сказали Петру и прочим Апостолам: что нам делать, 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мужи</a:t>
              </a:r>
              <a:r>
                <a:rPr lang="en-US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 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братия?</a:t>
              </a:r>
              <a:endParaRPr lang="en-US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  <a:p>
              <a:pPr algn="ctr"/>
              <a:r>
                <a:rPr lang="ru-RU" dirty="0" err="1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Деян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. 2:37</a:t>
              </a:r>
              <a:endPara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" r="5845"/>
            <a:stretch/>
          </p:blipFill>
          <p:spPr>
            <a:xfrm>
              <a:off x="5750232" y="834013"/>
              <a:ext cx="4289367" cy="2801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006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1" b="28887"/>
          <a:stretch/>
        </p:blipFill>
        <p:spPr>
          <a:xfrm>
            <a:off x="-2" y="-10391"/>
            <a:ext cx="10811433" cy="686839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grpSp>
        <p:nvGrpSpPr>
          <p:cNvPr id="15" name="Группа 14"/>
          <p:cNvGrpSpPr/>
          <p:nvPr/>
        </p:nvGrpSpPr>
        <p:grpSpPr>
          <a:xfrm>
            <a:off x="507600" y="834013"/>
            <a:ext cx="4374340" cy="4248959"/>
            <a:chOff x="507600" y="834013"/>
            <a:chExt cx="4374340" cy="424895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507600" y="3882643"/>
              <a:ext cx="437434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…</a:t>
              </a:r>
              <a:r>
                <a:rPr lang="ru-RU" dirty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вот, вода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; что </a:t>
              </a:r>
              <a:r>
                <a:rPr lang="ru-RU" dirty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препятствует мне креститься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?... верую, что Иисус Христос есть Сын Божий…</a:t>
              </a:r>
              <a:b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</a:br>
              <a:r>
                <a:rPr lang="ru-RU" dirty="0" err="1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Деян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. 8:36,37</a:t>
              </a:r>
              <a:endPara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35" b="20242"/>
            <a:stretch/>
          </p:blipFill>
          <p:spPr>
            <a:xfrm>
              <a:off x="764771" y="834013"/>
              <a:ext cx="3859999" cy="28013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5646713" y="834013"/>
            <a:ext cx="4421775" cy="3971960"/>
            <a:chOff x="5684027" y="834013"/>
            <a:chExt cx="4421775" cy="397196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684027" y="3882643"/>
              <a:ext cx="442177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err="1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Корнилий</a:t>
              </a:r>
              <a:r>
                <a:rPr lang="ru-RU" dirty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 встретил его и поклонился, пав к ногам 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его</a:t>
              </a:r>
              <a:r>
                <a:rPr lang="en-US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…</a:t>
              </a:r>
            </a:p>
            <a:p>
              <a:pPr algn="ctr"/>
              <a:r>
                <a:rPr lang="ru-RU" dirty="0" err="1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Деян</a:t>
              </a:r>
              <a:r>
                <a:rPr lang="ru-RU" dirty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. </a:t>
              </a:r>
              <a:r>
                <a:rPr lang="ru-RU" dirty="0" smtClean="0">
                  <a:solidFill>
                    <a:srgbClr val="103E58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10:25</a:t>
              </a:r>
              <a:endPara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3" t="10309" r="7549" b="7629"/>
            <a:stretch/>
          </p:blipFill>
          <p:spPr>
            <a:xfrm>
              <a:off x="5783481" y="834013"/>
              <a:ext cx="4222866" cy="28013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2497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1" b="28887"/>
          <a:stretch/>
        </p:blipFill>
        <p:spPr>
          <a:xfrm>
            <a:off x="-2" y="-10391"/>
            <a:ext cx="10811433" cy="686839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7" name="Прямоугольник 6"/>
          <p:cNvSpPr/>
          <p:nvPr/>
        </p:nvSpPr>
        <p:spPr>
          <a:xfrm>
            <a:off x="5719546" y="2427803"/>
            <a:ext cx="44540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…</a:t>
            </a:r>
            <a:r>
              <a:rPr lang="ru-RU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государи [мои]! что мне делать, чтобы спастись</a:t>
            </a:r>
            <a:r>
              <a:rPr lang="ru-RU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?…</a:t>
            </a:r>
            <a:br>
              <a:rPr lang="ru-RU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r>
              <a:rPr lang="ru-RU" dirty="0" err="1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Деян</a:t>
            </a:r>
            <a:r>
              <a:rPr lang="ru-RU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 </a:t>
            </a:r>
            <a:r>
              <a:rPr lang="en-US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16</a:t>
            </a:r>
            <a:r>
              <a:rPr lang="ru-RU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:3</a:t>
            </a:r>
            <a:r>
              <a:rPr lang="en-US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0</a:t>
            </a:r>
            <a:endParaRPr lang="ru-RU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7" y="1297735"/>
            <a:ext cx="4775617" cy="3183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21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1314442" y="2397949"/>
            <a:ext cx="80010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</a:t>
            </a:r>
            <a:r>
              <a:rPr lang="ru-RU" sz="3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е все откликнулись </a:t>
            </a:r>
            <a:r>
              <a:rPr lang="ru-RU" sz="32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одинаково. Некоторые покорились влиянию Духа; другие полностью отвергли Его водительство. </a:t>
            </a:r>
          </a:p>
        </p:txBody>
      </p:sp>
    </p:spTree>
    <p:extLst>
      <p:ext uri="{BB962C8B-B14F-4D97-AF65-F5344CB8AC3E}">
        <p14:creationId xmlns:p14="http://schemas.microsoft.com/office/powerpoint/2010/main" val="39174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8"/>
          <a:stretch/>
        </p:blipFill>
        <p:spPr>
          <a:xfrm>
            <a:off x="0" y="0"/>
            <a:ext cx="10811433" cy="684968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1031809" y="1219432"/>
            <a:ext cx="63166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103E58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 </a:t>
            </a:r>
            <a:r>
              <a:rPr lang="ru-RU" sz="3200" dirty="0" smtClean="0">
                <a:solidFill>
                  <a:srgbClr val="103E58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большинстве</a:t>
            </a:r>
            <a:r>
              <a:rPr lang="en-US" sz="3200" dirty="0" smtClean="0">
                <a:solidFill>
                  <a:srgbClr val="103E58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3200" dirty="0" smtClean="0">
                <a:solidFill>
                  <a:srgbClr val="103E58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случаев </a:t>
            </a:r>
            <a:r>
              <a:rPr lang="ru-RU" sz="3200" dirty="0">
                <a:solidFill>
                  <a:srgbClr val="103E58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какой-­нибудь человек помогал человеку откликнуться должным образом. </a:t>
            </a:r>
          </a:p>
        </p:txBody>
      </p:sp>
    </p:spTree>
    <p:extLst>
      <p:ext uri="{BB962C8B-B14F-4D97-AF65-F5344CB8AC3E}">
        <p14:creationId xmlns:p14="http://schemas.microsoft.com/office/powerpoint/2010/main" val="256252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b="12748"/>
          <a:stretch/>
        </p:blipFill>
        <p:spPr>
          <a:xfrm>
            <a:off x="-9728" y="1"/>
            <a:ext cx="10821161" cy="6858000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8" name="TextBox 7"/>
          <p:cNvSpPr txBox="1"/>
          <p:nvPr/>
        </p:nvSpPr>
        <p:spPr>
          <a:xfrm>
            <a:off x="434355" y="689790"/>
            <a:ext cx="9932993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Когда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проповедуется истина, необходимы мудрые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понимающие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работники, мужчины и женщины, которые общаются с Богом, которые черпают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мудрость из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Источника всякой силы, чтобы приложить личные усилия для тех, кто осознает свою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греховность</a:t>
            </a:r>
            <a:r>
              <a:rPr lang="en-US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</a:t>
            </a:r>
            <a:endParaRPr lang="ru-RU" sz="24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endParaRPr lang="ru-RU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sz="2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Э. Уайт, Рукописи, т. 3, с. 15</a:t>
            </a:r>
            <a:endParaRPr lang="ru-RU" sz="20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802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10274"/>
            <a:ext cx="12236824" cy="6873410"/>
            <a:chOff x="0" y="-10274"/>
            <a:chExt cx="12236824" cy="687341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103E58"/>
            </a:solidFill>
          </p:grpSpPr>
          <p:sp>
            <p:nvSpPr>
              <p:cNvPr id="3" name="Прямоугольник 2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05" b="42137"/>
            <a:stretch/>
          </p:blipFill>
          <p:spPr>
            <a:xfrm>
              <a:off x="0" y="-10274"/>
              <a:ext cx="10811433" cy="687341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31513" y="616449"/>
            <a:ext cx="50548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Восторг, который испытывает человек, приводя души ко Христу, намного превосходит любое другое удовольствие.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289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>
          <a:xfrm>
            <a:off x="0" y="0"/>
            <a:ext cx="10811433" cy="686313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2892436" y="2228672"/>
            <a:ext cx="6074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Признаки осознания греховности</a:t>
            </a:r>
            <a:endParaRPr lang="ru-RU" sz="3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6441" y="943704"/>
            <a:ext cx="1386918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00" b="1" dirty="0">
                <a:solidFill>
                  <a:srgbClr val="A8C2DA">
                    <a:alpha val="62000"/>
                  </a:srgbClr>
                </a:solidFill>
                <a:latin typeface="Impact" panose="020B0806030902050204" pitchFamily="34" charset="0"/>
              </a:rPr>
              <a:t>7</a:t>
            </a:r>
            <a:endParaRPr lang="ru-RU" sz="23900" b="1" dirty="0" smtClean="0">
              <a:solidFill>
                <a:srgbClr val="A8C2DA">
                  <a:alpha val="62000"/>
                </a:srgb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63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4" b="1"/>
          <a:stretch/>
        </p:blipFill>
        <p:spPr>
          <a:xfrm>
            <a:off x="0" y="0"/>
            <a:ext cx="10811433" cy="685800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549671" y="2255464"/>
            <a:ext cx="4088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Признак 1: ЗЛОСТЬ</a:t>
            </a:r>
            <a:endParaRPr lang="ru-RU" sz="32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81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4"/>
          <a:stretch/>
        </p:blipFill>
        <p:spPr>
          <a:xfrm>
            <a:off x="0" y="1"/>
            <a:ext cx="5027477" cy="6866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b="10381"/>
          <a:stretch/>
        </p:blipFill>
        <p:spPr>
          <a:xfrm>
            <a:off x="5027478" y="0"/>
            <a:ext cx="5783955" cy="68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4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1" b="28887"/>
          <a:stretch/>
        </p:blipFill>
        <p:spPr>
          <a:xfrm>
            <a:off x="-2" y="-10391"/>
            <a:ext cx="10811433" cy="686839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883302" y="1270717"/>
            <a:ext cx="90448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Во время 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пребывания</a:t>
            </a:r>
            <a:r>
              <a:rPr lang="en-US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2600" dirty="0" err="1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Аполлоса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2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 Коринфе, Павел, пройдя верхние страны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</a:t>
            </a:r>
            <a:r>
              <a:rPr lang="en-US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прибыл </a:t>
            </a:r>
            <a:r>
              <a:rPr lang="ru-RU" sz="2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 </a:t>
            </a:r>
            <a:r>
              <a:rPr lang="ru-RU" sz="2600" dirty="0" err="1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Ефес</a:t>
            </a:r>
            <a:r>
              <a:rPr lang="ru-RU" sz="2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и, найдя [там] некоторых учеников, сказал им: приняли ли вы Святого Духа, уверовав? 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Они</a:t>
            </a:r>
            <a:r>
              <a:rPr lang="en-US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2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же сказали ему: мы даже и не слыхали, есть ли 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Дух</a:t>
            </a:r>
            <a:r>
              <a:rPr lang="en-US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Святой</a:t>
            </a:r>
            <a:r>
              <a:rPr lang="ru-RU" sz="2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 Он сказал им: во что же вы крестились? 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Они</a:t>
            </a:r>
            <a:r>
              <a:rPr lang="en-US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отвечали</a:t>
            </a:r>
            <a:r>
              <a:rPr lang="ru-RU" sz="2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: во </a:t>
            </a:r>
            <a:r>
              <a:rPr lang="ru-RU" sz="2600" dirty="0" err="1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Иоанново</a:t>
            </a:r>
            <a:r>
              <a:rPr lang="ru-RU" sz="2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крещение</a:t>
            </a:r>
            <a:r>
              <a:rPr lang="en-US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</a:t>
            </a:r>
          </a:p>
          <a:p>
            <a:pPr algn="ctr"/>
            <a:endParaRPr lang="ru-RU" sz="2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sz="2600" dirty="0" err="1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Деян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 19:1-3</a:t>
            </a:r>
            <a:endParaRPr lang="ru-RU" sz="2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046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1" b="28887"/>
          <a:stretch/>
        </p:blipFill>
        <p:spPr>
          <a:xfrm>
            <a:off x="-2" y="-10391"/>
            <a:ext cx="10811433" cy="686839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1614822" y="1985611"/>
            <a:ext cx="7246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Ты ли это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смущающий </a:t>
            </a:r>
            <a:r>
              <a:rPr lang="ru-RU" sz="2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Израиля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?</a:t>
            </a:r>
            <a:endParaRPr lang="en-US" sz="26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endParaRPr lang="ru-RU" sz="2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3 </a:t>
            </a:r>
            <a:r>
              <a:rPr lang="ru-RU" sz="2600" dirty="0" err="1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Цар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 18:17</a:t>
            </a:r>
            <a:endParaRPr lang="ru-RU" sz="2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69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1364319" y="2151728"/>
            <a:ext cx="80010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Многие люди не знают, как действует</a:t>
            </a:r>
          </a:p>
          <a:p>
            <a:pPr algn="ctr"/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Дух Божий. Обычный человек с улицы не знает ничего о процессе осознания своей греховности или </a:t>
            </a:r>
            <a:r>
              <a:rPr lang="ru-RU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даже</a:t>
            </a:r>
            <a:r>
              <a:rPr lang="en-US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 </a:t>
            </a:r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самом факте существования такового. </a:t>
            </a:r>
          </a:p>
        </p:txBody>
      </p:sp>
    </p:spTree>
    <p:extLst>
      <p:ext uri="{BB962C8B-B14F-4D97-AF65-F5344CB8AC3E}">
        <p14:creationId xmlns:p14="http://schemas.microsoft.com/office/powerpoint/2010/main" val="98623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4" b="1"/>
          <a:stretch/>
        </p:blipFill>
        <p:spPr>
          <a:xfrm>
            <a:off x="0" y="0"/>
            <a:ext cx="10811433" cy="685800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549671" y="1859340"/>
            <a:ext cx="4088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Признак 2: ЖЕЛАНИЕ ИЗБЕЖАТЬ ВСТРЕЧ</a:t>
            </a:r>
            <a:endParaRPr lang="ru-RU" sz="32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858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12"/>
          <a:stretch/>
        </p:blipFill>
        <p:spPr>
          <a:xfrm>
            <a:off x="0" y="1"/>
            <a:ext cx="563602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 b="8002"/>
          <a:stretch/>
        </p:blipFill>
        <p:spPr>
          <a:xfrm>
            <a:off x="5603000" y="-1"/>
            <a:ext cx="520843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8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814647" y="1997840"/>
            <a:ext cx="91772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Если кандидат приходит, приходит, а </a:t>
            </a:r>
            <a:r>
              <a:rPr lang="ru-RU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затем вдруг </a:t>
            </a:r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исчезает, не думайте, что ему или ей стало неинтересно. В этой ситуации </a:t>
            </a:r>
            <a:r>
              <a:rPr lang="ru-RU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что-­</a:t>
            </a:r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то не так, и </a:t>
            </a:r>
            <a:r>
              <a:rPr lang="ru-RU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единственный надежный </a:t>
            </a:r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способ – это оставаться с </a:t>
            </a:r>
            <a:r>
              <a:rPr lang="ru-RU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заинтересованным человеком </a:t>
            </a:r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до тех пор, пока его проблема не решится.</a:t>
            </a:r>
          </a:p>
        </p:txBody>
      </p:sp>
    </p:spTree>
    <p:extLst>
      <p:ext uri="{BB962C8B-B14F-4D97-AF65-F5344CB8AC3E}">
        <p14:creationId xmlns:p14="http://schemas.microsoft.com/office/powerpoint/2010/main" val="348020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5"/>
          <a:stretch/>
        </p:blipFill>
        <p:spPr>
          <a:xfrm>
            <a:off x="5441412" y="1"/>
            <a:ext cx="5370021" cy="6866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7"/>
          <a:stretch/>
        </p:blipFill>
        <p:spPr>
          <a:xfrm>
            <a:off x="0" y="3"/>
            <a:ext cx="5441411" cy="68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8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b="12748"/>
          <a:stretch/>
        </p:blipFill>
        <p:spPr>
          <a:xfrm>
            <a:off x="-9728" y="1"/>
            <a:ext cx="10821161" cy="685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1023304" y="604153"/>
            <a:ext cx="904482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Наиболее ценная работа – это работа по спасению душ. Такое же сильное желание спасения душ, какое отмечало жизнь Спасителя, характеризует и жизнь Его истинных последователей. У христианина нет желания жить для себя. Он находит удовольствие в том, чтобы посвятить всё, что у него есть, и самого себя на служение Господу. Он движим невыразимым желанием завоёвывать души для Христа. Тем, у кого нет такого желания, стоит побеспокоиться о своём собственном спасении. Пусть они молятся о духе служения.</a:t>
            </a:r>
          </a:p>
          <a:p>
            <a:pPr algn="r"/>
            <a:endParaRPr lang="ru-RU" sz="20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sz="1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Э. Уайт, Отчёт Австралийской </a:t>
            </a:r>
          </a:p>
          <a:p>
            <a:pPr algn="r"/>
            <a:r>
              <a:rPr lang="ru-RU" sz="1600" dirty="0" err="1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унионной</a:t>
            </a:r>
            <a:r>
              <a:rPr lang="ru-RU" sz="1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конференции , </a:t>
            </a:r>
          </a:p>
          <a:p>
            <a:pPr algn="r"/>
            <a:r>
              <a:rPr lang="ru-RU" sz="1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15 августа 1902 г.</a:t>
            </a:r>
            <a:endParaRPr lang="ru-RU" sz="1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981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b="12748"/>
          <a:stretch/>
        </p:blipFill>
        <p:spPr>
          <a:xfrm>
            <a:off x="-9728" y="1"/>
            <a:ext cx="10821161" cy="6858000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8" name="TextBox 7"/>
          <p:cNvSpPr txBox="1"/>
          <p:nvPr/>
        </p:nvSpPr>
        <p:spPr>
          <a:xfrm>
            <a:off x="434355" y="689790"/>
            <a:ext cx="993299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Многие имеют неверное представление о том, что представляет собой вера, и не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позволяют</a:t>
            </a:r>
            <a:r>
              <a:rPr lang="en-US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себе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пользоваться своими преимуществами. Они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путают</a:t>
            </a:r>
            <a:r>
              <a:rPr lang="en-US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чувства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 веру, а их разум постоянно встревожен и смущен, поскольку сатана использует все преимущества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их</a:t>
            </a:r>
            <a:r>
              <a:rPr lang="en-US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невежества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неопытности</a:t>
            </a:r>
            <a:r>
              <a:rPr lang="en-US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</a:t>
            </a:r>
          </a:p>
          <a:p>
            <a:pPr algn="ctr"/>
            <a:endParaRPr lang="ru-RU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sz="2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Э. Уайт, </a:t>
            </a:r>
            <a:r>
              <a:rPr lang="ru-RU" sz="2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Наше высшее призвание, с. 77</a:t>
            </a:r>
          </a:p>
        </p:txBody>
      </p:sp>
    </p:spTree>
    <p:extLst>
      <p:ext uri="{BB962C8B-B14F-4D97-AF65-F5344CB8AC3E}">
        <p14:creationId xmlns:p14="http://schemas.microsoft.com/office/powerpoint/2010/main" val="100018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4" b="1"/>
          <a:stretch/>
        </p:blipFill>
        <p:spPr>
          <a:xfrm>
            <a:off x="0" y="0"/>
            <a:ext cx="10811433" cy="685800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549671" y="1859340"/>
            <a:ext cx="4088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Признак 3: МОЛЧАНИЕ</a:t>
            </a:r>
            <a:endParaRPr lang="ru-RU" sz="32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62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73029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1" y="1"/>
            <a:ext cx="4554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8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>
          <a:xfrm>
            <a:off x="0" y="0"/>
            <a:ext cx="10811433" cy="686313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3270609" y="2505669"/>
            <a:ext cx="607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Работа Святого Духа</a:t>
            </a:r>
            <a:endParaRPr lang="ru-RU" sz="3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6441" y="943704"/>
            <a:ext cx="1824538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00" b="1" dirty="0">
                <a:solidFill>
                  <a:srgbClr val="A8C2DA">
                    <a:alpha val="62000"/>
                  </a:srgbClr>
                </a:solidFill>
                <a:latin typeface="Impact" panose="020B0806030902050204" pitchFamily="34" charset="0"/>
              </a:rPr>
              <a:t>8</a:t>
            </a:r>
            <a:endParaRPr lang="ru-RU" sz="23900" b="1" dirty="0" smtClean="0">
              <a:solidFill>
                <a:srgbClr val="A8C2DA">
                  <a:alpha val="62000"/>
                </a:srgb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0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5"/>
          <a:stretch/>
        </p:blipFill>
        <p:spPr>
          <a:xfrm>
            <a:off x="-1" y="0"/>
            <a:ext cx="10811433" cy="68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7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1246910" y="2629607"/>
            <a:ext cx="82462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У каждой души есть критический момент, когда необходимо действовать завоевателю душ.</a:t>
            </a:r>
          </a:p>
        </p:txBody>
      </p:sp>
    </p:spTree>
    <p:extLst>
      <p:ext uri="{BB962C8B-B14F-4D97-AF65-F5344CB8AC3E}">
        <p14:creationId xmlns:p14="http://schemas.microsoft.com/office/powerpoint/2010/main" val="212066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b="12748"/>
          <a:stretch/>
        </p:blipFill>
        <p:spPr>
          <a:xfrm>
            <a:off x="-9728" y="1"/>
            <a:ext cx="10821161" cy="6858000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8" name="TextBox 7"/>
          <p:cNvSpPr txBox="1"/>
          <p:nvPr/>
        </p:nvSpPr>
        <p:spPr>
          <a:xfrm>
            <a:off x="434355" y="723041"/>
            <a:ext cx="993299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Наш долг – заботиться так же о заинтересовавшихся после лагерного собрания, как и о заинтересовавшихся сейчас, поскольку в следующий раз, если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они осознали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свою греховность, но не покорились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этому убеждению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будет труднее произвести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впечатление на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их разум, и вы не сможете достучаться до них.</a:t>
            </a:r>
            <a:endParaRPr lang="ru-RU" sz="24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endParaRPr lang="ru-RU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sz="2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Э. Уайт, </a:t>
            </a:r>
            <a:r>
              <a:rPr lang="ru-RU" sz="2000" dirty="0" err="1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Евангелизм</a:t>
            </a:r>
            <a:r>
              <a:rPr lang="ru-RU" sz="2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ru-RU" sz="2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с. </a:t>
            </a:r>
            <a:r>
              <a:rPr lang="ru-RU" sz="2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293</a:t>
            </a:r>
            <a:endParaRPr lang="ru-RU" sz="20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839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980902" y="1997840"/>
            <a:ext cx="87283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Недостаточно провозглашать весть или </a:t>
            </a:r>
            <a:r>
              <a:rPr lang="ru-RU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просто убедить </a:t>
            </a:r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людей, что доктрины верны. Цель проповедования истины – привести человека к ее принятию</a:t>
            </a:r>
            <a:r>
              <a:rPr lang="ru-RU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 Господь </a:t>
            </a:r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повелел нам не просто предупредить окружающих, но «делать учениками» все народы.</a:t>
            </a:r>
          </a:p>
        </p:txBody>
      </p:sp>
    </p:spTree>
    <p:extLst>
      <p:ext uri="{BB962C8B-B14F-4D97-AF65-F5344CB8AC3E}">
        <p14:creationId xmlns:p14="http://schemas.microsoft.com/office/powerpoint/2010/main" val="196374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>
          <a:xfrm>
            <a:off x="0" y="0"/>
            <a:ext cx="10811433" cy="686313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3287235" y="2228672"/>
            <a:ext cx="6074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Содействуя </a:t>
            </a:r>
            <a:endParaRPr lang="ru-RU" sz="36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ru-RU" sz="3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</a:t>
            </a:r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ринятию решения</a:t>
            </a:r>
            <a:endParaRPr lang="ru-RU" sz="3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6441" y="943704"/>
            <a:ext cx="184537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00" b="1" dirty="0">
                <a:solidFill>
                  <a:srgbClr val="A8C2DA">
                    <a:alpha val="62000"/>
                  </a:srgbClr>
                </a:solidFill>
                <a:latin typeface="Impact" panose="020B0806030902050204" pitchFamily="34" charset="0"/>
              </a:rPr>
              <a:t>9</a:t>
            </a:r>
            <a:endParaRPr lang="ru-RU" sz="23900" b="1" dirty="0" smtClean="0">
              <a:solidFill>
                <a:srgbClr val="A8C2DA">
                  <a:alpha val="62000"/>
                </a:srgb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78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4" b="1"/>
          <a:stretch/>
        </p:blipFill>
        <p:spPr>
          <a:xfrm>
            <a:off x="0" y="0"/>
            <a:ext cx="1081143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1636147" y="2644171"/>
            <a:ext cx="7254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Преимущества завоевания душ по своей природе обоюдны: когда вы принимаете истину, то отдаёте её другим, </a:t>
            </a:r>
          </a:p>
          <a:p>
            <a:pPr algn="ctr"/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а отдавая, вы получите благословения.</a:t>
            </a:r>
            <a:endParaRPr lang="ru-RU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1186774" y="1741251"/>
            <a:ext cx="1449422" cy="3492230"/>
          </a:xfrm>
          <a:prstGeom prst="curvedRightArrow">
            <a:avLst/>
          </a:prstGeom>
          <a:solidFill>
            <a:srgbClr val="80A6C7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 rot="10800000">
            <a:off x="8479275" y="1741251"/>
            <a:ext cx="1449422" cy="3492230"/>
          </a:xfrm>
          <a:prstGeom prst="curvedRightArrow">
            <a:avLst/>
          </a:prstGeom>
          <a:solidFill>
            <a:srgbClr val="80A6C7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7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15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/>
          <a:stretch/>
        </p:blipFill>
        <p:spPr>
          <a:xfrm>
            <a:off x="5637157" y="1"/>
            <a:ext cx="5174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0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b="12748"/>
          <a:stretch/>
        </p:blipFill>
        <p:spPr>
          <a:xfrm>
            <a:off x="-9728" y="1"/>
            <a:ext cx="10821161" cy="6858000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8" name="TextBox 7"/>
          <p:cNvSpPr txBox="1"/>
          <p:nvPr/>
        </p:nvSpPr>
        <p:spPr>
          <a:xfrm>
            <a:off x="775342" y="623287"/>
            <a:ext cx="925101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Тем, кто ищет истину, нужно вовремя сказать слова правды, ибо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сатана постоянно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искушает их. Если вы встретите отпор, пытаясь помочь душам, не обращайте на это внимания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 Если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будет казаться, что от вашей работы мало толку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не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разочаровывайтесь.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Продолжайте трудиться... </a:t>
            </a:r>
          </a:p>
          <a:p>
            <a:pPr algn="ctr"/>
            <a:endParaRPr lang="ru-RU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sz="2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Э. Уайт, Христианское служение, с</a:t>
            </a:r>
            <a:r>
              <a:rPr lang="ru-RU" sz="2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 </a:t>
            </a:r>
            <a:r>
              <a:rPr lang="ru-RU" sz="2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24</a:t>
            </a:r>
            <a:endParaRPr lang="ru-RU" sz="20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765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748146" y="2226185"/>
            <a:ext cx="897774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Бояться </a:t>
            </a:r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– </a:t>
            </a:r>
            <a:r>
              <a:rPr lang="ru-RU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это нормально</a:t>
            </a:r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 Страх – это необходимый элемент на нашей «заминированной» грехом земле. Однако то, </a:t>
            </a:r>
            <a:r>
              <a:rPr lang="ru-RU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как вы </a:t>
            </a:r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направляете свой страх, влияет </a:t>
            </a:r>
            <a:endParaRPr lang="ru-RU" sz="30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r>
              <a:rPr lang="ru-RU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на </a:t>
            </a:r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вашу эффективность. </a:t>
            </a:r>
          </a:p>
        </p:txBody>
      </p:sp>
    </p:spTree>
    <p:extLst>
      <p:ext uri="{BB962C8B-B14F-4D97-AF65-F5344CB8AC3E}">
        <p14:creationId xmlns:p14="http://schemas.microsoft.com/office/powerpoint/2010/main" val="284383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>
          <a:xfrm>
            <a:off x="0" y="0"/>
            <a:ext cx="10811433" cy="686313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655058" y="943704"/>
            <a:ext cx="299793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00" b="1" dirty="0" smtClean="0">
                <a:solidFill>
                  <a:srgbClr val="A8C2DA">
                    <a:alpha val="62000"/>
                  </a:srgbClr>
                </a:solidFill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2996" y="2228672"/>
            <a:ext cx="6074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Как побудить принять решение в пользу истины</a:t>
            </a:r>
            <a:endParaRPr lang="ru-RU" sz="3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14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460241"/>
              </p:ext>
            </p:extLst>
          </p:nvPr>
        </p:nvGraphicFramePr>
        <p:xfrm>
          <a:off x="2231505" y="1721418"/>
          <a:ext cx="6014720" cy="425205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014720">
                  <a:extLst>
                    <a:ext uri="{9D8B030D-6E8A-4147-A177-3AD203B41FA5}">
                      <a16:colId xmlns:a16="http://schemas.microsoft.com/office/drawing/2014/main" val="2048139911"/>
                    </a:ext>
                  </a:extLst>
                </a:gridCol>
              </a:tblGrid>
              <a:tr h="850410"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rgbClr val="103E58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ФИО</a:t>
                      </a:r>
                    </a:p>
                    <a:p>
                      <a:pPr algn="ctr"/>
                      <a:r>
                        <a:rPr lang="ru-RU" sz="2200" b="0" dirty="0" smtClean="0">
                          <a:solidFill>
                            <a:srgbClr val="103E58"/>
                          </a:solidFill>
                          <a:latin typeface="Yu Gothic UI Semibold" panose="020B0700000000000000" pitchFamily="34" charset="-128"/>
                          <a:ea typeface="Yu Gothic UI Semibold" panose="020B0700000000000000" pitchFamily="34" charset="-128"/>
                        </a:rPr>
                        <a:t>__________________________________________________</a:t>
                      </a:r>
                      <a:endParaRPr lang="ru-RU" sz="2200" b="0" dirty="0">
                        <a:solidFill>
                          <a:srgbClr val="103E58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58343"/>
                  </a:ext>
                </a:extLst>
              </a:tr>
              <a:tr h="850410"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rgbClr val="103E58"/>
                          </a:solidFill>
                        </a:rPr>
                        <a:t>Я желаю принять Христа как своего Спасителя.</a:t>
                      </a:r>
                      <a:endParaRPr lang="ru-RU" sz="2200" b="0" dirty="0">
                        <a:solidFill>
                          <a:srgbClr val="103E58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673563"/>
                  </a:ext>
                </a:extLst>
              </a:tr>
              <a:tr h="850410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103E58"/>
                          </a:solidFill>
                        </a:rPr>
                        <a:t>Я желаю принять крещение по примеру моего Господа.</a:t>
                      </a:r>
                      <a:endParaRPr lang="ru-RU" sz="2200" dirty="0">
                        <a:solidFill>
                          <a:srgbClr val="103E58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217575"/>
                  </a:ext>
                </a:extLst>
              </a:tr>
              <a:tr h="850410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103E58"/>
                          </a:solidFill>
                        </a:rPr>
                        <a:t>Мне надо решить некоторые проблемы; пожалуйста,</a:t>
                      </a:r>
                      <a:r>
                        <a:rPr lang="ru-RU" sz="2200" baseline="0" dirty="0" smtClean="0">
                          <a:solidFill>
                            <a:srgbClr val="103E58"/>
                          </a:solidFill>
                        </a:rPr>
                        <a:t> молитесь за меня.</a:t>
                      </a:r>
                      <a:endParaRPr lang="ru-RU" sz="2200" dirty="0">
                        <a:solidFill>
                          <a:srgbClr val="103E58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624295"/>
                  </a:ext>
                </a:extLst>
              </a:tr>
              <a:tr h="850410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103E58"/>
                          </a:solidFill>
                        </a:rPr>
                        <a:t>Я хотел бы, чтобы меня посетил пастор.</a:t>
                      </a:r>
                      <a:endParaRPr lang="ru-RU" sz="2200" dirty="0">
                        <a:solidFill>
                          <a:srgbClr val="103E58"/>
                        </a:solidFill>
                        <a:latin typeface="Yu Gothic UI Semibold" panose="020B0700000000000000" pitchFamily="34" charset="-128"/>
                        <a:ea typeface="Yu Gothic UI Semibold" panose="020B07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06013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7775" y="798022"/>
            <a:ext cx="3315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Пример карточки:</a:t>
            </a:r>
            <a:endParaRPr lang="ru-RU" sz="2800" b="1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570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5"/>
          <a:stretch/>
        </p:blipFill>
        <p:spPr>
          <a:xfrm>
            <a:off x="0" y="0"/>
            <a:ext cx="10811433" cy="68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9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5"/>
          <a:stretch/>
        </p:blipFill>
        <p:spPr>
          <a:xfrm>
            <a:off x="0" y="0"/>
            <a:ext cx="10811433" cy="68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>
          <a:xfrm>
            <a:off x="0" y="0"/>
            <a:ext cx="10811433" cy="686313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1296441" y="943704"/>
            <a:ext cx="2521844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00" b="1" dirty="0" smtClean="0">
                <a:solidFill>
                  <a:srgbClr val="A8C2DA">
                    <a:alpha val="62000"/>
                  </a:srgbClr>
                </a:solidFill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8285" y="2505669"/>
            <a:ext cx="607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Публичный призыв</a:t>
            </a:r>
            <a:endParaRPr lang="ru-RU" sz="3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259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914401" y="2226185"/>
            <a:ext cx="8977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Делать публичные призывы так </a:t>
            </a:r>
            <a:r>
              <a:rPr lang="ru-RU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же</a:t>
            </a:r>
            <a:r>
              <a:rPr lang="en-US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необходимо</a:t>
            </a:r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как и вытягивать удочку, как</a:t>
            </a:r>
          </a:p>
          <a:p>
            <a:pPr algn="ctr"/>
            <a:r>
              <a:rPr lang="ru-RU" sz="30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только рыба попалась на крючок, или собирать фрукты, когда они поспели</a:t>
            </a:r>
            <a:r>
              <a:rPr lang="ru-RU" sz="3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</a:t>
            </a:r>
            <a:endParaRPr lang="ru-RU" sz="30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62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b="12748"/>
          <a:stretch/>
        </p:blipFill>
        <p:spPr>
          <a:xfrm>
            <a:off x="-9728" y="1"/>
            <a:ext cx="10821161" cy="6858000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8" name="TextBox 7"/>
          <p:cNvSpPr txBox="1"/>
          <p:nvPr/>
        </p:nvSpPr>
        <p:spPr>
          <a:xfrm>
            <a:off x="501628" y="721255"/>
            <a:ext cx="979844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Ибо секрет нашего успеха и силы как народа, проповедующего прогрессивную истину, будет заключаться в прямых личных призывах к заинтересованным, непоколебимо полагаясь на 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Всевышнего</a:t>
            </a:r>
            <a:r>
              <a:rPr lang="en-US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</a:t>
            </a:r>
          </a:p>
          <a:p>
            <a:pPr algn="ctr"/>
            <a:endParaRPr lang="ru-RU" sz="20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sz="2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Э. Уайт, </a:t>
            </a:r>
            <a:r>
              <a:rPr lang="ru-RU" sz="2200" dirty="0" err="1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Ревью</a:t>
            </a:r>
            <a:r>
              <a:rPr lang="ru-RU" sz="2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энд </a:t>
            </a:r>
            <a:r>
              <a:rPr lang="ru-RU" sz="2200" dirty="0" err="1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Геральд</a:t>
            </a:r>
            <a:r>
              <a:rPr lang="ru-RU" sz="22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30 августа 1892 г.</a:t>
            </a:r>
            <a:endParaRPr lang="ru-RU" sz="22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482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>
          <a:xfrm>
            <a:off x="0" y="0"/>
            <a:ext cx="10811433" cy="686313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2268444" y="2228672"/>
            <a:ext cx="6274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Трудиться для душ – непростая задача</a:t>
            </a:r>
            <a:endParaRPr lang="ru-RU" sz="3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3313" y="943704"/>
            <a:ext cx="172515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00" b="1" dirty="0" smtClean="0">
                <a:solidFill>
                  <a:srgbClr val="A8C2DA">
                    <a:alpha val="62000"/>
                  </a:srgbClr>
                </a:solidFill>
                <a:latin typeface="Impact" panose="020B080603090205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0556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b="12748"/>
          <a:stretch/>
        </p:blipFill>
        <p:spPr>
          <a:xfrm>
            <a:off x="-9728" y="1"/>
            <a:ext cx="10821161" cy="6858000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8" name="TextBox 7"/>
          <p:cNvSpPr txBox="1"/>
          <p:nvPr/>
        </p:nvSpPr>
        <p:spPr>
          <a:xfrm>
            <a:off x="751010" y="673164"/>
            <a:ext cx="929968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Любовь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 Богу в сердце приведет их [служителей] к искренним призывам, чтобы предостерегать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умолять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 обличать. Если этой работой пренебрегать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души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будут продолжать грешить, утвержденные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 своем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неправильном поведении теми, кто говорит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им только приятное.</a:t>
            </a:r>
          </a:p>
          <a:p>
            <a:pPr algn="ctr"/>
            <a:endParaRPr lang="ru-RU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sz="2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Э. Уайт, Служители Евангелия (1892), с. 448, 449</a:t>
            </a:r>
            <a:endParaRPr lang="ru-RU" sz="20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891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927"/>
          <a:stretch/>
        </p:blipFill>
        <p:spPr>
          <a:xfrm>
            <a:off x="-116378" y="0"/>
            <a:ext cx="10949845" cy="685800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6334699" y="1288973"/>
            <a:ext cx="42525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 рассматривайте призыв </a:t>
            </a:r>
            <a:r>
              <a:rPr lang="ru-RU" sz="2400" dirty="0" smtClean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как приложение </a:t>
            </a:r>
            <a:r>
              <a:rPr lang="ru-RU" sz="2400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 вашей проповеди. Вся ваша </a:t>
            </a:r>
            <a:r>
              <a:rPr lang="ru-RU" sz="2400" dirty="0" smtClean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проповедь должна </a:t>
            </a:r>
            <a:r>
              <a:rPr lang="ru-RU" sz="2400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быть составлена как призыв к сердцу.</a:t>
            </a:r>
          </a:p>
        </p:txBody>
      </p:sp>
    </p:spTree>
    <p:extLst>
      <p:ext uri="{BB962C8B-B14F-4D97-AF65-F5344CB8AC3E}">
        <p14:creationId xmlns:p14="http://schemas.microsoft.com/office/powerpoint/2010/main" val="337147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2953453" y="4751084"/>
            <a:ext cx="48384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3. </a:t>
            </a:r>
            <a:r>
              <a:rPr lang="ru-RU" sz="25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Грубо, </a:t>
            </a:r>
          </a:p>
          <a:p>
            <a:pPr algn="ctr"/>
            <a:r>
              <a:rPr lang="ru-RU" sz="25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 по-христиански вести себя с людьми или раздражённо говорить с ними</a:t>
            </a:r>
            <a:endParaRPr lang="ru-RU" sz="25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"/>
            <a:ext cx="10745377" cy="6857999"/>
          </a:xfrm>
          <a:prstGeom prst="line">
            <a:avLst/>
          </a:prstGeom>
          <a:ln w="9525" cap="flat" cmpd="sng" algn="ctr">
            <a:solidFill>
              <a:srgbClr val="103E5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0" y="1"/>
            <a:ext cx="10778405" cy="6857999"/>
          </a:xfrm>
          <a:prstGeom prst="line">
            <a:avLst/>
          </a:prstGeom>
          <a:ln w="9525" cap="flat" cmpd="sng" algn="ctr">
            <a:solidFill>
              <a:srgbClr val="103E5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2582614"/>
            <a:ext cx="441641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1. 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Уклоняться </a:t>
            </a:r>
            <a:r>
              <a:rPr lang="ru-RU" sz="2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от проповедования «всей воли Божьей» </a:t>
            </a:r>
            <a:endParaRPr lang="en-US" sz="26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(</a:t>
            </a:r>
            <a:r>
              <a:rPr lang="ru-RU" sz="2600" dirty="0" err="1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Деян</a:t>
            </a:r>
            <a:r>
              <a:rPr lang="ru-RU" sz="2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 20:27)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604749" y="2517745"/>
            <a:ext cx="427274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2. </a:t>
            </a:r>
            <a:r>
              <a:rPr lang="ru-RU" sz="25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Использовать </a:t>
            </a:r>
            <a:r>
              <a:rPr lang="ru-RU" sz="25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 работе элементы, которые пробуждают чувства, но оставляют сердце неизменным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5125" y="525863"/>
            <a:ext cx="465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Каких крайностей следует избегать?</a:t>
            </a:r>
            <a:endParaRPr lang="ru-RU" sz="3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581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8"/>
          <a:stretch/>
        </p:blipFill>
        <p:spPr>
          <a:xfrm>
            <a:off x="0" y="0"/>
            <a:ext cx="10811433" cy="684968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1745672" y="1710795"/>
            <a:ext cx="6400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Создание </a:t>
            </a:r>
            <a:endParaRPr lang="en-US" sz="36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атмосферы</a:t>
            </a:r>
            <a:r>
              <a:rPr lang="en-US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убеждения</a:t>
            </a:r>
            <a:endParaRPr lang="ru-RU" sz="3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034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1596045" y="2143058"/>
            <a:ext cx="8562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Должно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звучать практическое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применение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Призывы должны быть пламенными, чтобы достигнуть сердца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Надо развивать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искренность и уверенность в обращении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 людям, чтобы призывы были трогательными</a:t>
            </a:r>
            <a:endParaRPr lang="ru-RU" sz="24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926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b="12748"/>
          <a:stretch/>
        </p:blipFill>
        <p:spPr>
          <a:xfrm>
            <a:off x="-9728" y="1"/>
            <a:ext cx="10821161" cy="6858000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8" name="TextBox 7"/>
          <p:cNvSpPr txBox="1"/>
          <p:nvPr/>
        </p:nvSpPr>
        <p:spPr>
          <a:xfrm>
            <a:off x="751010" y="673164"/>
            <a:ext cx="954014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«Пусть ваша проповедь будет краткой и по существу,</a:t>
            </a:r>
          </a:p>
          <a:p>
            <a:pPr algn="ctr"/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а затем в подходящее время сделайте призыв к решению. Не представляйте истину формально, но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пусть сердце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наполнится живительной силой Духа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Божьего и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пусть ваши слова будут сказаны с такой уверенностью, что те, кто их слышит, узнают, что истина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для вас реальна.</a:t>
            </a:r>
          </a:p>
          <a:p>
            <a:pPr algn="ctr"/>
            <a:endParaRPr lang="ru-RU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sz="2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Э. Уайт, Служители Евангелия (1892), с. 448, 449</a:t>
            </a:r>
            <a:endParaRPr lang="ru-RU" sz="20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254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1614055" y="590732"/>
            <a:ext cx="7115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ЭЛЕМЕНТЫ УСПЕШНОГО </a:t>
            </a:r>
          </a:p>
          <a:p>
            <a:pPr algn="ctr"/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ПУБЛИЧНОГО ПРИЗЫВА</a:t>
            </a:r>
            <a:endParaRPr lang="ru-RU" sz="28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1" y="2072044"/>
            <a:ext cx="2374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Что</a:t>
            </a:r>
            <a:endParaRPr lang="ru-RU" sz="6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9979" y="2494960"/>
            <a:ext cx="5001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я</a:t>
            </a:r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прошу людей сделать?</a:t>
            </a:r>
            <a:endParaRPr lang="ru-RU" sz="28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1" y="3018180"/>
            <a:ext cx="18260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Как</a:t>
            </a:r>
            <a:endParaRPr lang="ru-RU" sz="6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9979" y="3412737"/>
            <a:ext cx="6977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я</a:t>
            </a:r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прошу их проявить своё решение?</a:t>
            </a:r>
            <a:endParaRPr lang="ru-RU" sz="28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1" y="4045246"/>
            <a:ext cx="27404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Когда</a:t>
            </a:r>
            <a:endParaRPr lang="ru-RU" sz="6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9192" y="4435646"/>
            <a:ext cx="7500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я</a:t>
            </a:r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ожидаю от них проявления решения?</a:t>
            </a:r>
            <a:endParaRPr lang="ru-RU" sz="28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900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927"/>
          <a:stretch/>
        </p:blipFill>
        <p:spPr>
          <a:xfrm>
            <a:off x="-116378" y="0"/>
            <a:ext cx="10949845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Прямоугольник 5"/>
          <p:cNvSpPr/>
          <p:nvPr/>
        </p:nvSpPr>
        <p:spPr>
          <a:xfrm>
            <a:off x="2552727" y="700638"/>
            <a:ext cx="5510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ПРИМЕРЫ ФРАЗ, КОТОРЫЕ МОЖНО ИСПОЛЬЗОВАТЬ В ПРИЗЫВЕ:</a:t>
            </a:r>
            <a:endParaRPr lang="ru-RU" sz="24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9571" y="2090173"/>
            <a:ext cx="69937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1. Будете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ли вы готовы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?</a:t>
            </a:r>
          </a:p>
          <a:p>
            <a:pPr marL="457200" indent="-457200">
              <a:buAutoNum type="arabicPeriod"/>
            </a:pPr>
            <a:endParaRPr lang="ru-RU" sz="24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2. Это план Божий. Позволите ли вы Ему включить вас в этот план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?</a:t>
            </a:r>
          </a:p>
          <a:p>
            <a:endParaRPr lang="ru-RU" sz="24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3. Какая прекрасная весть надежды! Есть ли у</a:t>
            </a:r>
          </a:p>
          <a:p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вас эта надежда?</a:t>
            </a:r>
          </a:p>
        </p:txBody>
      </p:sp>
    </p:spTree>
    <p:extLst>
      <p:ext uri="{BB962C8B-B14F-4D97-AF65-F5344CB8AC3E}">
        <p14:creationId xmlns:p14="http://schemas.microsoft.com/office/powerpoint/2010/main" val="134053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>
          <a:xfrm>
            <a:off x="0" y="0"/>
            <a:ext cx="10811433" cy="686313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924543" y="943702"/>
            <a:ext cx="289374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00" b="1" dirty="0" smtClean="0">
                <a:solidFill>
                  <a:srgbClr val="A8C2DA">
                    <a:alpha val="62000"/>
                  </a:srgbClr>
                </a:solidFill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8285" y="2505669"/>
            <a:ext cx="6074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Факторы, влияющие на принятие решения</a:t>
            </a:r>
            <a:endParaRPr lang="ru-RU" sz="3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224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b="12748"/>
          <a:stretch/>
        </p:blipFill>
        <p:spPr>
          <a:xfrm>
            <a:off x="-9728" y="1"/>
            <a:ext cx="10821161" cy="685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878440" y="1200054"/>
            <a:ext cx="90448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…работа по спасению душ поручена не только уполномоченным служителям. Каждому человеку Бог дал свою работу… Обратившись, христианин должен представить другим людям истину, какой она есть в Иисусе, и завоёвывать души для Христа.</a:t>
            </a:r>
          </a:p>
          <a:p>
            <a:pPr algn="r"/>
            <a:endParaRPr lang="ru-RU" sz="20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sz="1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Э. Уайт, </a:t>
            </a:r>
            <a:r>
              <a:rPr lang="ru-RU" sz="1600" dirty="0" err="1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Ревью</a:t>
            </a:r>
            <a:r>
              <a:rPr lang="ru-RU" sz="1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энд </a:t>
            </a:r>
            <a:r>
              <a:rPr lang="ru-RU" sz="1600" dirty="0" err="1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Геральд</a:t>
            </a:r>
            <a:r>
              <a:rPr lang="ru-RU" sz="1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12 декабря 1893 г.</a:t>
            </a:r>
            <a:endParaRPr lang="ru-RU" sz="1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65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914401" y="2951947"/>
            <a:ext cx="8562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ЧЕГО НЕ СЛЕДУЕТ ДЕЛАТЬ, ПОБУЖДАЯ ЧЕЛОВЕКА ПРИНЯТЬ РЕШЕНИЕ?</a:t>
            </a:r>
            <a:endParaRPr lang="ru-RU" sz="28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09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6" b="36662"/>
          <a:stretch/>
        </p:blipFill>
        <p:spPr>
          <a:xfrm>
            <a:off x="0" y="0"/>
            <a:ext cx="10811434" cy="6863508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500828" y="815248"/>
            <a:ext cx="7403336" cy="2798285"/>
          </a:xfrm>
          <a:prstGeom prst="round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2500828" y="1175207"/>
            <a:ext cx="750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03E58"/>
                </a:solidFill>
                <a:effectLst>
                  <a:glow rad="38100">
                    <a:schemeClr val="bg1">
                      <a:alpha val="37000"/>
                    </a:scheme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 приступайте к призыву без подготовки </a:t>
            </a:r>
            <a:r>
              <a:rPr lang="ru-RU" sz="2400" dirty="0" smtClean="0">
                <a:solidFill>
                  <a:srgbClr val="103E58"/>
                </a:solidFill>
                <a:effectLst>
                  <a:glow rad="38100">
                    <a:schemeClr val="bg1">
                      <a:alpha val="37000"/>
                    </a:scheme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сердца и молитвы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03E58"/>
                </a:solidFill>
                <a:effectLst>
                  <a:glow rad="38100">
                    <a:schemeClr val="bg1">
                      <a:alpha val="37000"/>
                    </a:scheme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 обвиняйте человека в грехах его прошлой жизни, но дайте надежду на </a:t>
            </a:r>
            <a:r>
              <a:rPr lang="ru-RU" sz="2400" dirty="0" smtClean="0">
                <a:solidFill>
                  <a:srgbClr val="103E58"/>
                </a:solidFill>
                <a:effectLst>
                  <a:glow rad="38100">
                    <a:schemeClr val="bg1">
                      <a:alpha val="37000"/>
                    </a:scheme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будущее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03E58"/>
                </a:solidFill>
                <a:effectLst>
                  <a:glow rad="38100">
                    <a:schemeClr val="bg1">
                      <a:alpha val="37000"/>
                    </a:scheme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 выходите из себя и не </a:t>
            </a:r>
            <a:r>
              <a:rPr lang="ru-RU" sz="2400" dirty="0" smtClean="0">
                <a:solidFill>
                  <a:srgbClr val="103E58"/>
                </a:solidFill>
                <a:effectLst>
                  <a:glow rad="38100">
                    <a:schemeClr val="bg1">
                      <a:alpha val="37000"/>
                    </a:scheme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спорьте</a:t>
            </a:r>
          </a:p>
        </p:txBody>
      </p:sp>
    </p:spTree>
    <p:extLst>
      <p:ext uri="{BB962C8B-B14F-4D97-AF65-F5344CB8AC3E}">
        <p14:creationId xmlns:p14="http://schemas.microsoft.com/office/powerpoint/2010/main" val="342668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6" b="36662"/>
          <a:stretch/>
        </p:blipFill>
        <p:spPr>
          <a:xfrm>
            <a:off x="0" y="0"/>
            <a:ext cx="10811434" cy="6863508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2500828" y="815248"/>
            <a:ext cx="7403336" cy="2798285"/>
          </a:xfrm>
          <a:prstGeom prst="round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2617407" y="1060228"/>
            <a:ext cx="71701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перебивайте человека, когда он выдвигает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свои аргументы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 считайте, что проблемы данного человека – ничто по сравнению с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другими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 будьте нетерпеливы к человеку, который кажется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медленным</a:t>
            </a:r>
          </a:p>
        </p:txBody>
      </p:sp>
    </p:spTree>
    <p:extLst>
      <p:ext uri="{BB962C8B-B14F-4D97-AF65-F5344CB8AC3E}">
        <p14:creationId xmlns:p14="http://schemas.microsoft.com/office/powerpoint/2010/main" val="56017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6" b="36662"/>
          <a:stretch/>
        </p:blipFill>
        <p:spPr>
          <a:xfrm>
            <a:off x="0" y="0"/>
            <a:ext cx="10811434" cy="686350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500828" y="815248"/>
            <a:ext cx="7403336" cy="2798285"/>
          </a:xfrm>
          <a:prstGeom prst="round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2620111" y="1060228"/>
            <a:ext cx="71647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применяйте подход «хотите – принимайте, хотите – нет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 пытайтесь вести кандидата быстрее, чем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он</a:t>
            </a:r>
            <a:r>
              <a:rPr lang="en-US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может идти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 говорите с человеком о присоединении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</a:t>
            </a:r>
            <a:r>
              <a:rPr lang="en-US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Церкви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 присутствии его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друзей</a:t>
            </a:r>
          </a:p>
        </p:txBody>
      </p:sp>
    </p:spTree>
    <p:extLst>
      <p:ext uri="{BB962C8B-B14F-4D97-AF65-F5344CB8AC3E}">
        <p14:creationId xmlns:p14="http://schemas.microsoft.com/office/powerpoint/2010/main" val="214001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6" b="36662"/>
          <a:stretch/>
        </p:blipFill>
        <p:spPr>
          <a:xfrm>
            <a:off x="0" y="0"/>
            <a:ext cx="10811434" cy="686350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9" name="Скругленный прямоугольник 8"/>
          <p:cNvSpPr/>
          <p:nvPr/>
        </p:nvSpPr>
        <p:spPr>
          <a:xfrm>
            <a:off x="2500828" y="815248"/>
            <a:ext cx="7403336" cy="2798285"/>
          </a:xfrm>
          <a:prstGeom prst="round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39387" y="875562"/>
            <a:ext cx="73262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Никогда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 побуждайте слишком настойчиво и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</a:t>
            </a:r>
            <a:r>
              <a:rPr lang="en-US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создавайте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впечатления, что вы оказываете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давление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 создавайте впечатления, что вы </a:t>
            </a: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спешите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Не </a:t>
            </a:r>
            <a:r>
              <a:rPr lang="ru-RU" sz="24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оставайтесь, чтобы попробовать предложенное угощение после принятия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307535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1419703" y="1874729"/>
            <a:ext cx="81932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Экономические (работа, деньги)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Социальные (друзья, семья, посещение церкви)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Духовные (прежние убеждения, страхи, непрощение)</a:t>
            </a:r>
            <a:endParaRPr lang="ru-RU" sz="28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3487" y="429084"/>
            <a:ext cx="6041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ФАКТОРЫ, ВЛИЯЮЩИЕ НА ДУХОВНЫЕ РЕШЕНИЯ</a:t>
            </a:r>
            <a:endParaRPr lang="ru-RU" sz="28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544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>
          <a:xfrm>
            <a:off x="0" y="0"/>
            <a:ext cx="10811433" cy="686313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924543" y="943702"/>
            <a:ext cx="298030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00" b="1" dirty="0" smtClean="0">
                <a:solidFill>
                  <a:srgbClr val="A8C2DA">
                    <a:alpha val="62000"/>
                  </a:srgbClr>
                </a:solidFill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4846" y="2505667"/>
            <a:ext cx="607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Подготовка ко крещению</a:t>
            </a:r>
            <a:endParaRPr lang="ru-RU" sz="3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662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1" b="28887"/>
          <a:stretch/>
        </p:blipFill>
        <p:spPr>
          <a:xfrm>
            <a:off x="-2" y="-10391"/>
            <a:ext cx="10811433" cy="686839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2281205" y="1869233"/>
            <a:ext cx="6249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Ибо все мы 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одним Духом </a:t>
            </a:r>
            <a:r>
              <a:rPr lang="ru-RU" sz="2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крестились в одно 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тело.</a:t>
            </a:r>
            <a:endParaRPr lang="ru-RU" sz="2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sz="26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</a:t>
            </a:r>
            <a:r>
              <a:rPr lang="ru-RU" sz="2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Кор. 12:13</a:t>
            </a:r>
            <a:endParaRPr lang="ru-RU" sz="2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247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1297374" y="2040984"/>
            <a:ext cx="81932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Истина, наполненная </a:t>
            </a:r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Святым Духом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Осознание греховности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Отклик на призыв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Принятие Христа как своего личного Спасителя</a:t>
            </a:r>
            <a:endParaRPr lang="ru-RU" sz="28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3485" y="744968"/>
            <a:ext cx="6041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ШАГИ К ПРИНЯТИЮ РЕШЕНИЯ</a:t>
            </a:r>
            <a:endParaRPr lang="ru-RU" sz="28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231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1104945" y="1720841"/>
            <a:ext cx="85781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После принятие решения назначьте личную встречу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Повторите основные положения христианской веры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Объясните, как проходит обряд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Вместе помолитесь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Пройдите по всем пунктам вероучения (за несколько встреч) и убедитесь, что есть согласие и нет затруднений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Сообщите о времени и месте крещения, а также о том, что нужно иметь при себе</a:t>
            </a:r>
            <a:endParaRPr lang="ru-RU" sz="24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3485" y="744968"/>
            <a:ext cx="6041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ПОДГОТОВКА КО КРЕЩЕНИЮ</a:t>
            </a:r>
            <a:endParaRPr lang="ru-RU" sz="28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293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b="12748"/>
          <a:stretch/>
        </p:blipFill>
        <p:spPr>
          <a:xfrm>
            <a:off x="-9728" y="1"/>
            <a:ext cx="10821161" cy="685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5" name="TextBox 4"/>
          <p:cNvSpPr txBox="1"/>
          <p:nvPr/>
        </p:nvSpPr>
        <p:spPr>
          <a:xfrm>
            <a:off x="878440" y="1200054"/>
            <a:ext cx="90448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 ранней Церкви…работа по спасению душ поручена не только уполномоченным служителям. Каждому человеку Бог дал свою работу… Обратившись, христианин должен представить другим людям истину, какой она есть в Иисусе, и завоёвывать души для Христа.</a:t>
            </a:r>
          </a:p>
          <a:p>
            <a:pPr algn="r"/>
            <a:endParaRPr lang="ru-RU" sz="2000" dirty="0" smtClean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r"/>
            <a:r>
              <a:rPr lang="ru-RU" sz="1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Э. Уайт, </a:t>
            </a:r>
            <a:r>
              <a:rPr lang="ru-RU" sz="1600" dirty="0" err="1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Ревью</a:t>
            </a:r>
            <a:r>
              <a:rPr lang="ru-RU" sz="1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энд </a:t>
            </a:r>
            <a:r>
              <a:rPr lang="ru-RU" sz="1600" dirty="0" err="1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Геральд</a:t>
            </a:r>
            <a:r>
              <a:rPr lang="ru-RU" sz="1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12 декабря 1893 г.</a:t>
            </a:r>
            <a:endParaRPr lang="ru-RU" sz="1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799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1297374" y="1941832"/>
            <a:ext cx="8644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Враг всегда атакует людей, на которых действует обличающая сила Божья. Соответственно, </a:t>
            </a:r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дьявол всегда </a:t>
            </a:r>
            <a:r>
              <a:rPr lang="ru-RU" sz="28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будет создавать проблемы, чтобы сделать </a:t>
            </a:r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их препятствием </a:t>
            </a:r>
            <a:r>
              <a:rPr lang="ru-RU" sz="28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для искренне ищущего человека. </a:t>
            </a:r>
            <a:r>
              <a:rPr lang="ru-RU" sz="28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Из-за </a:t>
            </a:r>
            <a:r>
              <a:rPr lang="ru-RU" sz="2800" dirty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этого наставник должен быть всегда готов помочь. </a:t>
            </a:r>
          </a:p>
        </p:txBody>
      </p:sp>
    </p:spTree>
    <p:extLst>
      <p:ext uri="{BB962C8B-B14F-4D97-AF65-F5344CB8AC3E}">
        <p14:creationId xmlns:p14="http://schemas.microsoft.com/office/powerpoint/2010/main" val="280435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>
          <a:xfrm>
            <a:off x="0" y="0"/>
            <a:ext cx="10811433" cy="686313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103E58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6" name="TextBox 5"/>
          <p:cNvSpPr txBox="1"/>
          <p:nvPr/>
        </p:nvSpPr>
        <p:spPr>
          <a:xfrm>
            <a:off x="924543" y="943702"/>
            <a:ext cx="2885726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00" b="1" dirty="0" smtClean="0">
                <a:solidFill>
                  <a:srgbClr val="A8C2DA">
                    <a:alpha val="62000"/>
                  </a:srgbClr>
                </a:solidFill>
                <a:latin typeface="Impact" panose="020B0806030902050204" pitchFamily="34" charset="0"/>
              </a:rPr>
              <a:t>1</a:t>
            </a:r>
            <a:r>
              <a:rPr lang="en-US" sz="23900" b="1" dirty="0" smtClean="0">
                <a:solidFill>
                  <a:srgbClr val="A8C2DA">
                    <a:alpha val="62000"/>
                  </a:srgbClr>
                </a:solidFill>
                <a:latin typeface="Impact" panose="020B0806030902050204" pitchFamily="34" charset="0"/>
              </a:rPr>
              <a:t>4</a:t>
            </a:r>
            <a:endParaRPr lang="ru-RU" sz="23900" b="1" dirty="0" smtClean="0">
              <a:solidFill>
                <a:srgbClr val="A8C2DA">
                  <a:alpha val="62000"/>
                </a:srgbClr>
              </a:solidFill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1101" y="2228672"/>
            <a:ext cx="6074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103E58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Библейские тексты о принятии решения</a:t>
            </a:r>
            <a:endParaRPr lang="ru-RU" sz="3600" dirty="0">
              <a:solidFill>
                <a:srgbClr val="103E58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173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2756</TotalTime>
  <Words>3284</Words>
  <Application>Microsoft Office PowerPoint</Application>
  <PresentationFormat>Широкоэкранный</PresentationFormat>
  <Paragraphs>354</Paragraphs>
  <Slides>91</Slides>
  <Notes>67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8" baseType="lpstr">
      <vt:lpstr>Yu Gothic UI Semibold</vt:lpstr>
      <vt:lpstr>Arial</vt:lpstr>
      <vt:lpstr>Calibri</vt:lpstr>
      <vt:lpstr>Calibri Light</vt:lpstr>
      <vt:lpstr>Impact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 Smirnova</dc:creator>
  <cp:lastModifiedBy>Ekaterina Smirnova</cp:lastModifiedBy>
  <cp:revision>107</cp:revision>
  <dcterms:created xsi:type="dcterms:W3CDTF">2023-11-14T09:34:13Z</dcterms:created>
  <dcterms:modified xsi:type="dcterms:W3CDTF">2023-12-12T12:36:53Z</dcterms:modified>
</cp:coreProperties>
</file>