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245" r:id="rId1"/>
  </p:sldMasterIdLst>
  <p:notesMasterIdLst>
    <p:notesMasterId r:id="rId40"/>
  </p:notesMasterIdLst>
  <p:sldIdLst>
    <p:sldId id="275" r:id="rId2"/>
    <p:sldId id="318" r:id="rId3"/>
    <p:sldId id="276" r:id="rId4"/>
    <p:sldId id="277" r:id="rId5"/>
    <p:sldId id="278" r:id="rId6"/>
    <p:sldId id="280" r:id="rId7"/>
    <p:sldId id="281" r:id="rId8"/>
    <p:sldId id="282" r:id="rId9"/>
    <p:sldId id="279" r:id="rId10"/>
    <p:sldId id="283" r:id="rId11"/>
    <p:sldId id="319" r:id="rId12"/>
    <p:sldId id="320" r:id="rId13"/>
    <p:sldId id="308" r:id="rId14"/>
    <p:sldId id="284" r:id="rId15"/>
    <p:sldId id="285" r:id="rId16"/>
    <p:sldId id="286" r:id="rId17"/>
    <p:sldId id="321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5" r:id="rId26"/>
    <p:sldId id="296" r:id="rId27"/>
    <p:sldId id="297" r:id="rId28"/>
    <p:sldId id="298" r:id="rId29"/>
    <p:sldId id="309" r:id="rId30"/>
    <p:sldId id="310" r:id="rId31"/>
    <p:sldId id="311" r:id="rId32"/>
    <p:sldId id="312" r:id="rId33"/>
    <p:sldId id="313" r:id="rId34"/>
    <p:sldId id="294" r:id="rId35"/>
    <p:sldId id="314" r:id="rId36"/>
    <p:sldId id="315" r:id="rId37"/>
    <p:sldId id="316" r:id="rId38"/>
    <p:sldId id="317" r:id="rId39"/>
  </p:sldIdLst>
  <p:sldSz cx="10080625" cy="7559675"/>
  <p:notesSz cx="7559675" cy="10691813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05"/>
  </p:normalViewPr>
  <p:slideViewPr>
    <p:cSldViewPr>
      <p:cViewPr varScale="1">
        <p:scale>
          <a:sx n="97" d="100"/>
          <a:sy n="97" d="100"/>
        </p:scale>
        <p:origin x="1800" y="2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>
            <a:extLst>
              <a:ext uri="{FF2B5EF4-FFF2-40B4-BE49-F238E27FC236}">
                <a16:creationId xmlns:a16="http://schemas.microsoft.com/office/drawing/2014/main" id="{48A981FA-1D57-66D5-64D1-560DB6723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defRPr/>
            </a:pPr>
            <a:endParaRPr lang="en-US" altLang="ru-RU">
              <a:latin typeface="Calibri" panose="020F0502020204030204" pitchFamily="34" charset="0"/>
            </a:endParaRPr>
          </a:p>
        </p:txBody>
      </p:sp>
      <p:sp>
        <p:nvSpPr>
          <p:cNvPr id="5123" name="AutoShape 2">
            <a:extLst>
              <a:ext uri="{FF2B5EF4-FFF2-40B4-BE49-F238E27FC236}">
                <a16:creationId xmlns:a16="http://schemas.microsoft.com/office/drawing/2014/main" id="{62C3DBA1-C6B4-FC75-AFAE-9FBE6335D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defRPr/>
            </a:pPr>
            <a:endParaRPr lang="en-US" altLang="ru-RU">
              <a:latin typeface="Calibri" panose="020F0502020204030204" pitchFamily="34" charset="0"/>
            </a:endParaRPr>
          </a:p>
        </p:txBody>
      </p:sp>
      <p:sp>
        <p:nvSpPr>
          <p:cNvPr id="5124" name="AutoShape 3">
            <a:extLst>
              <a:ext uri="{FF2B5EF4-FFF2-40B4-BE49-F238E27FC236}">
                <a16:creationId xmlns:a16="http://schemas.microsoft.com/office/drawing/2014/main" id="{3F91AD7F-73D7-8DCA-518A-9E4C52011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defRPr/>
            </a:pPr>
            <a:endParaRPr lang="en-US" altLang="ru-RU">
              <a:latin typeface="Calibri" panose="020F0502020204030204" pitchFamily="34" charset="0"/>
            </a:endParaRPr>
          </a:p>
        </p:txBody>
      </p:sp>
      <p:sp>
        <p:nvSpPr>
          <p:cNvPr id="13317" name="Rectangle 4">
            <a:extLst>
              <a:ext uri="{FF2B5EF4-FFF2-40B4-BE49-F238E27FC236}">
                <a16:creationId xmlns:a16="http://schemas.microsoft.com/office/drawing/2014/main" id="{1DB672FD-F944-BF5B-4FE2-73EE07869A9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33500" y="812800"/>
            <a:ext cx="4884738" cy="40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9BA36643-4764-B684-B1FB-4B0879A18E4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13A20503-0821-C35D-0516-3A78AF979FF5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5013" cy="52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848ED07F-9887-A07C-C8FB-5B9AB5847B8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5012" cy="52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4D74FC4C-CC35-6158-EBE0-73F8F92C8001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5238"/>
            <a:ext cx="3275013" cy="528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1" name="Rectangle 9">
            <a:extLst>
              <a:ext uri="{FF2B5EF4-FFF2-40B4-BE49-F238E27FC236}">
                <a16:creationId xmlns:a16="http://schemas.microsoft.com/office/drawing/2014/main" id="{8BE6C206-0B3C-8B97-C6F6-28EDFC4E212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5238"/>
            <a:ext cx="3275012" cy="528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6D252B3-8A89-3447-AD37-B866BE0E59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>
            <a:extLst>
              <a:ext uri="{FF2B5EF4-FFF2-40B4-BE49-F238E27FC236}">
                <a16:creationId xmlns:a16="http://schemas.microsoft.com/office/drawing/2014/main" id="{C949E1B0-89DB-7EB7-DEA6-8BC595AF14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</p:spPr>
      </p:sp>
      <p:sp>
        <p:nvSpPr>
          <p:cNvPr id="15362" name="Заметки 2">
            <a:extLst>
              <a:ext uri="{FF2B5EF4-FFF2-40B4-BE49-F238E27FC236}">
                <a16:creationId xmlns:a16="http://schemas.microsoft.com/office/drawing/2014/main" id="{85617EAC-B5B8-3F26-12D0-46EC3ACDE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5363" name="Номер слайда 3">
            <a:extLst>
              <a:ext uri="{FF2B5EF4-FFF2-40B4-BE49-F238E27FC236}">
                <a16:creationId xmlns:a16="http://schemas.microsoft.com/office/drawing/2014/main" id="{3E377641-98F5-783A-67C6-0518B6BDB29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05FDF8E-88FB-034A-A4EE-7C44389FB48F}" type="slidenum">
              <a:rPr lang="ru-RU" altLang="ru-RU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</a:t>
            </a:fld>
            <a:endParaRPr lang="ru-RU" altLang="ru-RU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>
            <a:extLst>
              <a:ext uri="{FF2B5EF4-FFF2-40B4-BE49-F238E27FC236}">
                <a16:creationId xmlns:a16="http://schemas.microsoft.com/office/drawing/2014/main" id="{6B6982F4-4738-B69F-C227-0CD9B78339EB}"/>
              </a:ext>
            </a:extLst>
          </p:cNvPr>
          <p:cNvCxnSpPr/>
          <p:nvPr/>
        </p:nvCxnSpPr>
        <p:spPr>
          <a:xfrm>
            <a:off x="2641600" y="3889375"/>
            <a:ext cx="619442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1776" y="884387"/>
            <a:ext cx="6194023" cy="2801457"/>
          </a:xfrm>
        </p:spPr>
        <p:txBody>
          <a:bodyPr bIns="0" anchor="b"/>
          <a:lstStyle>
            <a:lvl1pPr algn="l">
              <a:defRPr sz="595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1776" y="3892500"/>
            <a:ext cx="6194023" cy="1077646"/>
          </a:xfrm>
        </p:spPr>
        <p:txBody>
          <a:bodyPr tIns="91440" bIns="91440"/>
          <a:lstStyle>
            <a:lvl1pPr marL="0" indent="0" algn="l">
              <a:buNone/>
              <a:defRPr sz="1764" b="0" cap="all" baseline="0">
                <a:solidFill>
                  <a:schemeClr val="tx1"/>
                </a:solidFill>
              </a:defRPr>
            </a:lvl1pPr>
            <a:lvl2pPr marL="377979" indent="0" algn="ctr">
              <a:buNone/>
              <a:defRPr sz="1653"/>
            </a:lvl2pPr>
            <a:lvl3pPr marL="755957" indent="0" algn="ctr">
              <a:buNone/>
              <a:defRPr sz="1488"/>
            </a:lvl3pPr>
            <a:lvl4pPr marL="1133936" indent="0" algn="ctr">
              <a:buNone/>
              <a:defRPr sz="1323"/>
            </a:lvl4pPr>
            <a:lvl5pPr marL="1511915" indent="0" algn="ctr">
              <a:buNone/>
              <a:defRPr sz="1323"/>
            </a:lvl5pPr>
            <a:lvl6pPr marL="1889893" indent="0" algn="ctr">
              <a:buNone/>
              <a:defRPr sz="1323"/>
            </a:lvl6pPr>
            <a:lvl7pPr marL="2267872" indent="0" algn="ctr">
              <a:buNone/>
              <a:defRPr sz="1323"/>
            </a:lvl7pPr>
            <a:lvl8pPr marL="2645851" indent="0" algn="ctr">
              <a:buNone/>
              <a:defRPr sz="1323"/>
            </a:lvl8pPr>
            <a:lvl9pPr marL="3023829" indent="0" algn="ctr">
              <a:buNone/>
              <a:defRPr sz="1323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F974E6C-0ADD-EF8F-E851-11C3EB2D2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B49AB3B-0C0F-93D7-5A2C-80F563040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1600" y="363538"/>
            <a:ext cx="3402013" cy="339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4C3DFD6-6777-F051-EB24-F60524684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81150" y="881063"/>
            <a:ext cx="884238" cy="554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AA358-75BA-DF4B-88DF-813F1CCC49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9951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2">
            <a:extLst>
              <a:ext uri="{FF2B5EF4-FFF2-40B4-BE49-F238E27FC236}">
                <a16:creationId xmlns:a16="http://schemas.microsoft.com/office/drawing/2014/main" id="{4D1F7D15-DA3D-9227-98F1-E4D3E8D9FE82}"/>
              </a:ext>
            </a:extLst>
          </p:cNvPr>
          <p:cNvCxnSpPr/>
          <p:nvPr/>
        </p:nvCxnSpPr>
        <p:spPr>
          <a:xfrm>
            <a:off x="1590675" y="2036763"/>
            <a:ext cx="72453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3D28D9C-F6F4-626C-6950-A7DF860EC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FB6BCA-FDC7-05CA-E061-1092CB8C4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67AB0CE-C9A6-0F7A-EF5B-ADEA04299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F366E-54E8-724A-950A-3E58A3CF8E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245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>
            <a:extLst>
              <a:ext uri="{FF2B5EF4-FFF2-40B4-BE49-F238E27FC236}">
                <a16:creationId xmlns:a16="http://schemas.microsoft.com/office/drawing/2014/main" id="{44E6D5EF-D973-02DA-B43D-95E7BC9EDBF0}"/>
              </a:ext>
            </a:extLst>
          </p:cNvPr>
          <p:cNvCxnSpPr/>
          <p:nvPr/>
        </p:nvCxnSpPr>
        <p:spPr>
          <a:xfrm>
            <a:off x="7626350" y="881063"/>
            <a:ext cx="0" cy="5135562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6646" y="880721"/>
            <a:ext cx="1216011" cy="513666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91349" y="880721"/>
            <a:ext cx="5844089" cy="513666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A3FA7EB-A686-CFEE-55C7-23BE686A6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9774A3-9CBD-4CDF-5F3C-161E3642C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6E8861-E0A7-FA8D-1A29-0944367B2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7B4F9-51D2-3E4D-B8DF-49095A56CC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237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2">
            <a:extLst>
              <a:ext uri="{FF2B5EF4-FFF2-40B4-BE49-F238E27FC236}">
                <a16:creationId xmlns:a16="http://schemas.microsoft.com/office/drawing/2014/main" id="{6E4BE500-5558-4F66-426B-52F3A02EE834}"/>
              </a:ext>
            </a:extLst>
          </p:cNvPr>
          <p:cNvCxnSpPr/>
          <p:nvPr/>
        </p:nvCxnSpPr>
        <p:spPr>
          <a:xfrm>
            <a:off x="1590675" y="2036763"/>
            <a:ext cx="72453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C8861F-38C9-5511-8E06-2C454F5C1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2836DE0-416B-6292-1539-6CA5A8A6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2C1050D-9DD6-3248-42C9-342F5207C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8C52B-A9FF-6843-8FCD-543BDF7DE8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763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>
            <a:extLst>
              <a:ext uri="{FF2B5EF4-FFF2-40B4-BE49-F238E27FC236}">
                <a16:creationId xmlns:a16="http://schemas.microsoft.com/office/drawing/2014/main" id="{B90491C2-3583-5895-7DA1-3DA957AB542E}"/>
              </a:ext>
            </a:extLst>
          </p:cNvPr>
          <p:cNvCxnSpPr/>
          <p:nvPr/>
        </p:nvCxnSpPr>
        <p:spPr>
          <a:xfrm>
            <a:off x="1590675" y="4194175"/>
            <a:ext cx="619283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348" y="1935808"/>
            <a:ext cx="6192355" cy="2081115"/>
          </a:xfrm>
        </p:spPr>
        <p:txBody>
          <a:bodyPr anchor="b"/>
          <a:lstStyle>
            <a:lvl1pPr algn="l"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1350" y="4195627"/>
            <a:ext cx="6192355" cy="1116567"/>
          </a:xfrm>
        </p:spPr>
        <p:txBody>
          <a:bodyPr tIns="91440"/>
          <a:lstStyle>
            <a:lvl1pPr marL="0" indent="0" algn="l">
              <a:buNone/>
              <a:defRPr sz="1984">
                <a:solidFill>
                  <a:schemeClr val="tx1"/>
                </a:solidFill>
              </a:defRPr>
            </a:lvl1pPr>
            <a:lvl2pPr marL="377979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5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91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9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7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8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82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1BC1A7B-A5D6-EEA0-0A89-41C40B6AE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607BC3-505C-22B9-20FF-3BEFA93BE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D722E3-35EC-1CD2-D7D8-B31DC1505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24844-DB50-F64A-8674-2067C38805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9262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32">
            <a:extLst>
              <a:ext uri="{FF2B5EF4-FFF2-40B4-BE49-F238E27FC236}">
                <a16:creationId xmlns:a16="http://schemas.microsoft.com/office/drawing/2014/main" id="{661B7096-E7B5-1BF8-8A07-BE2935A2B0AE}"/>
              </a:ext>
            </a:extLst>
          </p:cNvPr>
          <p:cNvCxnSpPr/>
          <p:nvPr/>
        </p:nvCxnSpPr>
        <p:spPr>
          <a:xfrm>
            <a:off x="1590675" y="2036763"/>
            <a:ext cx="72453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349" y="887243"/>
            <a:ext cx="7244449" cy="11676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1348" y="2219992"/>
            <a:ext cx="3446056" cy="37892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89984" y="2219992"/>
            <a:ext cx="3445814" cy="37892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75AF80DF-2CCF-5956-9BC7-10A92BEF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E559E65-C884-AE22-AC35-0DD7E7E91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27A8D18C-0A47-11B0-0D73-12E4FEAB4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5ACCE-D877-0043-B4E6-44C62D7201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44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35">
            <a:extLst>
              <a:ext uri="{FF2B5EF4-FFF2-40B4-BE49-F238E27FC236}">
                <a16:creationId xmlns:a16="http://schemas.microsoft.com/office/drawing/2014/main" id="{D6300065-C41B-11CA-F978-7AD255F1068D}"/>
              </a:ext>
            </a:extLst>
          </p:cNvPr>
          <p:cNvCxnSpPr/>
          <p:nvPr/>
        </p:nvCxnSpPr>
        <p:spPr>
          <a:xfrm>
            <a:off x="1590675" y="2036763"/>
            <a:ext cx="72453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349" y="886442"/>
            <a:ext cx="7244450" cy="116439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1349" y="2226180"/>
            <a:ext cx="3445940" cy="883994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25" b="0" cap="all" baseline="0">
                <a:solidFill>
                  <a:schemeClr val="accent1"/>
                </a:solidFill>
              </a:defRPr>
            </a:lvl1pPr>
            <a:lvl2pPr marL="377979" indent="0">
              <a:buNone/>
              <a:defRPr sz="1653" b="1"/>
            </a:lvl2pPr>
            <a:lvl3pPr marL="755957" indent="0">
              <a:buNone/>
              <a:defRPr sz="1488" b="1"/>
            </a:lvl3pPr>
            <a:lvl4pPr marL="1133936" indent="0">
              <a:buNone/>
              <a:defRPr sz="1323" b="1"/>
            </a:lvl4pPr>
            <a:lvl5pPr marL="1511915" indent="0">
              <a:buNone/>
              <a:defRPr sz="1323" b="1"/>
            </a:lvl5pPr>
            <a:lvl6pPr marL="1889893" indent="0">
              <a:buNone/>
              <a:defRPr sz="1323" b="1"/>
            </a:lvl6pPr>
            <a:lvl7pPr marL="2267872" indent="0">
              <a:buNone/>
              <a:defRPr sz="1323" b="1"/>
            </a:lvl7pPr>
            <a:lvl8pPr marL="2645851" indent="0">
              <a:buNone/>
              <a:defRPr sz="1323" b="1"/>
            </a:lvl8pPr>
            <a:lvl9pPr marL="3023829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1349" y="3113235"/>
            <a:ext cx="3445940" cy="29150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89984" y="2229988"/>
            <a:ext cx="3445814" cy="884318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25" b="0" cap="all" baseline="0">
                <a:solidFill>
                  <a:schemeClr val="accent1"/>
                </a:solidFill>
              </a:defRPr>
            </a:lvl1pPr>
            <a:lvl2pPr marL="377979" indent="0">
              <a:buNone/>
              <a:defRPr sz="1653" b="1"/>
            </a:lvl2pPr>
            <a:lvl3pPr marL="755957" indent="0">
              <a:buNone/>
              <a:defRPr sz="1488" b="1"/>
            </a:lvl3pPr>
            <a:lvl4pPr marL="1133936" indent="0">
              <a:buNone/>
              <a:defRPr sz="1323" b="1"/>
            </a:lvl4pPr>
            <a:lvl5pPr marL="1511915" indent="0">
              <a:buNone/>
              <a:defRPr sz="1323" b="1"/>
            </a:lvl5pPr>
            <a:lvl6pPr marL="1889893" indent="0">
              <a:buNone/>
              <a:defRPr sz="1323" b="1"/>
            </a:lvl6pPr>
            <a:lvl7pPr marL="2267872" indent="0">
              <a:buNone/>
              <a:defRPr sz="1323" b="1"/>
            </a:lvl7pPr>
            <a:lvl8pPr marL="2645851" indent="0">
              <a:buNone/>
              <a:defRPr sz="1323" b="1"/>
            </a:lvl8pPr>
            <a:lvl9pPr marL="3023829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89984" y="3110172"/>
            <a:ext cx="3445814" cy="29072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FEAB94A8-FE5D-8ABA-9588-4B115474B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639BDE5E-C80C-CA8F-448A-999351B6C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1DA481B4-7A0F-09FF-E86B-146C85AD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9060D-30CC-2D48-8114-3C97B787CF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4190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31">
            <a:extLst>
              <a:ext uri="{FF2B5EF4-FFF2-40B4-BE49-F238E27FC236}">
                <a16:creationId xmlns:a16="http://schemas.microsoft.com/office/drawing/2014/main" id="{ADCB991F-0840-3D78-7F1C-945ADC8F135A}"/>
              </a:ext>
            </a:extLst>
          </p:cNvPr>
          <p:cNvCxnSpPr/>
          <p:nvPr/>
        </p:nvCxnSpPr>
        <p:spPr>
          <a:xfrm>
            <a:off x="1590675" y="2036763"/>
            <a:ext cx="72453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E2868A64-C122-CBC8-D805-8F5DC301C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7843B9E-2FE8-800D-F4A2-1635E827F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E66218D3-8AF3-C816-0DD5-949316BAB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150AF-F0A5-314A-8AE9-6ACB4C29D9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9576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F42583A-BD8B-809B-5D16-1D6D0650E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483FB56-E538-A94F-2C91-8C5412D91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7ABF206-EE8F-5996-F23A-3398D3764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6DA63-889C-C342-88AE-32B37C3759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6929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6">
            <a:extLst>
              <a:ext uri="{FF2B5EF4-FFF2-40B4-BE49-F238E27FC236}">
                <a16:creationId xmlns:a16="http://schemas.microsoft.com/office/drawing/2014/main" id="{D3D86C59-C761-3FCB-A2C9-291866A91DA2}"/>
              </a:ext>
            </a:extLst>
          </p:cNvPr>
          <p:cNvCxnSpPr/>
          <p:nvPr/>
        </p:nvCxnSpPr>
        <p:spPr>
          <a:xfrm>
            <a:off x="1589088" y="3533775"/>
            <a:ext cx="267176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6444" y="880721"/>
            <a:ext cx="2674441" cy="2477030"/>
          </a:xfrm>
        </p:spPr>
        <p:txBody>
          <a:bodyPr anchor="b"/>
          <a:lstStyle>
            <a:lvl1pPr algn="l">
              <a:defRPr sz="264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5498" y="880721"/>
            <a:ext cx="4220300" cy="5135493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86444" y="3533462"/>
            <a:ext cx="2676006" cy="2478203"/>
          </a:xfrm>
        </p:spPr>
        <p:txBody>
          <a:bodyPr/>
          <a:lstStyle>
            <a:lvl1pPr marL="0" indent="0" algn="l">
              <a:buNone/>
              <a:defRPr sz="1764"/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A8697C5-8693-C340-8569-A3740307B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5ADB4E8-43E4-FFD7-89F6-DF5094DF7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5577E03-7121-C2C7-C6B8-4DE416C50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24377-AE8A-B14E-8D3E-2ED499A4F7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3351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>
            <a:extLst>
              <a:ext uri="{FF2B5EF4-FFF2-40B4-BE49-F238E27FC236}">
                <a16:creationId xmlns:a16="http://schemas.microsoft.com/office/drawing/2014/main" id="{B9DCC288-76E9-3707-5E01-AE4F2A41DD2E}"/>
              </a:ext>
            </a:extLst>
          </p:cNvPr>
          <p:cNvGrpSpPr>
            <a:grpSpLocks/>
          </p:cNvGrpSpPr>
          <p:nvPr/>
        </p:nvGrpSpPr>
        <p:grpSpPr bwMode="auto">
          <a:xfrm>
            <a:off x="5508625" y="531813"/>
            <a:ext cx="3870325" cy="5675312"/>
            <a:chOff x="6852919" y="583365"/>
            <a:chExt cx="4681849" cy="5181928"/>
          </a:xfrm>
        </p:grpSpPr>
        <p:sp>
          <p:nvSpPr>
            <p:cNvPr id="6" name="Rectangle 13">
              <a:extLst>
                <a:ext uri="{FF2B5EF4-FFF2-40B4-BE49-F238E27FC236}">
                  <a16:creationId xmlns:a16="http://schemas.microsoft.com/office/drawing/2014/main" id="{17C929BC-D374-8BCA-29EE-FB638F70BBAC}"/>
                </a:ext>
              </a:extLst>
            </p:cNvPr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14">
              <a:extLst>
                <a:ext uri="{FF2B5EF4-FFF2-40B4-BE49-F238E27FC236}">
                  <a16:creationId xmlns:a16="http://schemas.microsoft.com/office/drawing/2014/main" id="{7C2608AF-AAC2-7857-8631-4909815324A1}"/>
                </a:ext>
              </a:extLst>
            </p:cNvPr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cxnSp>
        <p:nvCxnSpPr>
          <p:cNvPr id="8" name="Straight Connector 30">
            <a:extLst>
              <a:ext uri="{FF2B5EF4-FFF2-40B4-BE49-F238E27FC236}">
                <a16:creationId xmlns:a16="http://schemas.microsoft.com/office/drawing/2014/main" id="{257FEA21-C6AA-2F4B-575D-11AC744917F8}"/>
              </a:ext>
            </a:extLst>
          </p:cNvPr>
          <p:cNvCxnSpPr/>
          <p:nvPr/>
        </p:nvCxnSpPr>
        <p:spPr>
          <a:xfrm>
            <a:off x="1589088" y="3465513"/>
            <a:ext cx="357346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074" y="1245079"/>
            <a:ext cx="3577315" cy="2017880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7849" y="1237396"/>
            <a:ext cx="2463930" cy="4261910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>
              <a:buNone/>
              <a:defRPr sz="2646"/>
            </a:lvl1pPr>
            <a:lvl2pPr marL="377979" indent="0">
              <a:buNone/>
              <a:defRPr sz="2315"/>
            </a:lvl2pPr>
            <a:lvl3pPr marL="755957" indent="0">
              <a:buNone/>
              <a:defRPr sz="1984"/>
            </a:lvl3pPr>
            <a:lvl4pPr marL="1133936" indent="0">
              <a:buNone/>
              <a:defRPr sz="1653"/>
            </a:lvl4pPr>
            <a:lvl5pPr marL="1511915" indent="0">
              <a:buNone/>
              <a:defRPr sz="1653"/>
            </a:lvl5pPr>
            <a:lvl6pPr marL="1889893" indent="0">
              <a:buNone/>
              <a:defRPr sz="1653"/>
            </a:lvl6pPr>
            <a:lvl7pPr marL="2267872" indent="0">
              <a:buNone/>
              <a:defRPr sz="1653"/>
            </a:lvl7pPr>
            <a:lvl8pPr marL="2645851" indent="0">
              <a:buNone/>
              <a:defRPr sz="1653"/>
            </a:lvl8pPr>
            <a:lvl9pPr marL="3023829" indent="0">
              <a:buNone/>
              <a:defRPr sz="1653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91350" y="3467874"/>
            <a:ext cx="3572190" cy="2208754"/>
          </a:xfrm>
        </p:spPr>
        <p:txBody>
          <a:bodyPr/>
          <a:lstStyle>
            <a:lvl1pPr marL="0" indent="0" algn="l">
              <a:buNone/>
              <a:defRPr sz="1984"/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3BC86017-CF3B-C52D-CF38-EC66243F62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84325" y="6029325"/>
            <a:ext cx="3584575" cy="3524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863BA86A-22A0-2310-7418-19D69F105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84325" y="350838"/>
            <a:ext cx="3584575" cy="3540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50D5188F-7A43-9328-9651-A0E484529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B5FFB-C901-DC4B-A89D-C5C9F68E1C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5237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B7AF130-7358-3DC9-A7BE-A69757B66E6C}"/>
              </a:ext>
            </a:extLst>
          </p:cNvPr>
          <p:cNvSpPr/>
          <p:nvPr/>
        </p:nvSpPr>
        <p:spPr>
          <a:xfrm>
            <a:off x="0" y="2222500"/>
            <a:ext cx="10080625" cy="44958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7" name="Picture 11">
            <a:extLst>
              <a:ext uri="{FF2B5EF4-FFF2-40B4-BE49-F238E27FC236}">
                <a16:creationId xmlns:a16="http://schemas.microsoft.com/office/drawing/2014/main" id="{889F7F93-6C96-739E-B706-F937792C8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>
            <a:fillRect/>
          </a:stretch>
        </p:blipFill>
        <p:spPr bwMode="auto">
          <a:xfrm>
            <a:off x="0" y="6718300"/>
            <a:ext cx="100806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EA128A-933C-AAD8-D897-14261CEB8051}"/>
              </a:ext>
            </a:extLst>
          </p:cNvPr>
          <p:cNvCxnSpPr/>
          <p:nvPr/>
        </p:nvCxnSpPr>
        <p:spPr>
          <a:xfrm>
            <a:off x="0" y="6724650"/>
            <a:ext cx="10080625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8385B7-8935-39F4-3410-CB878C2C4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675" y="887413"/>
            <a:ext cx="7245350" cy="11557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30" name="Text Placeholder 2">
            <a:extLst>
              <a:ext uri="{FF2B5EF4-FFF2-40B4-BE49-F238E27FC236}">
                <a16:creationId xmlns:a16="http://schemas.microsoft.com/office/drawing/2014/main" id="{E3B74C5A-C180-4416-F3DA-6B5E65DAA5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90675" y="2222500"/>
            <a:ext cx="7245350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E099B-AF4D-7C89-8C32-0BFD5B887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24588" y="363538"/>
            <a:ext cx="2611437" cy="341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2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7E14B-9422-ED23-311E-40DF64C694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0675" y="363538"/>
            <a:ext cx="4448175" cy="33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2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4F66A-9952-7B8F-F4B1-EAF697962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8163" y="881063"/>
            <a:ext cx="876300" cy="55403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3086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E83CB54A-3EBD-D34F-AAEF-3599A8F03A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2" r:id="rId1"/>
    <p:sldLayoutId id="2147484613" r:id="rId2"/>
    <p:sldLayoutId id="2147484614" r:id="rId3"/>
    <p:sldLayoutId id="2147484615" r:id="rId4"/>
    <p:sldLayoutId id="2147484616" r:id="rId5"/>
    <p:sldLayoutId id="2147484617" r:id="rId6"/>
    <p:sldLayoutId id="2147484611" r:id="rId7"/>
    <p:sldLayoutId id="2147484618" r:id="rId8"/>
    <p:sldLayoutId id="2147484619" r:id="rId9"/>
    <p:sldLayoutId id="2147484620" r:id="rId10"/>
    <p:sldLayoutId id="2147484621" r:id="rId11"/>
  </p:sldLayoutIdLst>
  <p:txStyles>
    <p:titleStyle>
      <a:lvl1pPr algn="l" defTabSz="7556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defTabSz="7556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Gill Sans MT" panose="020B0502020104020203" pitchFamily="34" charset="0"/>
        </a:defRPr>
      </a:lvl2pPr>
      <a:lvl3pPr algn="l" defTabSz="7556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Gill Sans MT" panose="020B0502020104020203" pitchFamily="34" charset="0"/>
        </a:defRPr>
      </a:lvl3pPr>
      <a:lvl4pPr algn="l" defTabSz="7556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Gill Sans MT" panose="020B0502020104020203" pitchFamily="34" charset="0"/>
        </a:defRPr>
      </a:lvl4pPr>
      <a:lvl5pPr algn="l" defTabSz="7556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Gill Sans MT" panose="020B0502020104020203" pitchFamily="34" charset="0"/>
        </a:defRPr>
      </a:lvl5pPr>
      <a:lvl6pPr marL="457200" algn="l" defTabSz="755650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Gill Sans MT" panose="020B0502020104020203" pitchFamily="34" charset="0"/>
        </a:defRPr>
      </a:lvl6pPr>
      <a:lvl7pPr marL="914400" algn="l" defTabSz="755650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Gill Sans MT" panose="020B0502020104020203" pitchFamily="34" charset="0"/>
        </a:defRPr>
      </a:lvl7pPr>
      <a:lvl8pPr marL="1371600" algn="l" defTabSz="755650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Gill Sans MT" panose="020B0502020104020203" pitchFamily="34" charset="0"/>
        </a:defRPr>
      </a:lvl8pPr>
      <a:lvl9pPr marL="1828800" algn="l" defTabSz="755650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50825" indent="-250825" algn="l" defTabSz="755650" rtl="0" eaLnBrk="0" fontAlgn="base" hangingPunct="0">
        <a:lnSpc>
          <a:spcPct val="120000"/>
        </a:lnSpc>
        <a:spcBef>
          <a:spcPts val="11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55650" indent="-250825" algn="l" defTabSz="755650" rtl="0" eaLnBrk="0" fontAlgn="base" hangingPunct="0">
        <a:lnSpc>
          <a:spcPct val="120000"/>
        </a:lnSpc>
        <a:spcBef>
          <a:spcPts val="5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50825" algn="l" defTabSz="755650" rtl="0" eaLnBrk="0" fontAlgn="base" hangingPunct="0">
        <a:lnSpc>
          <a:spcPct val="120000"/>
        </a:lnSpc>
        <a:spcBef>
          <a:spcPts val="5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50825" algn="l" defTabSz="755650" rtl="0" eaLnBrk="0" fontAlgn="base" hangingPunct="0">
        <a:lnSpc>
          <a:spcPct val="120000"/>
        </a:lnSpc>
        <a:spcBef>
          <a:spcPts val="5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950" indent="-250825" algn="l" defTabSz="755650" rtl="0" eaLnBrk="0" fontAlgn="base" hangingPunct="0">
        <a:lnSpc>
          <a:spcPct val="120000"/>
        </a:lnSpc>
        <a:spcBef>
          <a:spcPts val="5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3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3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3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3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79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57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36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915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93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72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851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829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3">
            <a:extLst>
              <a:ext uri="{FF2B5EF4-FFF2-40B4-BE49-F238E27FC236}">
                <a16:creationId xmlns:a16="http://schemas.microsoft.com/office/drawing/2014/main" id="{171F0324-C383-378C-A185-B8395E5A7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50" y="971550"/>
            <a:ext cx="9577388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/>
            <a:endParaRPr lang="ru-RU" altLang="ru-RU" sz="5400" dirty="0">
              <a:solidFill>
                <a:srgbClr val="002060"/>
              </a:solidFill>
              <a:latin typeface="a_AntiqueTradyBrk" pitchFamily="18" charset="-52"/>
            </a:endParaRPr>
          </a:p>
          <a:p>
            <a:pPr algn="ctr" eaLnBrk="1" hangingPunct="1"/>
            <a:endParaRPr lang="ru-RU" altLang="ru-RU" sz="5400" dirty="0">
              <a:solidFill>
                <a:srgbClr val="002060"/>
              </a:solidFill>
              <a:latin typeface="a_AntiqueTradyBrk" pitchFamily="18" charset="-52"/>
            </a:endParaRPr>
          </a:p>
          <a:p>
            <a:pPr algn="ctr" eaLnBrk="1" hangingPunct="1"/>
            <a:endParaRPr lang="ru-RU" altLang="ru-RU" sz="4800" b="1" dirty="0">
              <a:solidFill>
                <a:srgbClr val="3E382F"/>
              </a:solidFill>
              <a:latin typeface="a_AntiqueTradyBrk" pitchFamily="18" charset="-52"/>
            </a:endParaRPr>
          </a:p>
          <a:p>
            <a:pPr algn="ctr" eaLnBrk="1" hangingPunct="1"/>
            <a:endParaRPr lang="ru-RU" altLang="ru-RU" sz="4800" b="1" dirty="0">
              <a:solidFill>
                <a:srgbClr val="3E382F"/>
              </a:solidFill>
              <a:latin typeface="a_AntiqueTradyBrk" pitchFamily="18" charset="-52"/>
            </a:endParaRPr>
          </a:p>
          <a:p>
            <a:pPr algn="ctr" eaLnBrk="1" hangingPunct="1"/>
            <a:endParaRPr lang="ru-RU" altLang="ru-RU" sz="4800" b="1" dirty="0">
              <a:solidFill>
                <a:srgbClr val="3E382F"/>
              </a:solidFill>
              <a:latin typeface="Ayuthaya" pitchFamily="2" charset="-34"/>
              <a:cs typeface="Ayuthaya" pitchFamily="2" charset="-34"/>
            </a:endParaRPr>
          </a:p>
          <a:p>
            <a:pPr algn="ctr" eaLnBrk="1" hangingPunct="1"/>
            <a:r>
              <a:rPr lang="ru-RU" altLang="ru-RU" sz="4000" b="1" dirty="0">
                <a:solidFill>
                  <a:srgbClr val="3E382F"/>
                </a:solidFill>
                <a:latin typeface="Ayuthaya" pitchFamily="2" charset="-34"/>
                <a:cs typeface="Ayuthaya" pitchFamily="2" charset="-34"/>
              </a:rPr>
              <a:t>Глоссолалия: анализ и оценка коринфского феномена</a:t>
            </a:r>
          </a:p>
        </p:txBody>
      </p:sp>
      <p:sp>
        <p:nvSpPr>
          <p:cNvPr id="14338" name="TextBox 4">
            <a:extLst>
              <a:ext uri="{FF2B5EF4-FFF2-40B4-BE49-F238E27FC236}">
                <a16:creationId xmlns:a16="http://schemas.microsoft.com/office/drawing/2014/main" id="{436E63B5-ADC2-3712-790D-018C099BF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7163" y="7019925"/>
            <a:ext cx="2025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chemeClr val="bg1"/>
                </a:solidFill>
                <a:latin typeface="a_AntiqueTradyBrk" pitchFamily="18" charset="-52"/>
              </a:rPr>
              <a:t>©  Е. Зайцев</a:t>
            </a:r>
          </a:p>
        </p:txBody>
      </p:sp>
      <p:pic>
        <p:nvPicPr>
          <p:cNvPr id="14339" name="Picture 5">
            <a:extLst>
              <a:ext uri="{FF2B5EF4-FFF2-40B4-BE49-F238E27FC236}">
                <a16:creationId xmlns:a16="http://schemas.microsoft.com/office/drawing/2014/main" id="{4A5F7737-F8BC-AC14-9F39-5BCAFEEE3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898525"/>
            <a:ext cx="7804150" cy="381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BEBC18-5DEC-4113-D05C-D86F328D4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b="1" dirty="0"/>
              <a:t>Результаты Современных исследований</a:t>
            </a:r>
          </a:p>
        </p:txBody>
      </p:sp>
      <p:sp>
        <p:nvSpPr>
          <p:cNvPr id="24578" name="Объект 2">
            <a:extLst>
              <a:ext uri="{FF2B5EF4-FFF2-40B4-BE49-F238E27FC236}">
                <a16:creationId xmlns:a16="http://schemas.microsoft.com/office/drawing/2014/main" id="{203D5CE1-67FB-87C6-1E8A-AE6AA91449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0" y="2222500"/>
            <a:ext cx="5616575" cy="3803650"/>
          </a:xfrm>
        </p:spPr>
        <p:txBody>
          <a:bodyPr/>
          <a:lstStyle/>
          <a:p>
            <a:r>
              <a:rPr lang="ru-RU" altLang="ru-RU" b="1"/>
              <a:t>«Глоссолалия — это бессмысленная, но фонетически структурированная человеческая речь, являющаяся с точки зрения самого говорящего настоящим языком, однако как система не напоминает ни один из известных человечеству языков, будь то живой или мертвый»</a:t>
            </a:r>
            <a:r>
              <a:rPr lang="ru-RU" altLang="ru-RU" sz="2800" b="1"/>
              <a:t> (</a:t>
            </a:r>
            <a:r>
              <a:rPr lang="ru-RU" altLang="ru-RU" sz="2000" b="1"/>
              <a:t>Уильям Самарин)</a:t>
            </a:r>
          </a:p>
        </p:txBody>
      </p:sp>
      <p:pic>
        <p:nvPicPr>
          <p:cNvPr id="24579" name="Picture 4">
            <a:extLst>
              <a:ext uri="{FF2B5EF4-FFF2-40B4-BE49-F238E27FC236}">
                <a16:creationId xmlns:a16="http://schemas.microsoft.com/office/drawing/2014/main" id="{33309EBA-EDAD-1749-32E0-DC7B03323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2520950"/>
            <a:ext cx="2492375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4ED061-D915-EE50-212C-F268BD96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Аналогии с эллинистическими языческими культами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8D9AD3-B9AC-FC0A-8789-71A5A5F0D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/>
              <a:t>Исследования Рихарда </a:t>
            </a:r>
            <a:r>
              <a:rPr lang="ru-RU" sz="2400" b="1" dirty="0" err="1"/>
              <a:t>Рейтценштайна</a:t>
            </a:r>
            <a:r>
              <a:rPr lang="ru-RU" sz="2400" b="1" dirty="0"/>
              <a:t>;</a:t>
            </a:r>
          </a:p>
          <a:p>
            <a:r>
              <a:rPr lang="ru-RU" sz="2400" b="1" dirty="0"/>
              <a:t>Позиция Иоганнеса Бема;</a:t>
            </a:r>
          </a:p>
          <a:p>
            <a:r>
              <a:rPr lang="ru-RU" sz="2400" b="1" dirty="0"/>
              <a:t>Выводы Кристиана Вольфа;</a:t>
            </a:r>
          </a:p>
          <a:p>
            <a:r>
              <a:rPr lang="ru-RU" sz="2400" b="1" dirty="0"/>
              <a:t>Комментарий Ганса </a:t>
            </a:r>
            <a:r>
              <a:rPr lang="ru-RU" sz="2400" b="1" dirty="0" err="1"/>
              <a:t>Концельмана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62661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922178-E137-7D52-F7DB-418BD8683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/>
              <a:t>Культ дельфийского оракула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BB81A59-AF28-0D54-9DA2-9FCE7FB4524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562" y="2482014"/>
            <a:ext cx="4418730" cy="331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757B77-6C92-9E6F-0358-1B5DF20CC917}"/>
              </a:ext>
            </a:extLst>
          </p:cNvPr>
          <p:cNvSpPr txBox="1"/>
          <p:nvPr/>
        </p:nvSpPr>
        <p:spPr>
          <a:xfrm>
            <a:off x="5904408" y="6009265"/>
            <a:ext cx="3694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Руины храма Аполлона в Дельфах</a:t>
            </a:r>
          </a:p>
        </p:txBody>
      </p:sp>
      <p:pic>
        <p:nvPicPr>
          <p:cNvPr id="1028" name="Picture 4" descr="Ответы Mail: &quot;Дельфийский оракул&quot; был покруче бабы Ванги?">
            <a:extLst>
              <a:ext uri="{FF2B5EF4-FFF2-40B4-BE49-F238E27FC236}">
                <a16:creationId xmlns:a16="http://schemas.microsoft.com/office/drawing/2014/main" id="{93428486-A3F0-5AB6-4E42-AD92A4EBC10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09" y="2099011"/>
            <a:ext cx="4418729" cy="330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76548B-E2EE-A594-4954-C26BD06BAAB3}"/>
              </a:ext>
            </a:extLst>
          </p:cNvPr>
          <p:cNvSpPr txBox="1"/>
          <p:nvPr/>
        </p:nvSpPr>
        <p:spPr>
          <a:xfrm>
            <a:off x="244277" y="5579498"/>
            <a:ext cx="5166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kern="50" dirty="0"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«Растрепанные волосы, прерывистое дыхание, </a:t>
            </a:r>
          </a:p>
          <a:p>
            <a:pPr algn="ctr"/>
            <a:r>
              <a:rPr lang="ru-RU" sz="1800" b="1" kern="50" dirty="0"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дикое метание в вакхическом неистовстве»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50381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E94EC-8B0D-E957-3437-8F4B9CCE5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047" y="887413"/>
            <a:ext cx="6641878" cy="11557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b="1" dirty="0"/>
              <a:t>Результаты Современных исследований</a:t>
            </a:r>
          </a:p>
        </p:txBody>
      </p:sp>
      <p:sp>
        <p:nvSpPr>
          <p:cNvPr id="25602" name="Объект 2">
            <a:extLst>
              <a:ext uri="{FF2B5EF4-FFF2-40B4-BE49-F238E27FC236}">
                <a16:creationId xmlns:a16="http://schemas.microsoft.com/office/drawing/2014/main" id="{2891AFC5-C77E-086F-DF64-AA944B79EF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52525" y="3635375"/>
            <a:ext cx="5111750" cy="2390775"/>
          </a:xfrm>
        </p:spPr>
        <p:txBody>
          <a:bodyPr/>
          <a:lstStyle/>
          <a:p>
            <a:r>
              <a:rPr lang="ru-RU" altLang="ru-RU" b="1"/>
              <a:t>«до сего дня из античного мира до нас не дошло ни одного случая использования языка, который употреблял бы Павел или другие новозаветные писатели при описании феномена “говорения на языках”» </a:t>
            </a:r>
            <a:endParaRPr lang="ru-RU" altLang="ru-RU" sz="2000" b="1"/>
          </a:p>
        </p:txBody>
      </p:sp>
      <p:pic>
        <p:nvPicPr>
          <p:cNvPr id="25603" name="Picture 2" descr="Adventist Review Online | Adventist Scholars Commemorate Gerhard F. Hasel">
            <a:extLst>
              <a:ext uri="{FF2B5EF4-FFF2-40B4-BE49-F238E27FC236}">
                <a16:creationId xmlns:a16="http://schemas.microsoft.com/office/drawing/2014/main" id="{DF816D09-6B9B-0C5F-2A92-5929755A3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568575"/>
            <a:ext cx="275272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Хазел Герхард - Герхард Хазел ДАР ЯЗЫКОВ Говорение на языках в библейские  времена и современная глоссолалия, скачать бесплатно книгу в формате fb2,  doc, rtf, html, txt">
            <a:extLst>
              <a:ext uri="{FF2B5EF4-FFF2-40B4-BE49-F238E27FC236}">
                <a16:creationId xmlns:a16="http://schemas.microsoft.com/office/drawing/2014/main" id="{99F09AC4-302F-70B2-C274-8668BFAD0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4" y="323453"/>
            <a:ext cx="213042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3EEC91-0A2A-EE53-4F33-5ECF98B99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51" y="887413"/>
            <a:ext cx="7921574" cy="1155700"/>
          </a:xfrm>
        </p:spPr>
        <p:txBody>
          <a:bodyPr/>
          <a:lstStyle/>
          <a:p>
            <a:pPr>
              <a:defRPr/>
            </a:pPr>
            <a:r>
              <a:rPr lang="ru-RU" sz="4000" b="1" dirty="0"/>
              <a:t>«Ангельский язык»</a:t>
            </a:r>
          </a:p>
        </p:txBody>
      </p:sp>
      <p:sp>
        <p:nvSpPr>
          <p:cNvPr id="26626" name="Объект 2">
            <a:extLst>
              <a:ext uri="{FF2B5EF4-FFF2-40B4-BE49-F238E27FC236}">
                <a16:creationId xmlns:a16="http://schemas.microsoft.com/office/drawing/2014/main" id="{E72BD0D5-E527-B887-9AB2-4724E09BD6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9138" y="2222500"/>
            <a:ext cx="7921574" cy="3803650"/>
          </a:xfrm>
        </p:spPr>
        <p:txBody>
          <a:bodyPr/>
          <a:lstStyle/>
          <a:p>
            <a:r>
              <a:rPr lang="ru-RU" altLang="ru-RU" b="1" dirty="0"/>
              <a:t>единственный известный нам исторический           документ, в котором упоминаются ангельские языки, это апокрифическое Завещание Иова, датируемом либо </a:t>
            </a:r>
            <a:r>
              <a:rPr lang="en-US" altLang="ru-RU" b="1" dirty="0"/>
              <a:t>I</a:t>
            </a:r>
            <a:r>
              <a:rPr lang="ru-RU" altLang="ru-RU" b="1" dirty="0"/>
              <a:t> веком до Р. Х., либо </a:t>
            </a:r>
            <a:r>
              <a:rPr lang="en-US" altLang="ru-RU" b="1" dirty="0"/>
              <a:t>I</a:t>
            </a:r>
            <a:r>
              <a:rPr lang="ru-RU" altLang="ru-RU" b="1" dirty="0"/>
              <a:t> веком после Р. Х</a:t>
            </a:r>
            <a:r>
              <a:rPr lang="ru-RU" altLang="ru-RU" sz="2800" b="1" dirty="0"/>
              <a:t> </a:t>
            </a:r>
          </a:p>
          <a:p>
            <a:r>
              <a:rPr lang="ru-RU" altLang="ru-RU" b="1" dirty="0"/>
              <a:t>во всех случаях употребляется греческое слово </a:t>
            </a:r>
            <a:r>
              <a:rPr lang="en-US" altLang="ru-RU" b="1" i="1" dirty="0" err="1"/>
              <a:t>dialektos</a:t>
            </a:r>
            <a:r>
              <a:rPr lang="ru-RU" altLang="ru-RU" sz="2400" b="1" dirty="0"/>
              <a:t> </a:t>
            </a:r>
          </a:p>
          <a:p>
            <a:r>
              <a:rPr lang="ru-RU" altLang="ru-RU" b="1" dirty="0"/>
              <a:t>говорить о каком-либо лингвистическом или идеологическом сходстве между «языком ангелов» в Завещании Иова и Первом послании Павла к Коринфской церкви мы не можем.</a:t>
            </a:r>
            <a:r>
              <a:rPr lang="ru-RU" altLang="ru-RU" sz="2400" b="1" dirty="0"/>
              <a:t> </a:t>
            </a:r>
          </a:p>
        </p:txBody>
      </p:sp>
      <p:pic>
        <p:nvPicPr>
          <p:cNvPr id="2050" name="Picture 2" descr="The Testament of Job - Reading Acts">
            <a:extLst>
              <a:ext uri="{FF2B5EF4-FFF2-40B4-BE49-F238E27FC236}">
                <a16:creationId xmlns:a16="http://schemas.microsoft.com/office/drawing/2014/main" id="{1836A952-045A-0F75-7A90-B0B9505E5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480" y="160447"/>
            <a:ext cx="3384376" cy="258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781C14-6F7B-BD9B-5616-4B2D048BD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000" b="1" dirty="0"/>
              <a:t>«Ангельский язык»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27AEFA-266B-FA11-76C3-E26533AA0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263" y="2266950"/>
            <a:ext cx="9359900" cy="3803650"/>
          </a:xfrm>
        </p:spPr>
        <p:txBody>
          <a:bodyPr/>
          <a:lstStyle/>
          <a:p>
            <a:pPr>
              <a:defRPr/>
            </a:pPr>
            <a:r>
              <a:rPr lang="ru-RU" b="1" dirty="0"/>
              <a:t>в 1 Кор. 13:1 апостол говорит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гипотетически</a:t>
            </a:r>
            <a:r>
              <a:rPr lang="ru-RU" b="1" dirty="0"/>
              <a:t>, учитывая условный характер предложения «если я говорю языками человеческими и ангельскими»</a:t>
            </a:r>
            <a:r>
              <a:rPr lang="ru-RU" sz="2800" b="1" dirty="0"/>
              <a:t>;</a:t>
            </a:r>
          </a:p>
          <a:p>
            <a:pPr>
              <a:defRPr/>
            </a:pPr>
            <a:r>
              <a:rPr lang="ru-RU" b="1" dirty="0"/>
              <a:t>Такая форма условного придаточного предложения в греческом языке указывает на нереальный характер высказанного условия;</a:t>
            </a:r>
          </a:p>
          <a:p>
            <a:pPr>
              <a:defRPr/>
            </a:pPr>
            <a:r>
              <a:rPr lang="ru-RU" b="1" dirty="0"/>
              <a:t>Скорее всего, это своеобразный гиперболический прием, который используется Павлом для того, чтобы показать ничтожность всех возможных способностей, включая даже ангельский язык, когда отсутствует любовь.</a:t>
            </a:r>
          </a:p>
          <a:p>
            <a:pPr>
              <a:defRPr/>
            </a:pPr>
            <a:endParaRPr lang="ru-RU" sz="2800" dirty="0"/>
          </a:p>
          <a:p>
            <a:pPr>
              <a:defRPr/>
            </a:pPr>
            <a:endParaRPr lang="ru-RU" sz="24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400" dirty="0"/>
              <a:t>	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F72B3-1E4B-54EC-5386-AC4C165C9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sz="4000" b="1" dirty="0"/>
              <a:t>корректная интерпретация</a:t>
            </a:r>
          </a:p>
        </p:txBody>
      </p:sp>
      <p:sp>
        <p:nvSpPr>
          <p:cNvPr id="28674" name="Объект 2">
            <a:extLst>
              <a:ext uri="{FF2B5EF4-FFF2-40B4-BE49-F238E27FC236}">
                <a16:creationId xmlns:a16="http://schemas.microsoft.com/office/drawing/2014/main" id="{AB8023D4-577E-4FC4-3B24-F963464D73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6263" y="2222500"/>
            <a:ext cx="9072562" cy="3803650"/>
          </a:xfrm>
        </p:spPr>
        <p:txBody>
          <a:bodyPr/>
          <a:lstStyle/>
          <a:p>
            <a:r>
              <a:rPr lang="ru-RU" altLang="ru-RU" b="1"/>
              <a:t>именно первый случай, повествующий об обретении дара говорения «на иных языках» (Деян. 2:1-13), должен использоваться для объяснения всей последующей практики глоссолалии;</a:t>
            </a:r>
          </a:p>
          <a:p>
            <a:r>
              <a:rPr lang="ru-RU" altLang="ru-RU" b="1"/>
              <a:t>этот случай однозначно свидетельствует об известных языках, на которых говорили живущие в странах Средиземноморья</a:t>
            </a:r>
            <a:r>
              <a:rPr lang="ru-RU" altLang="ru-RU" sz="2400" b="1"/>
              <a:t>;</a:t>
            </a:r>
          </a:p>
          <a:p>
            <a:r>
              <a:rPr lang="ru-RU" altLang="ru-RU" b="1"/>
              <a:t>истинный дар говорения на языках в Новом Завете проявляется в способности  говорить на реально существующих на земле языках, но незнакомых ранее для самого говорящего.</a:t>
            </a:r>
          </a:p>
          <a:p>
            <a:endParaRPr lang="ru-RU" altLang="ru-RU" sz="2400"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41BAD9-8103-3A62-86EC-5C8F3DF9A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/>
              <a:t>Цель обретения дара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8D0EB5-2C4B-EDC7-A5B2-341DE57CB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kern="50" dirty="0">
                <a:effectLst/>
                <a:latin typeface="+mj-lt"/>
                <a:ea typeface="Arial Unicode MS" panose="020B0604020202020204" pitchFamily="34" charset="-128"/>
              </a:rPr>
              <a:t>Дар должен был служить для «неверующих» знаком истинности проповедуемой евангельской вести и доказательством подлинности работы Святого Духа </a:t>
            </a:r>
          </a:p>
          <a:p>
            <a:r>
              <a:rPr lang="ru-RU" dirty="0"/>
              <a:t>«Итак, языки суть знамение не для верующих, а для неверующих»  </a:t>
            </a:r>
          </a:p>
          <a:p>
            <a:pPr marL="0" indent="0">
              <a:buNone/>
            </a:pPr>
            <a:r>
              <a:rPr lang="ru-RU" dirty="0"/>
              <a:t>				                            (1 Кор. 14:22)</a:t>
            </a:r>
          </a:p>
        </p:txBody>
      </p:sp>
    </p:spTree>
    <p:extLst>
      <p:ext uri="{BB962C8B-B14F-4D97-AF65-F5344CB8AC3E}">
        <p14:creationId xmlns:p14="http://schemas.microsoft.com/office/powerpoint/2010/main" val="3116806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55CB49-7627-C359-831B-5E392030D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963" y="887413"/>
            <a:ext cx="7777162" cy="11557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000" b="1" dirty="0"/>
              <a:t>корректная интерпретация</a:t>
            </a:r>
          </a:p>
        </p:txBody>
      </p:sp>
      <p:sp>
        <p:nvSpPr>
          <p:cNvPr id="29698" name="Объект 2">
            <a:extLst>
              <a:ext uri="{FF2B5EF4-FFF2-40B4-BE49-F238E27FC236}">
                <a16:creationId xmlns:a16="http://schemas.microsoft.com/office/drawing/2014/main" id="{DCF124DB-C5EB-EECB-669D-3D2E8BDF5E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3600" y="2222500"/>
            <a:ext cx="8569325" cy="3803650"/>
          </a:xfrm>
        </p:spPr>
        <p:txBody>
          <a:bodyPr/>
          <a:lstStyle/>
          <a:p>
            <a:pPr lvl="1"/>
            <a:r>
              <a:rPr lang="ru-RU" altLang="ru-RU" sz="2000" b="1"/>
              <a:t>Произошедшее в День Пятидесятницы стало исполнением обетования, оставленного Христом Своим ученикам накануне: «Но вы примете силу, когда сойдет на вас Дух Святой; и будете Мне свидетелями в Иерусалиме и во всей Иудее и Самарии и даже до края земли» (Деян. 1:8). </a:t>
            </a:r>
          </a:p>
          <a:p>
            <a:pPr lvl="1"/>
            <a:r>
              <a:rPr lang="ru-RU" altLang="ru-RU" sz="2000" b="1"/>
              <a:t>Свидетельство «до края земли» предполагало обретение «силы» Святого Духа в плане способности проповедовать на родном языке народов, населяющих дальние страны.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2A79CA-6F3A-DEF6-AB65-D7D641EC8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000" b="1" dirty="0"/>
              <a:t>Коринфский синдром</a:t>
            </a:r>
          </a:p>
        </p:txBody>
      </p:sp>
      <p:sp>
        <p:nvSpPr>
          <p:cNvPr id="30722" name="Объект 2">
            <a:extLst>
              <a:ext uri="{FF2B5EF4-FFF2-40B4-BE49-F238E27FC236}">
                <a16:creationId xmlns:a16="http://schemas.microsoft.com/office/drawing/2014/main" id="{B79B6441-489E-3106-2F82-67140C6977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08063" y="2222500"/>
            <a:ext cx="7827962" cy="3803650"/>
          </a:xfrm>
        </p:spPr>
        <p:txBody>
          <a:bodyPr/>
          <a:lstStyle/>
          <a:p>
            <a:r>
              <a:rPr lang="ru-RU" altLang="ru-RU" b="1"/>
              <a:t>единственный отрывок Священного Писания, в котором предпринята попытка богословского осмысления дара говорения на языках, - это 1 Кор. 12-14. </a:t>
            </a:r>
            <a:endParaRPr lang="ru-RU" altLang="ru-RU" sz="2400" b="1"/>
          </a:p>
        </p:txBody>
      </p:sp>
      <p:pic>
        <p:nvPicPr>
          <p:cNvPr id="30723" name="Picture 5" descr="фото Коринфа">
            <a:extLst>
              <a:ext uri="{FF2B5EF4-FFF2-40B4-BE49-F238E27FC236}">
                <a16:creationId xmlns:a16="http://schemas.microsoft.com/office/drawing/2014/main" id="{424D8A62-0328-7CD4-E429-B8DE49897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3548063"/>
            <a:ext cx="6242050" cy="30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Учение о Святом Духе, Зайцев Е.В. – Adventkoguduse E-pood">
            <a:extLst>
              <a:ext uri="{FF2B5EF4-FFF2-40B4-BE49-F238E27FC236}">
                <a16:creationId xmlns:a16="http://schemas.microsoft.com/office/drawing/2014/main" id="{C7061110-BF1E-E929-CFF1-C7676FE73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3" y="422275"/>
            <a:ext cx="4530725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D069EF-217E-8B60-1E0C-C84EBD954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000" b="1" dirty="0"/>
              <a:t>12-ая глава</a:t>
            </a:r>
          </a:p>
        </p:txBody>
      </p:sp>
      <p:sp>
        <p:nvSpPr>
          <p:cNvPr id="31746" name="Объект 2">
            <a:extLst>
              <a:ext uri="{FF2B5EF4-FFF2-40B4-BE49-F238E27FC236}">
                <a16:creationId xmlns:a16="http://schemas.microsoft.com/office/drawing/2014/main" id="{A2BD2E0C-FB10-EEF8-4C12-E6537F1FE4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52525" y="2222500"/>
            <a:ext cx="7683500" cy="3803650"/>
          </a:xfrm>
        </p:spPr>
        <p:txBody>
          <a:bodyPr/>
          <a:lstStyle/>
          <a:p>
            <a:r>
              <a:rPr lang="ru-RU" altLang="ru-RU" b="1"/>
              <a:t>по значимости этот дар наименьший, так как упоминается в последнюю очередь (1 Кор. 12: 10, 28). </a:t>
            </a:r>
          </a:p>
          <a:p>
            <a:r>
              <a:rPr lang="ru-RU" altLang="ru-RU" b="1"/>
              <a:t>Вопрос «все ли говорят языками?» указывает на то, что этот дар, равно как и все другие, не может быть присущ всем членам церкви</a:t>
            </a:r>
            <a:r>
              <a:rPr lang="ru-RU" altLang="ru-RU"/>
              <a:t>. </a:t>
            </a:r>
            <a:endParaRPr lang="ru-RU" altLang="ru-RU" b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3FBA79-8EA4-6DFC-2C1B-BA20C3972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000" b="1" dirty="0"/>
              <a:t>13-ая глава</a:t>
            </a:r>
          </a:p>
        </p:txBody>
      </p:sp>
      <p:sp>
        <p:nvSpPr>
          <p:cNvPr id="32770" name="Объект 2">
            <a:extLst>
              <a:ext uri="{FF2B5EF4-FFF2-40B4-BE49-F238E27FC236}">
                <a16:creationId xmlns:a16="http://schemas.microsoft.com/office/drawing/2014/main" id="{DD3397C9-9310-529E-E57B-6A70D78F98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3600" y="2222500"/>
            <a:ext cx="7972425" cy="3803650"/>
          </a:xfrm>
        </p:spPr>
        <p:txBody>
          <a:bodyPr/>
          <a:lstStyle/>
          <a:p>
            <a:r>
              <a:rPr lang="ru-RU" altLang="ru-RU" b="1" dirty="0"/>
              <a:t>целиком посвящена мотиву, определяющему проявление дара языков. Таким мотивом является любовь. Без любви дар языков превращается в пустой звук.</a:t>
            </a:r>
          </a:p>
          <a:p>
            <a:r>
              <a:rPr lang="ru-RU" altLang="ru-RU" b="1" baseline="30000" dirty="0"/>
              <a:t>«</a:t>
            </a:r>
            <a:r>
              <a:rPr lang="ru-RU" altLang="ru-RU" b="1" dirty="0"/>
              <a:t>Если я говорю языками человеческими и ангельскими, а любви не имею, то я — медь звенящая или кимвал звучащий» (1Кор. 13:1).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67931E-BB0C-1A76-2193-605E15B5C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000" b="1" dirty="0"/>
              <a:t>14-ая глава</a:t>
            </a:r>
          </a:p>
        </p:txBody>
      </p:sp>
      <p:sp>
        <p:nvSpPr>
          <p:cNvPr id="33794" name="Объект 2">
            <a:extLst>
              <a:ext uri="{FF2B5EF4-FFF2-40B4-BE49-F238E27FC236}">
                <a16:creationId xmlns:a16="http://schemas.microsoft.com/office/drawing/2014/main" id="{C5BAE5F5-E0CC-9CC8-A7ED-202FD80CE4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9138" y="2222500"/>
            <a:ext cx="7245350" cy="3803650"/>
          </a:xfrm>
        </p:spPr>
        <p:txBody>
          <a:bodyPr/>
          <a:lstStyle/>
          <a:p>
            <a:r>
              <a:rPr lang="ru-RU" altLang="ru-RU" b="1" dirty="0"/>
              <a:t>1. дар языков представляется апостолом как имеющий меньшее практическое значение, чем, например, дар пророчества или учительства. </a:t>
            </a:r>
          </a:p>
          <a:p>
            <a:r>
              <a:rPr lang="ru-RU" altLang="ru-RU" b="1" dirty="0"/>
              <a:t>«Но в церкви хочу лучше пять слов сказать умом моим, чтобы и других наставить, нежели тьму слов на </a:t>
            </a:r>
            <a:r>
              <a:rPr lang="ru-RU" altLang="ru-RU" b="1" i="1" dirty="0"/>
              <a:t>незнакомом</a:t>
            </a:r>
            <a:r>
              <a:rPr lang="ru-RU" altLang="ru-RU" b="1" dirty="0"/>
              <a:t> языке» (1 Кор. 14:19). </a:t>
            </a:r>
          </a:p>
          <a:p>
            <a:endParaRPr lang="ru-RU" altLang="ru-RU" b="1" dirty="0"/>
          </a:p>
          <a:p>
            <a:endParaRPr lang="ru-RU" altLang="ru-RU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1B7B70-1B6C-98C4-75FC-1BC10C96F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887413"/>
            <a:ext cx="8713788" cy="1155700"/>
          </a:xfrm>
        </p:spPr>
        <p:txBody>
          <a:bodyPr/>
          <a:lstStyle/>
          <a:p>
            <a:pPr algn="ctr">
              <a:defRPr/>
            </a:pPr>
            <a:r>
              <a:rPr lang="ru-RU" sz="4000" b="1" dirty="0"/>
              <a:t>14-ая глава</a:t>
            </a:r>
          </a:p>
        </p:txBody>
      </p:sp>
      <p:sp>
        <p:nvSpPr>
          <p:cNvPr id="34818" name="Объект 2">
            <a:extLst>
              <a:ext uri="{FF2B5EF4-FFF2-40B4-BE49-F238E27FC236}">
                <a16:creationId xmlns:a16="http://schemas.microsoft.com/office/drawing/2014/main" id="{CB6077BF-2132-7229-D440-7836ADD5E2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9138" y="2222499"/>
            <a:ext cx="8713787" cy="4149625"/>
          </a:xfrm>
        </p:spPr>
        <p:txBody>
          <a:bodyPr/>
          <a:lstStyle/>
          <a:p>
            <a:r>
              <a:rPr lang="ru-RU" altLang="ru-RU" b="1" dirty="0"/>
              <a:t>2. Дар языков не следует практиковать в собрании, если нет истолкователя. В таком случае апостол Павел советует имеющим дар языков молчать в церкви или говорить «себе и Богу» (1 Кор. 14:28). </a:t>
            </a:r>
          </a:p>
          <a:p>
            <a:pPr marL="0" indent="0">
              <a:buNone/>
            </a:pPr>
            <a:r>
              <a:rPr lang="ru-RU" altLang="ru-RU" b="1" dirty="0"/>
              <a:t>	- молитва осмысленная, говорит апостол, более плодотворна, 	чем молитва на незнакомом языке (1 Кор. 14:14-15). </a:t>
            </a:r>
          </a:p>
          <a:p>
            <a:pPr marL="0" indent="0">
              <a:buNone/>
            </a:pPr>
            <a:r>
              <a:rPr lang="ru-RU" altLang="ru-RU" b="1" dirty="0"/>
              <a:t>	- основное значение существительного </a:t>
            </a:r>
            <a:r>
              <a:rPr lang="en-US" altLang="ru-RU" b="1" i="1" dirty="0" err="1"/>
              <a:t>hermeneia</a:t>
            </a:r>
            <a:r>
              <a:rPr lang="ru-RU" altLang="ru-RU" b="1" dirty="0"/>
              <a:t>, 	используемого Павлом в 1 Кор. 12:10 и 14:26, - «перевод, 	истолкование».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B1D229-13A7-36E6-7290-C6D2B3E94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400" b="1" dirty="0"/>
              <a:t>14-ая глава</a:t>
            </a:r>
          </a:p>
        </p:txBody>
      </p:sp>
      <p:sp>
        <p:nvSpPr>
          <p:cNvPr id="35842" name="Объект 2">
            <a:extLst>
              <a:ext uri="{FF2B5EF4-FFF2-40B4-BE49-F238E27FC236}">
                <a16:creationId xmlns:a16="http://schemas.microsoft.com/office/drawing/2014/main" id="{46435D58-0323-595B-3FC5-9479B18F51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800" y="2222500"/>
            <a:ext cx="9432925" cy="4449762"/>
          </a:xfrm>
        </p:spPr>
        <p:txBody>
          <a:bodyPr/>
          <a:lstStyle/>
          <a:p>
            <a:r>
              <a:rPr lang="ru-RU" altLang="ru-RU" sz="2000" b="1" dirty="0"/>
              <a:t>3. Павел подчеркивает, что этот дар прежде всего имеет значение для неверующих, это – своеобразный знак проявления сверхъестественной силы Божьей. Он не призван служить средством назидания или наставления самих верующих (1 Кор. 14:21-22). </a:t>
            </a:r>
          </a:p>
          <a:p>
            <a:pPr marL="0" indent="0">
              <a:buNone/>
            </a:pPr>
            <a:r>
              <a:rPr lang="ru-RU" altLang="ru-RU" sz="2000" b="1" dirty="0"/>
              <a:t>	- Павел советует коринфским верующим практиковать дар языков 	должным образом, в противном случае дар языков может стать фактором, 	отпугивающим неверующих людей от Церкви (1 Кор. 14:23). </a:t>
            </a:r>
          </a:p>
          <a:p>
            <a:pPr marL="0" indent="0">
              <a:buNone/>
            </a:pPr>
            <a:r>
              <a:rPr lang="ru-RU" altLang="ru-RU" sz="2000" b="1" dirty="0"/>
              <a:t>	- дар пророчества, проявляющийся во время богослужения, дабы было 	явлено Божественное откровение на знакомом языке, представляется 	апостолу более важным и эффективным, поскольку действительно 	способствует обращению человека к Богу (1 Кор. 14:24-25).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0AF719-701B-2390-6A42-317D652DF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400" b="1" dirty="0"/>
              <a:t>14-ая глава</a:t>
            </a:r>
          </a:p>
        </p:txBody>
      </p:sp>
      <p:sp>
        <p:nvSpPr>
          <p:cNvPr id="36866" name="Объект 2">
            <a:extLst>
              <a:ext uri="{FF2B5EF4-FFF2-40B4-BE49-F238E27FC236}">
                <a16:creationId xmlns:a16="http://schemas.microsoft.com/office/drawing/2014/main" id="{11E721ED-85E6-2C72-1541-C670B732F2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7700" y="2222500"/>
            <a:ext cx="9001125" cy="38036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b="1"/>
              <a:t>4. Апостол Павел настаивает на том, что проявление дара языков, равно как и дара пророчества, следует регулировать и не позволять  занимать доминирующую позицию  в богослужении. Определяющим принципом для проявления даров должна служить потребность или необходимость в назидании Церкви (1 Кор. 14:26).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b="1"/>
              <a:t>Общий вывод, к которому приходит апостол Павел, заканчивая обсуждение имевшейся в Коринфской церкви практики, следующий: «…все [в церкви] должно быть благопристойно и чинно» (1 Кор. 14:40).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400" b="1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899603-8C48-151C-CFB1-8A26095AB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600" b="1" dirty="0"/>
              <a:t>14-ая глава</a:t>
            </a:r>
          </a:p>
        </p:txBody>
      </p:sp>
      <p:sp>
        <p:nvSpPr>
          <p:cNvPr id="37890" name="Объект 2">
            <a:extLst>
              <a:ext uri="{FF2B5EF4-FFF2-40B4-BE49-F238E27FC236}">
                <a16:creationId xmlns:a16="http://schemas.microsoft.com/office/drawing/2014/main" id="{F8515E13-D3B5-C9EB-BED0-8844964DC9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36625" y="2222500"/>
            <a:ext cx="7899400" cy="3803650"/>
          </a:xfrm>
        </p:spPr>
        <p:txBody>
          <a:bodyPr/>
          <a:lstStyle/>
          <a:p>
            <a:r>
              <a:rPr lang="ru-RU" altLang="ru-RU" b="1"/>
              <a:t>5. Практику говорения на языках не следует запрещать (1 Кор. 14:39), но при этом необходимо помнить о функциональной ограниченности дара и использовании его в соответствии с духовно-практической значимостью.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20187B-FAC6-2586-A6C2-E4C779F52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8914" name="Объект 2">
            <a:extLst>
              <a:ext uri="{FF2B5EF4-FFF2-40B4-BE49-F238E27FC236}">
                <a16:creationId xmlns:a16="http://schemas.microsoft.com/office/drawing/2014/main" id="{42837E95-75B4-2CD2-B0FE-9268448C21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63650" y="2339975"/>
            <a:ext cx="7553325" cy="380365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ru-RU" altLang="ru-RU" sz="5400" b="1" baseline="30000"/>
              <a:t>Насколько актуальна практика глоссолалии сегодня?</a:t>
            </a:r>
            <a:endParaRPr lang="ru-RU" altLang="ru-RU" sz="5400" b="1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066AB-F6AC-A790-485E-B0A1A0B7A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887413"/>
            <a:ext cx="7540625" cy="1155700"/>
          </a:xfrm>
        </p:spPr>
        <p:txBody>
          <a:bodyPr/>
          <a:lstStyle/>
          <a:p>
            <a:pPr algn="ctr">
              <a:defRPr/>
            </a:pPr>
            <a:r>
              <a:rPr lang="ru-RU" b="1" dirty="0"/>
              <a:t>Временная природа дара языков</a:t>
            </a:r>
          </a:p>
        </p:txBody>
      </p:sp>
      <p:sp>
        <p:nvSpPr>
          <p:cNvPr id="39938" name="Объект 2">
            <a:extLst>
              <a:ext uri="{FF2B5EF4-FFF2-40B4-BE49-F238E27FC236}">
                <a16:creationId xmlns:a16="http://schemas.microsoft.com/office/drawing/2014/main" id="{AB71C50E-6EBE-0E16-B4A0-9D3D41DAAE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9138" y="2222500"/>
            <a:ext cx="8116887" cy="3803650"/>
          </a:xfrm>
        </p:spPr>
        <p:txBody>
          <a:bodyPr/>
          <a:lstStyle/>
          <a:p>
            <a:r>
              <a:rPr lang="ru-RU" altLang="ru-RU" b="1"/>
              <a:t>в Священном Писании не встречается ни одного примера проявления этого дара до Пятидесятницы. </a:t>
            </a:r>
          </a:p>
          <a:p>
            <a:r>
              <a:rPr lang="ru-RU" altLang="ru-RU" b="1"/>
              <a:t>согласно Священному Писанию, дар языков служил своеобразным знаком именно для Израиля. Пророк Исаия предрекал когда-то своему народу: «За то лепечущими устами и на чужом языке будут говорить к этому народу» (Ис. 28:11). Однако апостол заостряет внимание на реакции народа: «…но и тогда не послушают Меня…» (1 Кор. 14:21). </a:t>
            </a:r>
          </a:p>
          <a:p>
            <a:r>
              <a:rPr lang="ru-RU" altLang="ru-RU" b="1"/>
              <a:t>Апостол пишет, что «языки умолкнут» 1 Кор. 13:8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4F5A12-D328-7076-429D-635149199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887413"/>
            <a:ext cx="7540625" cy="1155700"/>
          </a:xfrm>
        </p:spPr>
        <p:txBody>
          <a:bodyPr/>
          <a:lstStyle/>
          <a:p>
            <a:pPr algn="ctr">
              <a:defRPr/>
            </a:pPr>
            <a:r>
              <a:rPr lang="ru-RU" b="1" dirty="0"/>
              <a:t>Современная проблема</a:t>
            </a:r>
          </a:p>
        </p:txBody>
      </p:sp>
      <p:sp>
        <p:nvSpPr>
          <p:cNvPr id="40962" name="Объект 2">
            <a:extLst>
              <a:ext uri="{FF2B5EF4-FFF2-40B4-BE49-F238E27FC236}">
                <a16:creationId xmlns:a16="http://schemas.microsoft.com/office/drawing/2014/main" id="{5405C486-1121-C6A8-7C2E-00D8AE7234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9138" y="2222500"/>
            <a:ext cx="8116887" cy="3803650"/>
          </a:xfrm>
        </p:spPr>
        <p:txBody>
          <a:bodyPr/>
          <a:lstStyle/>
          <a:p>
            <a:r>
              <a:rPr lang="ru-RU" altLang="ru-RU" b="1"/>
              <a:t>Как относиться к проявлениям этого дара сегодня, учитывая тот факт, что многие христиане действительно убеждены в том, что в их религиозном опыте представлен именно тот дар, который имел место в ранне-апостольской церкви. </a:t>
            </a:r>
          </a:p>
          <a:p>
            <a:r>
              <a:rPr lang="ru-RU" altLang="ru-RU" b="1"/>
              <a:t>На этот вопрос возможны три варианта ответа.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4D2F5E-4666-1B56-2375-067269A80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b="1" dirty="0"/>
              <a:t>Первый случай</a:t>
            </a:r>
          </a:p>
        </p:txBody>
      </p:sp>
      <p:sp>
        <p:nvSpPr>
          <p:cNvPr id="17410" name="Объект 2">
            <a:extLst>
              <a:ext uri="{FF2B5EF4-FFF2-40B4-BE49-F238E27FC236}">
                <a16:creationId xmlns:a16="http://schemas.microsoft.com/office/drawing/2014/main" id="{0F7F79E1-3CC7-BE0B-F6D9-FFA1DF936A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35856" y="2222500"/>
            <a:ext cx="5904655" cy="3803650"/>
          </a:xfrm>
        </p:spPr>
        <p:txBody>
          <a:bodyPr/>
          <a:lstStyle/>
          <a:p>
            <a:r>
              <a:rPr lang="ru-RU" altLang="ru-RU" b="1" dirty="0"/>
              <a:t>«Как же мы слышим каждый собственное наречие, в котором родились. Парфяне и Мидяне и </a:t>
            </a:r>
            <a:r>
              <a:rPr lang="ru-RU" altLang="ru-RU" b="1" dirty="0" err="1"/>
              <a:t>Еламиты</a:t>
            </a:r>
            <a:r>
              <a:rPr lang="ru-RU" altLang="ru-RU" b="1" dirty="0"/>
              <a:t>, и жители Месопотамии, Иудеи и Каппадокии, Понта и </a:t>
            </a:r>
            <a:r>
              <a:rPr lang="ru-RU" altLang="ru-RU" b="1" dirty="0" err="1"/>
              <a:t>Асии</a:t>
            </a:r>
            <a:r>
              <a:rPr lang="ru-RU" altLang="ru-RU" b="1" dirty="0"/>
              <a:t>, Фригии и </a:t>
            </a:r>
            <a:r>
              <a:rPr lang="ru-RU" altLang="ru-RU" b="1" dirty="0" err="1"/>
              <a:t>Памфилии</a:t>
            </a:r>
            <a:r>
              <a:rPr lang="ru-RU" altLang="ru-RU" b="1" dirty="0"/>
              <a:t>, Египта и частей Ливии, прилежащих к </a:t>
            </a:r>
            <a:r>
              <a:rPr lang="ru-RU" altLang="ru-RU" b="1" dirty="0" err="1"/>
              <a:t>Киринее</a:t>
            </a:r>
            <a:r>
              <a:rPr lang="ru-RU" altLang="ru-RU" b="1" dirty="0"/>
              <a:t>, и пришедшие из Рима, Иудеи и прозелиты, Критяне и Аравитяне, слышим их нашими языками говорящих о великих </a:t>
            </a:r>
            <a:r>
              <a:rPr lang="ru-RU" altLang="ru-RU" b="1" i="1" dirty="0"/>
              <a:t>делах</a:t>
            </a:r>
            <a:r>
              <a:rPr lang="ru-RU" altLang="ru-RU" b="1" dirty="0"/>
              <a:t> Божиих?» (Деян. 2:8-11). </a:t>
            </a:r>
          </a:p>
        </p:txBody>
      </p:sp>
      <p:pic>
        <p:nvPicPr>
          <p:cNvPr id="1026" name="Picture 2" descr="19 июня - День Святой Троицы, или Пятидесятница - Екатеринбургская епархия">
            <a:extLst>
              <a:ext uri="{FF2B5EF4-FFF2-40B4-BE49-F238E27FC236}">
                <a16:creationId xmlns:a16="http://schemas.microsoft.com/office/drawing/2014/main" id="{C7600BB2-71B4-39CD-28B2-44C6EC7A0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061" y="2342417"/>
            <a:ext cx="2719745" cy="380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E8BC33-9A80-FC46-58ED-127A408AA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887413"/>
            <a:ext cx="7540625" cy="1155700"/>
          </a:xfrm>
        </p:spPr>
        <p:txBody>
          <a:bodyPr/>
          <a:lstStyle/>
          <a:p>
            <a:pPr algn="ctr">
              <a:defRPr/>
            </a:pPr>
            <a:r>
              <a:rPr lang="ru-RU" b="1" dirty="0"/>
              <a:t>Современная проблема</a:t>
            </a:r>
          </a:p>
        </p:txBody>
      </p:sp>
      <p:sp>
        <p:nvSpPr>
          <p:cNvPr id="41986" name="Объект 2">
            <a:extLst>
              <a:ext uri="{FF2B5EF4-FFF2-40B4-BE49-F238E27FC236}">
                <a16:creationId xmlns:a16="http://schemas.microsoft.com/office/drawing/2014/main" id="{0ED0BB0A-D27E-71A6-B45C-C64F18F377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9138" y="2222500"/>
            <a:ext cx="8116887" cy="3803650"/>
          </a:xfrm>
        </p:spPr>
        <p:txBody>
          <a:bodyPr/>
          <a:lstStyle/>
          <a:p>
            <a:r>
              <a:rPr lang="ru-RU" altLang="ru-RU" b="1" dirty="0"/>
              <a:t>1. Феномен «говорения» объясняется особым психологическим состоянием человека, состоянием транса, в которое погружается молящийся во время богослужений. </a:t>
            </a:r>
          </a:p>
        </p:txBody>
      </p:sp>
      <p:pic>
        <p:nvPicPr>
          <p:cNvPr id="41987" name="Picture 2">
            <a:extLst>
              <a:ext uri="{FF2B5EF4-FFF2-40B4-BE49-F238E27FC236}">
                <a16:creationId xmlns:a16="http://schemas.microsoft.com/office/drawing/2014/main" id="{F4FC4C80-6D81-BE9B-6020-9A917E667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3" y="3995738"/>
            <a:ext cx="4827587" cy="32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8ADD97-7899-16A4-54B9-47E1CDEEC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887413"/>
            <a:ext cx="7540625" cy="1155700"/>
          </a:xfrm>
        </p:spPr>
        <p:txBody>
          <a:bodyPr/>
          <a:lstStyle/>
          <a:p>
            <a:pPr algn="ctr">
              <a:defRPr/>
            </a:pPr>
            <a:r>
              <a:rPr lang="ru-RU" b="1" dirty="0"/>
              <a:t>Современная проблема</a:t>
            </a:r>
          </a:p>
        </p:txBody>
      </p:sp>
      <p:sp>
        <p:nvSpPr>
          <p:cNvPr id="43010" name="Объект 2">
            <a:extLst>
              <a:ext uri="{FF2B5EF4-FFF2-40B4-BE49-F238E27FC236}">
                <a16:creationId xmlns:a16="http://schemas.microsoft.com/office/drawing/2014/main" id="{DC959BF5-02CA-7D33-3FC0-A4A18B19E1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9138" y="2222500"/>
            <a:ext cx="8116887" cy="3803650"/>
          </a:xfrm>
        </p:spPr>
        <p:txBody>
          <a:bodyPr/>
          <a:lstStyle/>
          <a:p>
            <a:r>
              <a:rPr lang="ru-RU" altLang="ru-RU" b="1"/>
              <a:t>2.  Участие в необычном действии темных сил, способных подделать духовный дар таким образом, что у свидетелей происходящего складывается впечатление, будто бы обладающий даром действительно знает «иные» языки и говорит на них. </a:t>
            </a:r>
          </a:p>
        </p:txBody>
      </p:sp>
      <p:pic>
        <p:nvPicPr>
          <p:cNvPr id="43011" name="Picture 2">
            <a:extLst>
              <a:ext uri="{FF2B5EF4-FFF2-40B4-BE49-F238E27FC236}">
                <a16:creationId xmlns:a16="http://schemas.microsoft.com/office/drawing/2014/main" id="{E0C376C2-F75E-C418-6893-3080B8407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0" y="4284663"/>
            <a:ext cx="4295775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835DDF-C88D-622E-7EBC-B9176C4BA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887413"/>
            <a:ext cx="7540625" cy="1155700"/>
          </a:xfrm>
        </p:spPr>
        <p:txBody>
          <a:bodyPr/>
          <a:lstStyle/>
          <a:p>
            <a:pPr algn="ctr">
              <a:defRPr/>
            </a:pPr>
            <a:r>
              <a:rPr lang="ru-RU" b="1" dirty="0"/>
              <a:t>Современная проблема</a:t>
            </a:r>
          </a:p>
        </p:txBody>
      </p:sp>
      <p:sp>
        <p:nvSpPr>
          <p:cNvPr id="44034" name="Объект 2">
            <a:extLst>
              <a:ext uri="{FF2B5EF4-FFF2-40B4-BE49-F238E27FC236}">
                <a16:creationId xmlns:a16="http://schemas.microsoft.com/office/drawing/2014/main" id="{D38C7F2C-7BF4-2723-5445-73CE1DD06C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9138" y="2222500"/>
            <a:ext cx="8116887" cy="3803650"/>
          </a:xfrm>
        </p:spPr>
        <p:txBody>
          <a:bodyPr/>
          <a:lstStyle/>
          <a:p>
            <a:r>
              <a:rPr lang="ru-RU" altLang="ru-RU" b="1"/>
              <a:t>3.  Возможно, что в современной практике глоссолалии действительно выражается дар Святого Духа. </a:t>
            </a:r>
          </a:p>
          <a:p>
            <a:r>
              <a:rPr lang="ru-RU" altLang="ru-RU" b="1"/>
              <a:t>Однако эта версия не поддерживается большинством евангельских христиан, которые, не отрицая самой возможности проявления истинного дара Божья в современной Церкви, тем не менее убеждены в том, что происходящее на харизматических собраниях никакого отношения к описанному в Священном Писании чудесному дару говорения «на иных языках» не имеет.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DF8313-5D1C-2EBF-3FBA-ADE380117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887413"/>
            <a:ext cx="7540625" cy="1155700"/>
          </a:xfrm>
        </p:spPr>
        <p:txBody>
          <a:bodyPr/>
          <a:lstStyle/>
          <a:p>
            <a:pPr algn="ctr">
              <a:defRPr/>
            </a:pPr>
            <a:r>
              <a:rPr lang="ru-RU" b="1" dirty="0"/>
              <a:t>Современная проблема</a:t>
            </a:r>
          </a:p>
        </p:txBody>
      </p:sp>
      <p:sp>
        <p:nvSpPr>
          <p:cNvPr id="45058" name="Объект 2">
            <a:extLst>
              <a:ext uri="{FF2B5EF4-FFF2-40B4-BE49-F238E27FC236}">
                <a16:creationId xmlns:a16="http://schemas.microsoft.com/office/drawing/2014/main" id="{6A404735-CFEC-2C8C-68EE-A233E56662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9138" y="2222500"/>
            <a:ext cx="8116887" cy="3803650"/>
          </a:xfrm>
        </p:spPr>
        <p:txBody>
          <a:bodyPr/>
          <a:lstStyle/>
          <a:p>
            <a:r>
              <a:rPr lang="ru-RU" altLang="ru-RU" b="1"/>
              <a:t>Отказ от научного подхода к исследованию практики говорения на иных языках</a:t>
            </a:r>
          </a:p>
        </p:txBody>
      </p:sp>
      <p:sp>
        <p:nvSpPr>
          <p:cNvPr id="45059" name="AutoShape 2">
            <a:extLst>
              <a:ext uri="{FF2B5EF4-FFF2-40B4-BE49-F238E27FC236}">
                <a16:creationId xmlns:a16="http://schemas.microsoft.com/office/drawing/2014/main" id="{2CA1D7E3-9A65-B557-30EB-EDAC6F8EA7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87913" y="3627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45060" name="AutoShape 4">
            <a:extLst>
              <a:ext uri="{FF2B5EF4-FFF2-40B4-BE49-F238E27FC236}">
                <a16:creationId xmlns:a16="http://schemas.microsoft.com/office/drawing/2014/main" id="{7105B8BF-8E29-F705-1EFA-D8B1AB5B74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40313" y="37798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45061" name="AutoShape 8">
            <a:extLst>
              <a:ext uri="{FF2B5EF4-FFF2-40B4-BE49-F238E27FC236}">
                <a16:creationId xmlns:a16="http://schemas.microsoft.com/office/drawing/2014/main" id="{9FC293D0-518E-4A82-3737-A044CDDC80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92713" y="393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45062" name="Рисунок 8">
            <a:extLst>
              <a:ext uri="{FF2B5EF4-FFF2-40B4-BE49-F238E27FC236}">
                <a16:creationId xmlns:a16="http://schemas.microsoft.com/office/drawing/2014/main" id="{FDEF2E54-9486-4DED-8B94-94C779E0C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3132138"/>
            <a:ext cx="5864225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F5A076-180C-A7AF-D15A-63D077B20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887413"/>
            <a:ext cx="8785225" cy="11557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b="1" dirty="0"/>
              <a:t>Ложное использование дара говорения на иных языках</a:t>
            </a:r>
          </a:p>
        </p:txBody>
      </p:sp>
      <p:sp>
        <p:nvSpPr>
          <p:cNvPr id="46082" name="Объект 2">
            <a:extLst>
              <a:ext uri="{FF2B5EF4-FFF2-40B4-BE49-F238E27FC236}">
                <a16:creationId xmlns:a16="http://schemas.microsoft.com/office/drawing/2014/main" id="{4142767F-C256-9D0A-9F87-61413C80FC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23963" y="2222500"/>
            <a:ext cx="8496300" cy="3803650"/>
          </a:xfrm>
        </p:spPr>
        <p:txBody>
          <a:bodyPr/>
          <a:lstStyle/>
          <a:p>
            <a:r>
              <a:rPr lang="ru-RU" altLang="ru-RU" b="1" dirty="0"/>
              <a:t>1. Утверждение того, что для современного христианства именно этот дар является наиболее важным духовным даром и потому наиболее эффективным в проповедовании благой вести.</a:t>
            </a:r>
          </a:p>
          <a:p>
            <a:r>
              <a:rPr lang="ru-RU" altLang="ru-RU" b="1" dirty="0"/>
              <a:t>История, однако, свидетельствует об обратном. Даже в </a:t>
            </a:r>
            <a:r>
              <a:rPr lang="ru-RU" altLang="ru-RU" b="1" dirty="0" err="1"/>
              <a:t>ранне</a:t>
            </a:r>
            <a:r>
              <a:rPr lang="ru-RU" altLang="ru-RU" b="1" dirty="0"/>
              <a:t>-апостольской церкви этот дар считался наименьшим, о чем говорит, например, последовательность даров Святого Духа в 1 Кор. 12:8-10, 28-30.</a:t>
            </a:r>
          </a:p>
          <a:p>
            <a:endParaRPr lang="ru-RU" alt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E2DA27-EEAE-E83E-F6F1-90201A2A1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887413"/>
            <a:ext cx="8785225" cy="11557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b="1" dirty="0"/>
              <a:t>Ложное использование дара говорения на иных языках</a:t>
            </a:r>
          </a:p>
        </p:txBody>
      </p:sp>
      <p:sp>
        <p:nvSpPr>
          <p:cNvPr id="47106" name="Объект 2">
            <a:extLst>
              <a:ext uri="{FF2B5EF4-FFF2-40B4-BE49-F238E27FC236}">
                <a16:creationId xmlns:a16="http://schemas.microsoft.com/office/drawing/2014/main" id="{FB845DC0-CF72-6E69-00DE-E3A9359E0B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23963" y="2222500"/>
            <a:ext cx="8496300" cy="3803650"/>
          </a:xfrm>
        </p:spPr>
        <p:txBody>
          <a:bodyPr/>
          <a:lstStyle/>
          <a:p>
            <a:r>
              <a:rPr lang="ru-RU" altLang="ru-RU" b="1" dirty="0"/>
              <a:t>2. утверждении того, что дар говорения служит необходимым знаком спасения и потому он должен проявиться в религиозном опыте каждого христианина. </a:t>
            </a:r>
          </a:p>
          <a:p>
            <a:r>
              <a:rPr lang="ru-RU" altLang="ru-RU" b="1" dirty="0"/>
              <a:t>Отсутствие, однако, даже упоминаний об этом даре в других новозаветных писаниях, кроме книги Деяний Апостолов и Первого послания к Коринфской церкви, свидетельствует о том, что дар говорения «на иных языках» не рассматривался как обязательный знак спасения даже в Церкви первого столетия.</a:t>
            </a:r>
          </a:p>
          <a:p>
            <a:endParaRPr lang="ru-RU" alt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308B4D-31E8-5F99-BD45-E09022E5E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887413"/>
            <a:ext cx="8785225" cy="11557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b="1" dirty="0"/>
              <a:t>Ложное использование дара говорения на иных языках</a:t>
            </a:r>
          </a:p>
        </p:txBody>
      </p:sp>
      <p:sp>
        <p:nvSpPr>
          <p:cNvPr id="48130" name="Объект 2">
            <a:extLst>
              <a:ext uri="{FF2B5EF4-FFF2-40B4-BE49-F238E27FC236}">
                <a16:creationId xmlns:a16="http://schemas.microsoft.com/office/drawing/2014/main" id="{4A762F0C-257E-D40A-3C0E-FDC4ED6386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800" y="2222500"/>
            <a:ext cx="9288463" cy="3803650"/>
          </a:xfrm>
        </p:spPr>
        <p:txBody>
          <a:bodyPr/>
          <a:lstStyle/>
          <a:p>
            <a:r>
              <a:rPr lang="ru-RU" altLang="ru-RU" b="1" dirty="0"/>
              <a:t>3. Проявление дара говорения на языках среди членов общины служит показателем духовности этой общины. </a:t>
            </a:r>
          </a:p>
          <a:p>
            <a:r>
              <a:rPr lang="ru-RU" altLang="ru-RU" b="1" dirty="0"/>
              <a:t>К сожалению, практика свидетельствует об обратном. В истории Ранней Церкви именно та община (речь идет о христианской общине города Коринфа), в которой имело место проявление дара языков, оказалась «менее» духовной и более всего проблемной. </a:t>
            </a:r>
          </a:p>
          <a:p>
            <a:r>
              <a:rPr lang="ru-RU" altLang="ru-RU" b="1" dirty="0"/>
              <a:t>Сама история пятидесятнического движения насыщена множеством крайностей и чрезмерной эмоциональностью, ставшими преткновением для проповеди христианства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7525E9-190D-C872-C1C7-0104A1DBB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887413"/>
            <a:ext cx="8785225" cy="11557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b="1" dirty="0"/>
              <a:t>Ложное использование дара говорения на иных языках</a:t>
            </a:r>
          </a:p>
        </p:txBody>
      </p:sp>
      <p:sp>
        <p:nvSpPr>
          <p:cNvPr id="49154" name="Объект 2">
            <a:extLst>
              <a:ext uri="{FF2B5EF4-FFF2-40B4-BE49-F238E27FC236}">
                <a16:creationId xmlns:a16="http://schemas.microsoft.com/office/drawing/2014/main" id="{BFE5A731-2CA2-FF5E-428A-D0BB0E93BF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800" y="2222500"/>
            <a:ext cx="9288463" cy="3803650"/>
          </a:xfrm>
        </p:spPr>
        <p:txBody>
          <a:bodyPr/>
          <a:lstStyle/>
          <a:p>
            <a:r>
              <a:rPr lang="ru-RU" altLang="ru-RU" b="1" dirty="0"/>
              <a:t>4. Представление о том, что говорение «на иных языках» служит убедительным доказательством крещения Святым Духом. </a:t>
            </a:r>
          </a:p>
          <a:p>
            <a:r>
              <a:rPr lang="ru-RU" altLang="ru-RU" b="1" dirty="0"/>
              <a:t>Однако это расходится с учением апостола о том, что «каждому дается особое проявление Духа: одному слово, иному вера,  а другому силы к совершению чудес, а кому дар возвещения Божьей вести …»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2F15A9-849D-3CCD-C350-F82E25B5E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887413"/>
            <a:ext cx="8785225" cy="1155700"/>
          </a:xfrm>
        </p:spPr>
        <p:txBody>
          <a:bodyPr/>
          <a:lstStyle/>
          <a:p>
            <a:pPr algn="ctr">
              <a:defRPr/>
            </a:pPr>
            <a:r>
              <a:rPr lang="ru-RU" sz="4000" b="1" dirty="0"/>
              <a:t>заключение</a:t>
            </a:r>
          </a:p>
        </p:txBody>
      </p:sp>
      <p:sp>
        <p:nvSpPr>
          <p:cNvPr id="50178" name="Объект 2">
            <a:extLst>
              <a:ext uri="{FF2B5EF4-FFF2-40B4-BE49-F238E27FC236}">
                <a16:creationId xmlns:a16="http://schemas.microsoft.com/office/drawing/2014/main" id="{DA811A1C-DC86-EEB6-CFC4-69C368E7B4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800" y="2222500"/>
            <a:ext cx="9288463" cy="3803650"/>
          </a:xfrm>
        </p:spPr>
        <p:txBody>
          <a:bodyPr/>
          <a:lstStyle/>
          <a:p>
            <a:r>
              <a:rPr lang="ru-RU" altLang="ru-RU" b="1"/>
              <a:t>сталкиваясь сегодня с такой противоречивой практикой, как говорение «на иных языках», христианская церковь призвана подойти к объяснению этих действий в контексте Божественного откровения, содержащегося в Библии. </a:t>
            </a:r>
          </a:p>
          <a:p>
            <a:r>
              <a:rPr lang="ru-RU" altLang="ru-RU" b="1"/>
              <a:t>То, что и современная христианская церковь наделена духовными дарами, является неоспоримой истиной. И соответствующее применение этих даров в силе Святого Духа является определяющим фактором совершения Божьей работы как в Церкви, так и за ее пределами.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258D14-56C8-D18A-A830-2057714C3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5" y="887413"/>
            <a:ext cx="7991475" cy="11557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000" b="1" dirty="0"/>
              <a:t>Два других случая</a:t>
            </a:r>
          </a:p>
        </p:txBody>
      </p:sp>
      <p:sp>
        <p:nvSpPr>
          <p:cNvPr id="18434" name="Объект 2">
            <a:extLst>
              <a:ext uri="{FF2B5EF4-FFF2-40B4-BE49-F238E27FC236}">
                <a16:creationId xmlns:a16="http://schemas.microsoft.com/office/drawing/2014/main" id="{85FEF2A9-3E61-74D7-360E-BC54275E1A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b="1" dirty="0"/>
              <a:t>В доме благочестивого сотника Корнилия:</a:t>
            </a:r>
            <a:r>
              <a:rPr lang="ru-RU" altLang="ru-RU" sz="2400" b="1" dirty="0"/>
              <a:t> </a:t>
            </a:r>
            <a:r>
              <a:rPr lang="ru-RU" altLang="ru-RU" b="1" dirty="0"/>
              <a:t>«... сошел на них Дух </a:t>
            </a:r>
            <a:r>
              <a:rPr lang="ru-RU" altLang="ru-RU" b="1" dirty="0" err="1"/>
              <a:t>Святый</a:t>
            </a:r>
            <a:r>
              <a:rPr lang="ru-RU" altLang="ru-RU" b="1" dirty="0"/>
              <a:t>, как и на нас вначале» (Деян. 11:15).</a:t>
            </a:r>
            <a:r>
              <a:rPr lang="ru-RU" altLang="ru-RU" sz="2400" b="1" dirty="0"/>
              <a:t> </a:t>
            </a:r>
          </a:p>
          <a:p>
            <a:r>
              <a:rPr lang="ru-RU" altLang="ru-RU" b="1" dirty="0"/>
              <a:t>Во время встречи апостола Павла с последователями Иоанна Крестителя в Эфесе: «И, когда Павел возложил на них руки, </a:t>
            </a:r>
            <a:r>
              <a:rPr lang="ru-RU" altLang="ru-RU" b="1" dirty="0" err="1"/>
              <a:t>нисшел</a:t>
            </a:r>
            <a:r>
              <a:rPr lang="ru-RU" altLang="ru-RU" b="1" dirty="0"/>
              <a:t> на них Дух </a:t>
            </a:r>
            <a:r>
              <a:rPr lang="ru-RU" altLang="ru-RU" b="1" dirty="0" err="1"/>
              <a:t>Святый</a:t>
            </a:r>
            <a:r>
              <a:rPr lang="ru-RU" altLang="ru-RU" b="1" dirty="0"/>
              <a:t>, и они стали говорить </a:t>
            </a:r>
            <a:r>
              <a:rPr lang="ru-RU" altLang="ru-RU" b="1" i="1" dirty="0"/>
              <a:t>иными</a:t>
            </a:r>
            <a:r>
              <a:rPr lang="ru-RU" altLang="ru-RU" b="1" dirty="0"/>
              <a:t> языками и пророчествовать» (Деян. 19:6).</a:t>
            </a:r>
            <a:r>
              <a:rPr lang="ru-RU" altLang="ru-RU" sz="2400" b="1" dirty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777A05-9A3D-DEAA-03BA-4EA7E29C5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887413"/>
            <a:ext cx="7848600" cy="11557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000" b="1" dirty="0"/>
              <a:t>Три точки зрения </a:t>
            </a:r>
          </a:p>
        </p:txBody>
      </p:sp>
      <p:sp>
        <p:nvSpPr>
          <p:cNvPr id="19458" name="Объект 2">
            <a:extLst>
              <a:ext uri="{FF2B5EF4-FFF2-40B4-BE49-F238E27FC236}">
                <a16:creationId xmlns:a16="http://schemas.microsoft.com/office/drawing/2014/main" id="{A4E2357F-7716-BA1D-E7CB-ED4DB53B1B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2043113"/>
            <a:ext cx="10080625" cy="209708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ru-RU" altLang="ru-RU" sz="2400" b="1"/>
          </a:p>
        </p:txBody>
      </p:sp>
      <p:pic>
        <p:nvPicPr>
          <p:cNvPr id="19459" name="Picture 5">
            <a:extLst>
              <a:ext uri="{FF2B5EF4-FFF2-40B4-BE49-F238E27FC236}">
                <a16:creationId xmlns:a16="http://schemas.microsoft.com/office/drawing/2014/main" id="{49C8D226-3100-A0F1-F94F-0F4A9DAF7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663" y="2336800"/>
            <a:ext cx="5321300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1940BA-37B1-9453-9956-671B3D946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887413"/>
            <a:ext cx="7848600" cy="11557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b="1" dirty="0"/>
              <a:t>I. </a:t>
            </a:r>
            <a:r>
              <a:rPr lang="ru-RU" sz="3200" b="1" dirty="0"/>
              <a:t>Позиция пятидесятников и </a:t>
            </a:r>
            <a:r>
              <a:rPr lang="ru-RU" sz="3200" b="1" dirty="0" err="1"/>
              <a:t>харизматов</a:t>
            </a:r>
            <a:endParaRPr lang="ru-RU" sz="3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77EF6E-56CC-2897-5231-19CA31C3E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262" y="2222500"/>
            <a:ext cx="9000553" cy="3803650"/>
          </a:xfrm>
        </p:spPr>
        <p:txBody>
          <a:bodyPr/>
          <a:lstStyle/>
          <a:p>
            <a:pPr>
              <a:defRPr/>
            </a:pPr>
            <a:r>
              <a:rPr lang="ru-RU" sz="2000" b="1" dirty="0"/>
              <a:t>Апостол Павел описывает своеобразную форму экстатической речи, исходящей от Святого Духа и непонятной как для говорящего, так и для слушающих. </a:t>
            </a:r>
          </a:p>
          <a:p>
            <a:pPr>
              <a:defRPr/>
            </a:pPr>
            <a:r>
              <a:rPr lang="ru-RU" sz="2000" b="1" kern="50" dirty="0">
                <a:effectLst/>
                <a:ea typeface="Arial Unicode MS" panose="020B0604020202020204" pitchFamily="34" charset="-128"/>
              </a:rPr>
              <a:t>языки, о которых идет речь в 1 Кор. 14, представляют собой все же реальные человеческие языки или диалекты, на которых где-то все-таки говорят.</a:t>
            </a:r>
            <a:endParaRPr lang="ru-RU" sz="2000" b="1" dirty="0"/>
          </a:p>
          <a:p>
            <a:pPr>
              <a:defRPr/>
            </a:pPr>
            <a:r>
              <a:rPr lang="ru-RU" sz="2000" b="1" dirty="0"/>
              <a:t>феномен говорения выявляет так называемый «язык ангельский». В качестве доказательства данной позиции они ссылаются на 1 Кор. 13:1.</a:t>
            </a:r>
          </a:p>
          <a:p>
            <a:pPr>
              <a:defRPr/>
            </a:pPr>
            <a:r>
              <a:rPr lang="ru-RU" sz="2000" b="1" dirty="0"/>
              <a:t>Различение ситуации в </a:t>
            </a:r>
            <a:r>
              <a:rPr lang="ru-RU" sz="2000" b="1" dirty="0" err="1"/>
              <a:t>Деян</a:t>
            </a:r>
            <a:r>
              <a:rPr lang="ru-RU" sz="2000" b="1" dirty="0"/>
              <a:t>. 2 и 1 Кор. 14.</a:t>
            </a:r>
          </a:p>
          <a:p>
            <a:pPr>
              <a:defRPr/>
            </a:pPr>
            <a:endParaRPr lang="ru-RU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sz="2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EAE7ED-C4C3-4241-96E3-733CD7C95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887413"/>
            <a:ext cx="7848600" cy="11557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/>
              <a:t>II. </a:t>
            </a:r>
            <a:r>
              <a:rPr lang="ru-RU" sz="4000" b="1" dirty="0"/>
              <a:t>Точка зрения либеральной теологии</a:t>
            </a:r>
          </a:p>
        </p:txBody>
      </p:sp>
      <p:sp>
        <p:nvSpPr>
          <p:cNvPr id="21506" name="Объект 2">
            <a:extLst>
              <a:ext uri="{FF2B5EF4-FFF2-40B4-BE49-F238E27FC236}">
                <a16:creationId xmlns:a16="http://schemas.microsoft.com/office/drawing/2014/main" id="{37D1CC81-B0D5-0E15-925A-48E7FEC2E6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39863" y="2222500"/>
            <a:ext cx="7704137" cy="3803650"/>
          </a:xfrm>
        </p:spPr>
        <p:txBody>
          <a:bodyPr/>
          <a:lstStyle/>
          <a:p>
            <a:r>
              <a:rPr lang="ru-RU" altLang="ru-RU" b="1"/>
              <a:t>Библейский дар говорения «на иных языках» пытаются сравнивать с аналогичной практикой в античных языческих религиях, помещая ее тем самым в соответствующий социокультурный контекст</a:t>
            </a:r>
            <a:r>
              <a:rPr lang="ru-RU" altLang="ru-RU" sz="2800" b="1"/>
              <a:t>.</a:t>
            </a:r>
            <a:endParaRPr lang="ru-RU" altLang="ru-RU" sz="24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DAB5C-A92F-0C85-B1D2-D12D89335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887413"/>
            <a:ext cx="7848600" cy="11557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b="1" dirty="0"/>
              <a:t>III. </a:t>
            </a:r>
            <a:r>
              <a:rPr lang="ru-RU" sz="3600" b="1" dirty="0"/>
              <a:t>Самая популярная точка зрения</a:t>
            </a:r>
          </a:p>
        </p:txBody>
      </p:sp>
      <p:sp>
        <p:nvSpPr>
          <p:cNvPr id="22530" name="Объект 2">
            <a:extLst>
              <a:ext uri="{FF2B5EF4-FFF2-40B4-BE49-F238E27FC236}">
                <a16:creationId xmlns:a16="http://schemas.microsoft.com/office/drawing/2014/main" id="{C09FA5D3-730D-93AE-8382-E24D4FBF8D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3600" y="2222500"/>
            <a:ext cx="8280400" cy="3803650"/>
          </a:xfrm>
        </p:spPr>
        <p:txBody>
          <a:bodyPr/>
          <a:lstStyle/>
          <a:p>
            <a:r>
              <a:rPr lang="ru-RU" altLang="ru-RU" b="1"/>
              <a:t>своими корнями уходит еще во времена отцов Церкви и деятелей протестантской Реформации;</a:t>
            </a:r>
          </a:p>
          <a:p>
            <a:r>
              <a:rPr lang="ru-RU" altLang="ru-RU" b="1"/>
              <a:t>отталкивается от герменевтического принципа «Библия сама себя изъясняет»;</a:t>
            </a:r>
          </a:p>
          <a:p>
            <a:r>
              <a:rPr lang="ru-RU" altLang="ru-RU" b="1"/>
              <a:t>в 1 Кор. 12-14 речь идет о даре говорения на реально существующих языках, которых говорящие прежде не знали</a:t>
            </a:r>
            <a:r>
              <a:rPr lang="ru-RU" altLang="ru-RU" sz="2400" b="1"/>
              <a:t>;</a:t>
            </a:r>
          </a:p>
          <a:p>
            <a:r>
              <a:rPr lang="ru-RU" altLang="ru-RU" b="1"/>
              <a:t>В данном текстовом отрывке они усматривают критику апостолом Павлом злоупотребления этим даром в Коринфской общине. </a:t>
            </a:r>
            <a:endParaRPr lang="ru-RU" altLang="ru-RU" sz="2400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47AD5-897E-7FB2-B2BD-A1D05315A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endParaRPr lang="ru-RU" sz="4000" b="1" dirty="0"/>
          </a:p>
        </p:txBody>
      </p:sp>
      <p:sp>
        <p:nvSpPr>
          <p:cNvPr id="23554" name="Объект 2">
            <a:extLst>
              <a:ext uri="{FF2B5EF4-FFF2-40B4-BE49-F238E27FC236}">
                <a16:creationId xmlns:a16="http://schemas.microsoft.com/office/drawing/2014/main" id="{803FF7A0-EF80-CC29-D665-E59CFAFE3A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90675" y="2222500"/>
            <a:ext cx="6473973" cy="3803650"/>
          </a:xfrm>
        </p:spPr>
        <p:txBody>
          <a:bodyPr/>
          <a:lstStyle/>
          <a:p>
            <a:pPr algn="ctr"/>
            <a:r>
              <a:rPr lang="ru-RU" altLang="ru-RU" sz="3200" b="1" dirty="0"/>
              <a:t>что же на самом деле представляет собой этот необычный дар, проявившийся в Ранней Церкви, и как связан с ним феномен современной глоссолалии</a:t>
            </a:r>
          </a:p>
          <a:p>
            <a:endParaRPr lang="ru-RU" alt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6A6C35-DA8A-391E-5260-13B2D740FAF0}"/>
              </a:ext>
            </a:extLst>
          </p:cNvPr>
          <p:cNvSpPr txBox="1"/>
          <p:nvPr/>
        </p:nvSpPr>
        <p:spPr>
          <a:xfrm>
            <a:off x="7776616" y="4502656"/>
            <a:ext cx="50405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/>
              <a:t>? ? ?</a:t>
            </a:r>
          </a:p>
          <a:p>
            <a:endParaRPr lang="ru-RU" sz="96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{1B364D2E-5417-4A4E-9A94-DFE2C11A9A72}tf10001119</Template>
  <TotalTime>15301</TotalTime>
  <Words>2008</Words>
  <Application>Microsoft Macintosh PowerPoint</Application>
  <PresentationFormat>Произвольный</PresentationFormat>
  <Paragraphs>120</Paragraphs>
  <Slides>38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5" baseType="lpstr">
      <vt:lpstr>a_AntiqueTradyBrk</vt:lpstr>
      <vt:lpstr>Arial</vt:lpstr>
      <vt:lpstr>Ayuthaya</vt:lpstr>
      <vt:lpstr>Calibri</vt:lpstr>
      <vt:lpstr>Gill Sans MT</vt:lpstr>
      <vt:lpstr>Times New Roman</vt:lpstr>
      <vt:lpstr>Галерея</vt:lpstr>
      <vt:lpstr>Презентация PowerPoint</vt:lpstr>
      <vt:lpstr>Презентация PowerPoint</vt:lpstr>
      <vt:lpstr>Первый случай</vt:lpstr>
      <vt:lpstr>Два других случая</vt:lpstr>
      <vt:lpstr>Три точки зрения </vt:lpstr>
      <vt:lpstr>I. Позиция пятидесятников и харизматов</vt:lpstr>
      <vt:lpstr>II. Точка зрения либеральной теологии</vt:lpstr>
      <vt:lpstr>III. Самая популярная точка зрения</vt:lpstr>
      <vt:lpstr>Презентация PowerPoint</vt:lpstr>
      <vt:lpstr>Результаты Современных исследований</vt:lpstr>
      <vt:lpstr>Аналогии с эллинистическими языческими культами</vt:lpstr>
      <vt:lpstr>Культ дельфийского оракула</vt:lpstr>
      <vt:lpstr>Результаты Современных исследований</vt:lpstr>
      <vt:lpstr>«Ангельский язык»</vt:lpstr>
      <vt:lpstr>«Ангельский язык»</vt:lpstr>
      <vt:lpstr>корректная интерпретация</vt:lpstr>
      <vt:lpstr>Цель обретения дара</vt:lpstr>
      <vt:lpstr>корректная интерпретация</vt:lpstr>
      <vt:lpstr>Коринфский синдром</vt:lpstr>
      <vt:lpstr>12-ая глава</vt:lpstr>
      <vt:lpstr>13-ая глава</vt:lpstr>
      <vt:lpstr>14-ая глава</vt:lpstr>
      <vt:lpstr>14-ая глава</vt:lpstr>
      <vt:lpstr>14-ая глава</vt:lpstr>
      <vt:lpstr>14-ая глава</vt:lpstr>
      <vt:lpstr>14-ая глава</vt:lpstr>
      <vt:lpstr>Презентация PowerPoint</vt:lpstr>
      <vt:lpstr>Временная природа дара языков</vt:lpstr>
      <vt:lpstr>Современная проблема</vt:lpstr>
      <vt:lpstr>Современная проблема</vt:lpstr>
      <vt:lpstr>Современная проблема</vt:lpstr>
      <vt:lpstr>Современная проблема</vt:lpstr>
      <vt:lpstr>Современная проблема</vt:lpstr>
      <vt:lpstr>Ложное использование дара говорения на иных языках</vt:lpstr>
      <vt:lpstr>Ложное использование дара говорения на иных языках</vt:lpstr>
      <vt:lpstr>Ложное использование дара говорения на иных языках</vt:lpstr>
      <vt:lpstr>Ложное использование дара говорения на иных языках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№ 1</dc:title>
  <dc:creator>Oxana</dc:creator>
  <cp:lastModifiedBy>Eugine Zaytsev</cp:lastModifiedBy>
  <cp:revision>168</cp:revision>
  <cp:lastPrinted>1601-01-01T00:00:00Z</cp:lastPrinted>
  <dcterms:created xsi:type="dcterms:W3CDTF">2010-03-29T10:25:30Z</dcterms:created>
  <dcterms:modified xsi:type="dcterms:W3CDTF">2025-02-10T07:27:16Z</dcterms:modified>
</cp:coreProperties>
</file>