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78343" autoAdjust="0"/>
  </p:normalViewPr>
  <p:slideViewPr>
    <p:cSldViewPr snapToGrid="0">
      <p:cViewPr varScale="1">
        <p:scale>
          <a:sx n="87" d="100"/>
          <a:sy n="87" d="100"/>
        </p:scale>
        <p:origin x="1576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19FF1-5993-40A8-A569-C23D1F957A0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181F4-7C42-4E9C-97C5-FEB4345585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6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92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8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352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12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381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19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615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2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015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1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60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6221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92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296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09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2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12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81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2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23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45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58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B181F4-7C42-4E9C-97C5-FEB4345585C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10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2657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5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3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2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82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2/11/25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81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2/11/25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9E4B0A6-2FF5-451B-95FE-5A5DC1455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 descr="Нижний ракурс облаков в небе">
            <a:extLst>
              <a:ext uri="{FF2B5EF4-FFF2-40B4-BE49-F238E27FC236}">
                <a16:creationId xmlns:a16="http://schemas.microsoft.com/office/drawing/2014/main" id="{FADA3EB3-5CA9-3FDD-4AD4-7DAE9504F4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032" b="13334"/>
          <a:stretch/>
        </p:blipFill>
        <p:spPr>
          <a:xfrm>
            <a:off x="20" y="-1"/>
            <a:ext cx="12191980" cy="631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B57CBF-21F5-5E15-7895-11EEB7861097}"/>
              </a:ext>
            </a:extLst>
          </p:cNvPr>
          <p:cNvSpPr txBox="1"/>
          <p:nvPr/>
        </p:nvSpPr>
        <p:spPr>
          <a:xfrm>
            <a:off x="0" y="1727838"/>
            <a:ext cx="12192000" cy="2862322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Адвентистская весть и креационизм:</a:t>
            </a:r>
          </a:p>
          <a:p>
            <a:pPr algn="ctr"/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актуальность и вызовы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1A6572-D052-5F27-F2A5-2DA27E2C5B9B}"/>
              </a:ext>
            </a:extLst>
          </p:cNvPr>
          <p:cNvSpPr txBox="1"/>
          <p:nvPr/>
        </p:nvSpPr>
        <p:spPr>
          <a:xfrm>
            <a:off x="2014186" y="6359481"/>
            <a:ext cx="8501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МБК «Наиболее актуальные вопросы адвентистской теологии и миссии»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18BADE-2C3C-D3F3-F87F-82E36D1EDDC6}"/>
              </a:ext>
            </a:extLst>
          </p:cNvPr>
          <p:cNvSpPr txBox="1"/>
          <p:nvPr/>
        </p:nvSpPr>
        <p:spPr>
          <a:xfrm>
            <a:off x="10303341" y="6370711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10-13.02.2025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69F356-B9C8-0CEE-B32E-6AA22EB44226}"/>
              </a:ext>
            </a:extLst>
          </p:cNvPr>
          <p:cNvSpPr txBox="1"/>
          <p:nvPr/>
        </p:nvSpPr>
        <p:spPr>
          <a:xfrm>
            <a:off x="157438" y="6374870"/>
            <a:ext cx="169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Алексей Попов</a:t>
            </a:r>
          </a:p>
        </p:txBody>
      </p:sp>
    </p:spTree>
    <p:extLst>
      <p:ext uri="{BB962C8B-B14F-4D97-AF65-F5344CB8AC3E}">
        <p14:creationId xmlns:p14="http://schemas.microsoft.com/office/powerpoint/2010/main" val="8928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69CDC-D710-6908-E040-2ED2C1915725}"/>
              </a:ext>
            </a:extLst>
          </p:cNvPr>
          <p:cNvSpPr txBox="1"/>
          <p:nvPr/>
        </p:nvSpPr>
        <p:spPr>
          <a:xfrm>
            <a:off x="0" y="285136"/>
            <a:ext cx="12192000" cy="1754326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Научные вызовы библейскому креационизму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8D830DB-D0CC-F373-9588-1DF5EAA347DF}"/>
              </a:ext>
            </a:extLst>
          </p:cNvPr>
          <p:cNvSpPr/>
          <p:nvPr/>
        </p:nvSpPr>
        <p:spPr>
          <a:xfrm>
            <a:off x="363793" y="2386781"/>
            <a:ext cx="11464413" cy="243175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ли у креационистов ответы на абсолютно все вопросы, которые ставит перед ними современная наука?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8AA57-2921-3D39-A91E-CC0BBF46F500}"/>
              </a:ext>
            </a:extLst>
          </p:cNvPr>
          <p:cNvSpPr txBox="1"/>
          <p:nvPr/>
        </p:nvSpPr>
        <p:spPr>
          <a:xfrm>
            <a:off x="1970351" y="5358581"/>
            <a:ext cx="8251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и это вполне нормально!</a:t>
            </a:r>
          </a:p>
        </p:txBody>
      </p:sp>
    </p:spTree>
    <p:extLst>
      <p:ext uri="{BB962C8B-B14F-4D97-AF65-F5344CB8AC3E}">
        <p14:creationId xmlns:p14="http://schemas.microsoft.com/office/powerpoint/2010/main" val="14477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9E45F6-1F29-1CA7-0F34-9F096D1B89A3}"/>
              </a:ext>
            </a:extLst>
          </p:cNvPr>
          <p:cNvSpPr txBox="1"/>
          <p:nvPr/>
        </p:nvSpPr>
        <p:spPr>
          <a:xfrm>
            <a:off x="0" y="0"/>
            <a:ext cx="12225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радиометрического датирования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AC5986B-73ED-EFE7-70A7-73EB1F222456}"/>
              </a:ext>
            </a:extLst>
          </p:cNvPr>
          <p:cNvSpPr/>
          <p:nvPr/>
        </p:nvSpPr>
        <p:spPr>
          <a:xfrm>
            <a:off x="339213" y="830997"/>
            <a:ext cx="11513574" cy="304062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Радиометрические методы датирования дают значения возраста горных пород, которые порой затруднительно согласовать с библейской хронологией.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4EAAEE5-8266-E1D2-8A70-2AF875AAABCC}"/>
              </a:ext>
            </a:extLst>
          </p:cNvPr>
          <p:cNvSpPr/>
          <p:nvPr/>
        </p:nvSpPr>
        <p:spPr>
          <a:xfrm>
            <a:off x="356008" y="3871623"/>
            <a:ext cx="11513574" cy="298637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«Детские болезни» методов радиометрического датирования, критика которых часто встречается в книгах по креационизму, к настоящему времени достаточно успешно решены современной наукой.</a:t>
            </a:r>
          </a:p>
        </p:txBody>
      </p:sp>
    </p:spTree>
    <p:extLst>
      <p:ext uri="{BB962C8B-B14F-4D97-AF65-F5344CB8AC3E}">
        <p14:creationId xmlns:p14="http://schemas.microsoft.com/office/powerpoint/2010/main" val="14034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6D5408-8B37-45EF-ACEC-1B41B90ED3ED}"/>
              </a:ext>
            </a:extLst>
          </p:cNvPr>
          <p:cNvSpPr txBox="1"/>
          <p:nvPr/>
        </p:nvSpPr>
        <p:spPr>
          <a:xfrm>
            <a:off x="330928" y="0"/>
            <a:ext cx="11530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актуализма и его применимость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9A1DA31-197C-7587-924E-416119819CF2}"/>
              </a:ext>
            </a:extLst>
          </p:cNvPr>
          <p:cNvSpPr/>
          <p:nvPr/>
        </p:nvSpPr>
        <p:spPr>
          <a:xfrm>
            <a:off x="330928" y="894564"/>
            <a:ext cx="11530144" cy="20354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Основополагающим принципом эволюционной геохронологии является принцип актуализма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47135E8-5281-7854-7EC0-37CBF83A030A}"/>
              </a:ext>
            </a:extLst>
          </p:cNvPr>
          <p:cNvSpPr/>
          <p:nvPr/>
        </p:nvSpPr>
        <p:spPr>
          <a:xfrm>
            <a:off x="330928" y="3048000"/>
            <a:ext cx="11530144" cy="368709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актуализма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 </a:t>
            </a:r>
            <a:r>
              <a:rPr lang="en-US" sz="4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actualis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настоящий, действительный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предположение, состоящее в том, что в прошлом действовали те же самые законы природы, что и в настоящее время.</a:t>
            </a:r>
          </a:p>
        </p:txBody>
      </p:sp>
    </p:spTree>
    <p:extLst>
      <p:ext uri="{BB962C8B-B14F-4D97-AF65-F5344CB8AC3E}">
        <p14:creationId xmlns:p14="http://schemas.microsoft.com/office/powerpoint/2010/main" val="220291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2F7B6EA-ED7E-A559-DAFE-D17D12378791}"/>
              </a:ext>
            </a:extLst>
          </p:cNvPr>
          <p:cNvSpPr/>
          <p:nvPr/>
        </p:nvSpPr>
        <p:spPr>
          <a:xfrm>
            <a:off x="309716" y="3428999"/>
            <a:ext cx="11572567" cy="332084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Когда, согласно Библии, в природе стал действовать принцип актуализма? 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Быт. 8:22.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Что будет, если мы этим пренебрежем?</a:t>
            </a:r>
          </a:p>
          <a:p>
            <a:pPr algn="ctr"/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Петр. 3:3-7.</a:t>
            </a:r>
            <a:endParaRPr lang="ru-RU" sz="4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0D462C1-A128-005C-9A03-8FF2E26F418E}"/>
              </a:ext>
            </a:extLst>
          </p:cNvPr>
          <p:cNvSpPr/>
          <p:nvPr/>
        </p:nvSpPr>
        <p:spPr>
          <a:xfrm>
            <a:off x="309716" y="1774723"/>
            <a:ext cx="11572567" cy="144534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«сингулярности» библейской истории: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Сотворение, грехопадение, Потоп</a:t>
            </a: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E36717-6E80-239C-23CD-AAB55FB096C0}"/>
              </a:ext>
            </a:extLst>
          </p:cNvPr>
          <p:cNvSpPr txBox="1"/>
          <p:nvPr/>
        </p:nvSpPr>
        <p:spPr>
          <a:xfrm>
            <a:off x="0" y="108155"/>
            <a:ext cx="1218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принцип актуализма применим к библейской геохронологии?</a:t>
            </a:r>
          </a:p>
        </p:txBody>
      </p:sp>
    </p:spTree>
    <p:extLst>
      <p:ext uri="{BB962C8B-B14F-4D97-AF65-F5344CB8AC3E}">
        <p14:creationId xmlns:p14="http://schemas.microsoft.com/office/powerpoint/2010/main" val="834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3E5E56-9EF2-B240-9933-75FE39764006}"/>
              </a:ext>
            </a:extLst>
          </p:cNvPr>
          <p:cNvSpPr txBox="1"/>
          <p:nvPr/>
        </p:nvSpPr>
        <p:spPr>
          <a:xfrm>
            <a:off x="93406" y="68827"/>
            <a:ext cx="12005188" cy="1754326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может быть и нет никакой конфронтации?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780F6DF-3B13-9CEA-61D3-62DBF8511891}"/>
              </a:ext>
            </a:extLst>
          </p:cNvPr>
          <p:cNvSpPr/>
          <p:nvPr/>
        </p:nvSpPr>
        <p:spPr>
          <a:xfrm>
            <a:off x="975850" y="1893251"/>
            <a:ext cx="10240297" cy="262792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«Промежуточные теории»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 примирить библейское учение о сотворении с научными данными в их эволюционной трактовке.</a:t>
            </a:r>
          </a:p>
        </p:txBody>
      </p:sp>
      <p:pic>
        <p:nvPicPr>
          <p:cNvPr id="6" name="Рисунок 5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955D3C61-8477-AFD1-5229-7D82D2588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758" y="4591270"/>
            <a:ext cx="7416483" cy="2214511"/>
          </a:xfrm>
          <a:prstGeom prst="rect">
            <a:avLst/>
          </a:prstGeom>
          <a:effectLst>
            <a:glow rad="635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08198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932DB6-D65F-386C-1E07-A8A17FA0E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48" y="117987"/>
            <a:ext cx="9164704" cy="2863970"/>
          </a:xfrm>
          <a:prstGeom prst="rect">
            <a:avLst/>
          </a:prstGeom>
        </p:spPr>
      </p:pic>
      <p:sp>
        <p:nvSpPr>
          <p:cNvPr id="5" name="Прямоугольник: скругленные углы 1">
            <a:extLst>
              <a:ext uri="{FF2B5EF4-FFF2-40B4-BE49-F238E27FC236}">
                <a16:creationId xmlns:a16="http://schemas.microsoft.com/office/drawing/2014/main" id="{4C54A90E-7871-CDCF-FE2C-A9ECE1D4C7A9}"/>
              </a:ext>
            </a:extLst>
          </p:cNvPr>
          <p:cNvSpPr/>
          <p:nvPr/>
        </p:nvSpPr>
        <p:spPr>
          <a:xfrm>
            <a:off x="847311" y="3078147"/>
            <a:ext cx="10497377" cy="366464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направляет непрерывный процесс эволюции от простого к сложному.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«Управляемая» эволюция – главный инструмент Бога в создании и развитии жизни на земле. </a:t>
            </a:r>
          </a:p>
        </p:txBody>
      </p:sp>
    </p:spTree>
    <p:extLst>
      <p:ext uri="{BB962C8B-B14F-4D97-AF65-F5344CB8AC3E}">
        <p14:creationId xmlns:p14="http://schemas.microsoft.com/office/powerpoint/2010/main" val="5275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5">
            <a:extLst>
              <a:ext uri="{FF2B5EF4-FFF2-40B4-BE49-F238E27FC236}">
                <a16:creationId xmlns:a16="http://schemas.microsoft.com/office/drawing/2014/main" id="{E9989C63-59A5-1E20-C2CC-EEC1C2C773A1}"/>
              </a:ext>
            </a:extLst>
          </p:cNvPr>
          <p:cNvSpPr/>
          <p:nvPr/>
        </p:nvSpPr>
        <p:spPr>
          <a:xfrm>
            <a:off x="4916129" y="149942"/>
            <a:ext cx="7125928" cy="655811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креационист и одновременно эволюционист. Эволюция является для Бога, или Природы, способом творения. Творение Мира – это не некое событие, произошедшее в 4004 году до н.э.; это процесс, начавшийся порядка 10 млрд лет назад и продолжающийся по сей день… Противоречит ли эволюционное учение религиозной вере? Нет, не противоречит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Феодосий Добжанский</a:t>
            </a:r>
            <a:endParaRPr lang="ru-RU" sz="32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41F9BE-209B-1FE2-97E0-EEF4D49E8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1" y="339222"/>
            <a:ext cx="4318010" cy="6179555"/>
          </a:xfrm>
          <a:prstGeom prst="rect">
            <a:avLst/>
          </a:prstGeom>
          <a:effectLst>
            <a:glow rad="63500">
              <a:srgbClr val="00206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7915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C9B34E12-EF66-8B41-2F30-84F41372F5F6}"/>
              </a:ext>
            </a:extLst>
          </p:cNvPr>
          <p:cNvSpPr/>
          <p:nvPr/>
        </p:nvSpPr>
        <p:spPr>
          <a:xfrm>
            <a:off x="217609" y="1"/>
            <a:ext cx="6182458" cy="376118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Грехопадение не могло повлечь за собой смерть, поскольку «индивидуальная биологическая смерть как средство творческой эволюции существовала за миллиарды лет до появления человечества»</a:t>
            </a:r>
          </a:p>
          <a:p>
            <a:endParaRPr lang="ru-RU" sz="800" dirty="0">
              <a:solidFill>
                <a:schemeClr val="tx1"/>
              </a:solidFill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Артур Пикок (1924–2006), английский богослов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34CA653B-3A5B-9410-6A65-E283B4159952}"/>
              </a:ext>
            </a:extLst>
          </p:cNvPr>
          <p:cNvSpPr/>
          <p:nvPr/>
        </p:nvSpPr>
        <p:spPr>
          <a:xfrm>
            <a:off x="285750" y="3761188"/>
            <a:ext cx="6285035" cy="300037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«Все разговоры об "искуплении" нужно радикально пересмотреть». «Воплощение в Иисусе Христе является завершением творческого и созидающего эволюционного процесса»</a:t>
            </a:r>
          </a:p>
          <a:p>
            <a:endParaRPr lang="ru-RU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Пикок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EFEE32C6-C692-B320-F651-1A701279C171}"/>
              </a:ext>
            </a:extLst>
          </p:cNvPr>
          <p:cNvSpPr/>
          <p:nvPr/>
        </p:nvSpPr>
        <p:spPr>
          <a:xfrm>
            <a:off x="6570783" y="-2"/>
            <a:ext cx="5403609" cy="5161361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У людей «никогда не было райского прошлого, и они являются скорее поднимающимися животными, нежели падшими ангелами». Мы можем говорить о постепенном прогрессе морального сознания, но «у нас нет свидетельств радикальной перемены к худшему в отношениях человека с Богом»</a:t>
            </a:r>
          </a:p>
          <a:p>
            <a:pPr algn="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Пикок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7">
            <a:extLst>
              <a:ext uri="{FF2B5EF4-FFF2-40B4-BE49-F238E27FC236}">
                <a16:creationId xmlns:a16="http://schemas.microsoft.com/office/drawing/2014/main" id="{A5111DAF-94C8-63FE-1783-E3EC227BEF8B}"/>
              </a:ext>
            </a:extLst>
          </p:cNvPr>
          <p:cNvSpPr/>
          <p:nvPr/>
        </p:nvSpPr>
        <p:spPr>
          <a:xfrm>
            <a:off x="6570784" y="5161360"/>
            <a:ext cx="5403608" cy="16002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«Век религии искупления закончился раз и навсегда»</a:t>
            </a:r>
          </a:p>
          <a:p>
            <a:endParaRPr lang="ru-RU" sz="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Хот, американский богослов</a:t>
            </a:r>
          </a:p>
        </p:txBody>
      </p:sp>
    </p:spTree>
    <p:extLst>
      <p:ext uri="{BB962C8B-B14F-4D97-AF65-F5344CB8AC3E}">
        <p14:creationId xmlns:p14="http://schemas.microsoft.com/office/powerpoint/2010/main" val="72144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181A9C-44E7-1D7F-749E-EFB0D8F2C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52529"/>
            <a:ext cx="3200400" cy="6822981"/>
          </a:xfrm>
          <a:prstGeom prst="rect">
            <a:avLst/>
          </a:prstGeom>
          <a:effectLst>
            <a:glow rad="63500">
              <a:srgbClr val="002060">
                <a:alpha val="40000"/>
              </a:srgbClr>
            </a:glo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8E58291-B313-8AF2-9EF5-90E1A5A7F30F}"/>
              </a:ext>
            </a:extLst>
          </p:cNvPr>
          <p:cNvSpPr/>
          <p:nvPr/>
        </p:nvSpPr>
        <p:spPr>
          <a:xfrm>
            <a:off x="69944" y="266700"/>
            <a:ext cx="8794451" cy="63246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>
            <a:glow rad="63500">
              <a:srgbClr val="00206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Промежуточные теории рассматривают повествование 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Быт. 1-2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аллегорию – подрыв веры в библейское повествование.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Игнорирование 4-й заповеди нравственного Закона Божьего, а значит и всего Закона (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Иак. 2:10-11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теории рисуют нам несовершенного и ошибающегося Бога, прибегающего в Своей творческой деятельности к принципу «выживает сильнейший».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 теории преподносят смерть, а значит и грех (</a:t>
            </a: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Рим. 5:12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как естественную часть развития природы и человека, низводя, таким образом, на нет весь план спасения через Иисуса Христа.</a:t>
            </a:r>
          </a:p>
        </p:txBody>
      </p:sp>
    </p:spTree>
    <p:extLst>
      <p:ext uri="{BB962C8B-B14F-4D97-AF65-F5344CB8AC3E}">
        <p14:creationId xmlns:p14="http://schemas.microsoft.com/office/powerpoint/2010/main" val="18454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822126-AE78-018B-477E-15CE5159FFDD}"/>
              </a:ext>
            </a:extLst>
          </p:cNvPr>
          <p:cNvSpPr txBox="1"/>
          <p:nvPr/>
        </p:nvSpPr>
        <p:spPr>
          <a:xfrm>
            <a:off x="0" y="206478"/>
            <a:ext cx="12192000" cy="923330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быть с сомнениями?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BC6E889-DA1B-C501-D8D8-EC4759F06123}"/>
              </a:ext>
            </a:extLst>
          </p:cNvPr>
          <p:cNvSpPr/>
          <p:nvPr/>
        </p:nvSpPr>
        <p:spPr>
          <a:xfrm>
            <a:off x="98323" y="1494502"/>
            <a:ext cx="11995354" cy="460149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некоторых членов вашей общины появились сомнения в библейской картине сотворения мира – что делать? Как далеко могут заходить эти сомнения? Каковы допустимые границы в дискуссиях на тему Библии и науки внутри наших общин?</a:t>
            </a:r>
          </a:p>
        </p:txBody>
      </p:sp>
    </p:spTree>
    <p:extLst>
      <p:ext uri="{BB962C8B-B14F-4D97-AF65-F5344CB8AC3E}">
        <p14:creationId xmlns:p14="http://schemas.microsoft.com/office/powerpoint/2010/main" val="6341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B92341-858C-7DF9-CF86-3F1401430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489" y="523476"/>
            <a:ext cx="5300424" cy="3511530"/>
          </a:xfrm>
          <a:prstGeom prst="rect">
            <a:avLst/>
          </a:prstGeom>
          <a:effectLst>
            <a:glow rad="63500">
              <a:srgbClr val="0070C0">
                <a:alpha val="40000"/>
              </a:srgbClr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FAE555-C9F7-6EC2-D902-0BE72B96F951}"/>
              </a:ext>
            </a:extLst>
          </p:cNvPr>
          <p:cNvSpPr/>
          <p:nvPr/>
        </p:nvSpPr>
        <p:spPr>
          <a:xfrm>
            <a:off x="5456903" y="365024"/>
            <a:ext cx="6646608" cy="382843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«И поклонитесь Сотворившему небо и землю, и море и источники вод»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(Откр. 14:7)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508A50-5C24-EF20-9A35-610514DF0336}"/>
              </a:ext>
            </a:extLst>
          </p:cNvPr>
          <p:cNvSpPr txBox="1"/>
          <p:nvPr/>
        </p:nvSpPr>
        <p:spPr>
          <a:xfrm>
            <a:off x="0" y="4549676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 к поклонению Богу–Творцу находится в самом центре Трехангельской вести. </a:t>
            </a:r>
          </a:p>
        </p:txBody>
      </p:sp>
    </p:spTree>
    <p:extLst>
      <p:ext uri="{BB962C8B-B14F-4D97-AF65-F5344CB8AC3E}">
        <p14:creationId xmlns:p14="http://schemas.microsoft.com/office/powerpoint/2010/main" val="9759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8A688B3-1B5E-4C80-972E-8F38C11BB9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правомерно применение Библии к научным вопросам? Ведь Библия не является учебником по естественным наукам! Не правильнее ли будет оставить морально/духовные вопросы Библии, а научные – науке?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стараемся ли мы скрыть несостоятельность нашей позиции в научных вопросах обращением к «чудесам Божьим»?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хорошо мы понимаем смысл библейского текста и библейских утверждений? Не являются ли некоторые наши доктрины плодом неправильного понимания Библии?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быть с теми научными данными, которые противоречат нашему пониманию Библии и которые мы не можем объяснить в рамках нашего вероучения?</a:t>
            </a:r>
          </a:p>
        </p:txBody>
      </p:sp>
    </p:spTree>
    <p:extLst>
      <p:ext uri="{BB962C8B-B14F-4D97-AF65-F5344CB8AC3E}">
        <p14:creationId xmlns:p14="http://schemas.microsoft.com/office/powerpoint/2010/main" val="126177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2D53AD-9F35-40E5-E32C-DF5A66B14201}"/>
              </a:ext>
            </a:extLst>
          </p:cNvPr>
          <p:cNvSpPr txBox="1"/>
          <p:nvPr/>
        </p:nvSpPr>
        <p:spPr>
          <a:xfrm>
            <a:off x="1" y="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Четыре принципа в «спорах о мнениях»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45DC3ED-0B39-B963-39BA-67BFE955DB77}"/>
              </a:ext>
            </a:extLst>
          </p:cNvPr>
          <p:cNvSpPr/>
          <p:nvPr/>
        </p:nvSpPr>
        <p:spPr>
          <a:xfrm>
            <a:off x="0" y="1102935"/>
            <a:ext cx="12192000" cy="528834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Библия не является учебником по естественным наукам, но она является Словом Божьим. Поэтому по научным вопросам, для которых нет ясного и определенного библейского суждения (к примеру - возраст вселенной), можно вести внутрицерковные дискуссии, но по вопросам, для которых такое суждение есть (Бог-Творец, неделя творения, отсутствие эволюции, Потоп и окаменелости и т. д.) – такая дискуссия может идти только в рамках этого суждения.</a:t>
            </a:r>
          </a:p>
        </p:txBody>
      </p:sp>
    </p:spTree>
    <p:extLst>
      <p:ext uri="{BB962C8B-B14F-4D97-AF65-F5344CB8AC3E}">
        <p14:creationId xmlns:p14="http://schemas.microsoft.com/office/powerpoint/2010/main" val="20502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E5F537D-A711-6B13-F489-050A90874340}"/>
              </a:ext>
            </a:extLst>
          </p:cNvPr>
          <p:cNvSpPr/>
          <p:nvPr/>
        </p:nvSpPr>
        <p:spPr>
          <a:xfrm>
            <a:off x="0" y="185057"/>
            <a:ext cx="12192000" cy="648788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Бог создал мир, подчиняющийся определенным и познаваемым законам (собственно, это и сделало возможным существование науки как таковой). Однако Он, как Творец, не подчиняется этим законам, более того, при необходимости Он может вмешиваться в ход естественных процессов, в этом случае мы говорим о «чудесах». Библейское повествование ясно и определенно указывает нам на примеры такого вмешательства (Творение, Потоп, чудеса в Ветхом и Новом заветах), подчеркивая суверенитет Творца над творением.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EBF6338-1B8C-2305-71F3-7C5419849019}"/>
              </a:ext>
            </a:extLst>
          </p:cNvPr>
          <p:cNvSpPr/>
          <p:nvPr/>
        </p:nvSpPr>
        <p:spPr>
          <a:xfrm>
            <a:off x="0" y="292510"/>
            <a:ext cx="12192000" cy="627298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Необходимо признать ограниченность научного знания. Наука – человеческое произведение, а человеку свойственно ошибаться. История знает немало примеров ошибочных научных теорий, широко принимавшихся научной общественностью в свое время (теория самозарождения, эфир, геоцентрическая система мира). Поэтому будет весьма неразумно базировать свое мировоззрение только на утверждениях современной науки, многие из них тоже могут оказаться ошибочными.</a:t>
            </a:r>
          </a:p>
        </p:txBody>
      </p:sp>
    </p:spTree>
    <p:extLst>
      <p:ext uri="{BB962C8B-B14F-4D97-AF65-F5344CB8AC3E}">
        <p14:creationId xmlns:p14="http://schemas.microsoft.com/office/powerpoint/2010/main" val="88675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9F835F4-7DA7-DE11-689F-A1F05AEA2B3C}"/>
              </a:ext>
            </a:extLst>
          </p:cNvPr>
          <p:cNvSpPr/>
          <p:nvPr/>
        </p:nvSpPr>
        <p:spPr>
          <a:xfrm>
            <a:off x="0" y="361335"/>
            <a:ext cx="12192000" cy="61353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Необходимо признать серьезную ограниченность научной методологии в части исследования событий отдаленного прошлого. По сути, у науки тут есть только принцип актуализма, но если мы принимаем библейскую историю, этот принцип начал действовать только с момента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Быт.</a:t>
            </a: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8:22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События, предшествующие этому моменту, находятся за рамками исследования современными научными методами, а выводы о них, построенные на принципе актуализма, будут ошибочными.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878B1-7E94-E7DA-EF76-ED15C1506772}"/>
              </a:ext>
            </a:extLst>
          </p:cNvPr>
          <p:cNvSpPr txBox="1"/>
          <p:nvPr/>
        </p:nvSpPr>
        <p:spPr>
          <a:xfrm>
            <a:off x="4629059" y="223195"/>
            <a:ext cx="29338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D0589-691C-1881-C323-6AE361EFEA63}"/>
              </a:ext>
            </a:extLst>
          </p:cNvPr>
          <p:cNvSpPr txBox="1"/>
          <p:nvPr/>
        </p:nvSpPr>
        <p:spPr>
          <a:xfrm>
            <a:off x="0" y="1602658"/>
            <a:ext cx="12191999" cy="5262979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 к поклонению Богу-Творцу является важнейшей частью Трехангельской вести, подвергающейся серьезным нападкам со стороны приверженцев эволюционного мировоззрения. Её актуальность со временем только возрастает. </a:t>
            </a:r>
          </a:p>
        </p:txBody>
      </p:sp>
    </p:spTree>
    <p:extLst>
      <p:ext uri="{BB962C8B-B14F-4D97-AF65-F5344CB8AC3E}">
        <p14:creationId xmlns:p14="http://schemas.microsoft.com/office/powerpoint/2010/main" val="28443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52D4A2-FC1F-D90D-1A12-D5269987CFA8}"/>
              </a:ext>
            </a:extLst>
          </p:cNvPr>
          <p:cNvSpPr txBox="1"/>
          <p:nvPr/>
        </p:nvSpPr>
        <p:spPr>
          <a:xfrm>
            <a:off x="0" y="1166842"/>
            <a:ext cx="12192000" cy="4524315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Креационизм не дает немедленных  ответов на все вопросы, которые ставят перед ним постоянно обновляющиеся научные данные, но такая ситуация является вполне нормальной для развития науки.</a:t>
            </a:r>
          </a:p>
        </p:txBody>
      </p:sp>
    </p:spTree>
    <p:extLst>
      <p:ext uri="{BB962C8B-B14F-4D97-AF65-F5344CB8AC3E}">
        <p14:creationId xmlns:p14="http://schemas.microsoft.com/office/powerpoint/2010/main" val="5526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06BFAD-9336-FF22-2D38-DAA9E5087549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Большинство таких вопросов связано с применением принципа актуализма, который является единственным инструментом в составе научной методологии для изучения событий отдаленного прошлого. Однако Библия свидетельствует о неприменимости принципа актуализма к ранним этапам истории Земли.</a:t>
            </a:r>
          </a:p>
        </p:txBody>
      </p:sp>
    </p:spTree>
    <p:extLst>
      <p:ext uri="{BB962C8B-B14F-4D97-AF65-F5344CB8AC3E}">
        <p14:creationId xmlns:p14="http://schemas.microsoft.com/office/powerpoint/2010/main" val="315295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F00D9AB-FDB9-4543-3E7F-8AA4D227D541}"/>
              </a:ext>
            </a:extLst>
          </p:cNvPr>
          <p:cNvSpPr txBox="1"/>
          <p:nvPr/>
        </p:nvSpPr>
        <p:spPr>
          <a:xfrm>
            <a:off x="0" y="797510"/>
            <a:ext cx="12192000" cy="5262979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Промежуточные теории, изначально предназначенные для того, чтобы примирить библейское повествование о Сотворении с эволюционными взглядами в науке, на самом деле ничего не примиряют. Более того, они сводят на нет весть и смысл Евангелия.</a:t>
            </a:r>
          </a:p>
        </p:txBody>
      </p:sp>
    </p:spTree>
    <p:extLst>
      <p:ext uri="{BB962C8B-B14F-4D97-AF65-F5344CB8AC3E}">
        <p14:creationId xmlns:p14="http://schemas.microsoft.com/office/powerpoint/2010/main" val="15858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DDBD3A-B6AA-551F-AE7B-C831610BBB34}"/>
              </a:ext>
            </a:extLst>
          </p:cNvPr>
          <p:cNvSpPr txBox="1"/>
          <p:nvPr/>
        </p:nvSpPr>
        <p:spPr>
          <a:xfrm>
            <a:off x="0" y="797510"/>
            <a:ext cx="12192000" cy="5262979"/>
          </a:xfrm>
          <a:prstGeom prst="rect">
            <a:avLst/>
          </a:prstGeom>
          <a:solidFill>
            <a:srgbClr val="00B0F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необходимо быть готовыми к появлению в нашей среде лжеучений, относящихся к повествованию о сотворении мира. И, как и всегда, лучший способ борьбы с такими лжеучениями – профилактика и действие на опережение.</a:t>
            </a:r>
          </a:p>
        </p:txBody>
      </p:sp>
    </p:spTree>
    <p:extLst>
      <p:ext uri="{BB962C8B-B14F-4D97-AF65-F5344CB8AC3E}">
        <p14:creationId xmlns:p14="http://schemas.microsoft.com/office/powerpoint/2010/main" val="21443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илуэт, зарисовка, черно-бел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F7AB3C-4781-0C47-6802-F560965DD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7" y="3638332"/>
            <a:ext cx="11767566" cy="3078153"/>
          </a:xfrm>
          <a:prstGeom prst="rect">
            <a:avLst/>
          </a:prstGeom>
          <a:effectLst>
            <a:glow rad="63500">
              <a:srgbClr val="0070C0">
                <a:alpha val="40000"/>
              </a:srgb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24602-68A8-10D4-7B9E-1DEDE5670592}"/>
              </a:ext>
            </a:extLst>
          </p:cNvPr>
          <p:cNvSpPr txBox="1"/>
          <p:nvPr/>
        </p:nvSpPr>
        <p:spPr>
          <a:xfrm>
            <a:off x="1" y="0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Широко распространившиеся сегодня эволюционные представления о возникновении вселенной, жизни и человека бросают вызов библейскому повествованию о сотворении.</a:t>
            </a:r>
          </a:p>
        </p:txBody>
      </p:sp>
    </p:spTree>
    <p:extLst>
      <p:ext uri="{BB962C8B-B14F-4D97-AF65-F5344CB8AC3E}">
        <p14:creationId xmlns:p14="http://schemas.microsoft.com/office/powerpoint/2010/main" val="11204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DA58BFA-3EC4-D518-ACA5-5C6D6BFB708F}"/>
              </a:ext>
            </a:extLst>
          </p:cNvPr>
          <p:cNvSpPr/>
          <p:nvPr/>
        </p:nvSpPr>
        <p:spPr>
          <a:xfrm>
            <a:off x="334295" y="1248697"/>
            <a:ext cx="11523407" cy="24777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Креационизм (</a:t>
            </a:r>
            <a:r>
              <a:rPr lang="en-US" sz="4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creatio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сотворение) – это учение о целенаправленном сотворении мира Богом.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E01D9F7-130E-F3F1-4036-527C326D4539}"/>
              </a:ext>
            </a:extLst>
          </p:cNvPr>
          <p:cNvSpPr/>
          <p:nvPr/>
        </p:nvSpPr>
        <p:spPr>
          <a:xfrm>
            <a:off x="334293" y="4050891"/>
            <a:ext cx="11523407" cy="247772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Креационизм, в основе которого лежит библейское повествование о сотворении, называется библейским креационизмом.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5D58A-4E18-7DB7-970B-2FD31106338F}"/>
              </a:ext>
            </a:extLst>
          </p:cNvPr>
          <p:cNvSpPr txBox="1"/>
          <p:nvPr/>
        </p:nvSpPr>
        <p:spPr>
          <a:xfrm>
            <a:off x="820160" y="93235"/>
            <a:ext cx="105516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наш ответ на этот вызов?</a:t>
            </a:r>
          </a:p>
        </p:txBody>
      </p:sp>
    </p:spTree>
    <p:extLst>
      <p:ext uri="{BB962C8B-B14F-4D97-AF65-F5344CB8AC3E}">
        <p14:creationId xmlns:p14="http://schemas.microsoft.com/office/powerpoint/2010/main" val="20865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37E985-056C-39C2-8AB7-2A8E2869A81D}"/>
              </a:ext>
            </a:extLst>
          </p:cNvPr>
          <p:cNvSpPr txBox="1"/>
          <p:nvPr/>
        </p:nvSpPr>
        <p:spPr>
          <a:xfrm>
            <a:off x="0" y="83574"/>
            <a:ext cx="12192000" cy="1754326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Эволюционизм как современная религия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79D6B4B-BB4F-D777-6816-63C4D59F587D}"/>
              </a:ext>
            </a:extLst>
          </p:cNvPr>
          <p:cNvSpPr/>
          <p:nvPr/>
        </p:nvSpPr>
        <p:spPr>
          <a:xfrm>
            <a:off x="516193" y="2526890"/>
            <a:ext cx="11159613" cy="3401962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 ли эволюционная гипотеза? Мы часто слышим, что эволюционизм – это научная теория, но так ли это на самом деле?</a:t>
            </a:r>
          </a:p>
        </p:txBody>
      </p:sp>
    </p:spTree>
    <p:extLst>
      <p:ext uri="{BB962C8B-B14F-4D97-AF65-F5344CB8AC3E}">
        <p14:creationId xmlns:p14="http://schemas.microsoft.com/office/powerpoint/2010/main" val="247914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человек, мужчина, костюм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4EB2A68-10BC-9EEC-6E5A-192434234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253091"/>
            <a:ext cx="4271601" cy="6351817"/>
          </a:xfrm>
          <a:prstGeom prst="rect">
            <a:avLst/>
          </a:prstGeom>
          <a:effectLst>
            <a:glow rad="63500">
              <a:srgbClr val="0070C0">
                <a:alpha val="40000"/>
              </a:srgbClr>
            </a:glow>
          </a:effec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B243ED-33D4-C22E-4AA2-C17E19523950}"/>
              </a:ext>
            </a:extLst>
          </p:cNvPr>
          <p:cNvSpPr/>
          <p:nvPr/>
        </p:nvSpPr>
        <p:spPr>
          <a:xfrm>
            <a:off x="4505325" y="253091"/>
            <a:ext cx="7543799" cy="635181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органические существа так совершенны, так целесообразно организованы, так гармонируют с условиями их существования – вот вопросы, которые невольно приковывают к себе внимание натуралистов и философов, настойчиво и неотвязно преследуя всякого мыслящего человека… природа, как бы нарочно поддразнивая человека, </a:t>
            </a:r>
            <a:r>
              <a:rPr lang="ru-RU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бы издеваясь над ним</a:t>
            </a:r>
            <a:r>
              <a:rPr lang="ru-RU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каждом новом исследовании, в каждом новом открытии раскрывала перед ним новые и новые совершенства. Вопрос оставался открытым; загадка оставалась назойливой, мучительной загадкой, </a:t>
            </a:r>
            <a:r>
              <a:rPr lang="ru-RU" sz="24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 не явился Дарвин и не принес к ней ключа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Климент Аркадьевич Тимирязев (1843-1920)</a:t>
            </a:r>
          </a:p>
        </p:txBody>
      </p:sp>
    </p:spTree>
    <p:extLst>
      <p:ext uri="{BB962C8B-B14F-4D97-AF65-F5344CB8AC3E}">
        <p14:creationId xmlns:p14="http://schemas.microsoft.com/office/powerpoint/2010/main" val="41992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EFD4DF64-915A-F445-62DC-A47F317D5E95}"/>
              </a:ext>
            </a:extLst>
          </p:cNvPr>
          <p:cNvSpPr/>
          <p:nvPr/>
        </p:nvSpPr>
        <p:spPr>
          <a:xfrm>
            <a:off x="249265" y="4229100"/>
            <a:ext cx="11696804" cy="262890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Учение Дарвина служит естественнонаучной основой для доказательства ложности религиозных взглядов. Материалистическое объяснение целесообразности строения живых организмов, происхождения и многообразия видов в самой своей основе подрывает устои религии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 «Общая биология» (2001)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D35E0CD-025F-D040-A6EB-6508CE3655F0}"/>
              </a:ext>
            </a:extLst>
          </p:cNvPr>
          <p:cNvSpPr/>
          <p:nvPr/>
        </p:nvSpPr>
        <p:spPr>
          <a:xfrm>
            <a:off x="4937285" y="413147"/>
            <a:ext cx="7008784" cy="3459956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Согласно К. А.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Тимирязеву дарвинизм – это возможность объяснить совершенство природы, не привлекая к этому объяснению Бога! «Ключ» не в Боге-Творце, а в эволюционном учении!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Рисунок 5" descr="Изображение выглядит как текст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AFC21177-468F-57DC-D371-4CD76FB2C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0019"/>
            <a:ext cx="4778829" cy="3986212"/>
          </a:xfrm>
          <a:prstGeom prst="rect">
            <a:avLst/>
          </a:prstGeom>
          <a:effectLst>
            <a:glow rad="101600">
              <a:srgbClr val="0070C0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30400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AC52D9B-6E3D-29E5-148C-84DDDA6D18B4}"/>
              </a:ext>
            </a:extLst>
          </p:cNvPr>
          <p:cNvSpPr/>
          <p:nvPr/>
        </p:nvSpPr>
        <p:spPr>
          <a:xfrm>
            <a:off x="152400" y="2024867"/>
            <a:ext cx="11925300" cy="3028914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Отсюда следует, что теория эволюции создавалась именно как альтернатива, как противоположность учению Библии о происхождении этого мира! Она должна была предоставить объяснение сложности устройства нашего мира, не рассматривая при этом существование и действия Бога-Творца, высшего Разума!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9D3D901-24A8-18AD-3FA7-B34CD8C8B8E4}"/>
              </a:ext>
            </a:extLst>
          </p:cNvPr>
          <p:cNvSpPr/>
          <p:nvPr/>
        </p:nvSpPr>
        <p:spPr>
          <a:xfrm>
            <a:off x="152401" y="5121260"/>
            <a:ext cx="11925299" cy="16729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 одновременно быть истинным чадом Церкви и верным солдатом науки</a:t>
            </a: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r"/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Томас Гексли</a:t>
            </a:r>
          </a:p>
        </p:txBody>
      </p:sp>
      <p:pic>
        <p:nvPicPr>
          <p:cNvPr id="6" name="Рисунок 5" descr="Изображение выглядит как легкий, часы&#10;&#10;Автоматически созданное описание">
            <a:extLst>
              <a:ext uri="{FF2B5EF4-FFF2-40B4-BE49-F238E27FC236}">
                <a16:creationId xmlns:a16="http://schemas.microsoft.com/office/drawing/2014/main" id="{F13A8802-D444-64A9-CD36-A113AED46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374" y="50006"/>
            <a:ext cx="7633252" cy="190738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24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576651-76CA-7638-F3CB-AC7FAF5FFF5B}"/>
              </a:ext>
            </a:extLst>
          </p:cNvPr>
          <p:cNvSpPr txBox="1"/>
          <p:nvPr/>
        </p:nvSpPr>
        <p:spPr>
          <a:xfrm>
            <a:off x="983029" y="88491"/>
            <a:ext cx="10225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Эволюционизм – наука или религия?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443869-1014-655B-58A1-FAF8FDBD6254}"/>
              </a:ext>
            </a:extLst>
          </p:cNvPr>
          <p:cNvSpPr/>
          <p:nvPr/>
        </p:nvSpPr>
        <p:spPr>
          <a:xfrm>
            <a:off x="108155" y="1027119"/>
            <a:ext cx="11975690" cy="2880852"/>
          </a:xfrm>
          <a:prstGeom prst="roundRect">
            <a:avLst/>
          </a:prstGeom>
          <a:solidFill>
            <a:schemeClr val="bg1"/>
          </a:solidFill>
          <a:ln w="22225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фальсифицируемости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теория только тогда может быть признана научной, если существует возможность её экспериментального или иного опровержения.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12C7F39-1D0A-5527-BD59-D8D1D8B0543A}"/>
              </a:ext>
            </a:extLst>
          </p:cNvPr>
          <p:cNvSpPr/>
          <p:nvPr/>
        </p:nvSpPr>
        <p:spPr>
          <a:xfrm>
            <a:off x="108156" y="4129548"/>
            <a:ext cx="11975690" cy="2458065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«Биологи должны постоянно помнить, что то, что они видят, не было спроектировано, а эволюционировало»</a:t>
            </a:r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Френсис Крик</a:t>
            </a:r>
          </a:p>
        </p:txBody>
      </p:sp>
    </p:spTree>
    <p:extLst>
      <p:ext uri="{BB962C8B-B14F-4D97-AF65-F5344CB8AC3E}">
        <p14:creationId xmlns:p14="http://schemas.microsoft.com/office/powerpoint/2010/main" val="19079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osty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1545</Words>
  <Application>Microsoft Macintosh PowerPoint</Application>
  <PresentationFormat>Широкоэкранный</PresentationFormat>
  <Paragraphs>106</Paragraphs>
  <Slides>29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Aptos</vt:lpstr>
      <vt:lpstr>Arial</vt:lpstr>
      <vt:lpstr>Avenir Next LT Pro</vt:lpstr>
      <vt:lpstr>Goudy Old Style</vt:lpstr>
      <vt:lpstr>Wingdings</vt:lpstr>
      <vt:lpstr>FrostyVTI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Попов</dc:creator>
  <cp:lastModifiedBy>Eugine Zaytsev</cp:lastModifiedBy>
  <cp:revision>91</cp:revision>
  <dcterms:created xsi:type="dcterms:W3CDTF">2025-01-28T08:50:31Z</dcterms:created>
  <dcterms:modified xsi:type="dcterms:W3CDTF">2025-02-11T14:18:10Z</dcterms:modified>
</cp:coreProperties>
</file>