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47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92" r:id="rId6"/>
    <p:sldId id="270" r:id="rId7"/>
    <p:sldId id="266" r:id="rId8"/>
    <p:sldId id="271" r:id="rId9"/>
    <p:sldId id="283" r:id="rId10"/>
    <p:sldId id="272" r:id="rId11"/>
    <p:sldId id="286" r:id="rId12"/>
    <p:sldId id="275" r:id="rId13"/>
    <p:sldId id="277" r:id="rId14"/>
    <p:sldId id="278" r:id="rId15"/>
    <p:sldId id="284" r:id="rId16"/>
    <p:sldId id="285" r:id="rId17"/>
    <p:sldId id="276" r:id="rId18"/>
    <p:sldId id="279" r:id="rId19"/>
    <p:sldId id="281" r:id="rId20"/>
    <p:sldId id="280" r:id="rId21"/>
    <p:sldId id="287" r:id="rId22"/>
    <p:sldId id="288" r:id="rId23"/>
    <p:sldId id="289" r:id="rId24"/>
    <p:sldId id="290" r:id="rId25"/>
    <p:sldId id="263" r:id="rId26"/>
    <p:sldId id="291" r:id="rId27"/>
    <p:sldId id="267" r:id="rId28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06DB25B-4C87-411D-A014-284660A3CAAD}">
          <p14:sldIdLst>
            <p14:sldId id="256"/>
            <p14:sldId id="292"/>
            <p14:sldId id="270"/>
            <p14:sldId id="266"/>
            <p14:sldId id="271"/>
            <p14:sldId id="283"/>
            <p14:sldId id="272"/>
            <p14:sldId id="286"/>
            <p14:sldId id="275"/>
            <p14:sldId id="277"/>
            <p14:sldId id="278"/>
            <p14:sldId id="284"/>
            <p14:sldId id="285"/>
            <p14:sldId id="276"/>
            <p14:sldId id="279"/>
            <p14:sldId id="281"/>
            <p14:sldId id="280"/>
            <p14:sldId id="287"/>
            <p14:sldId id="288"/>
            <p14:sldId id="289"/>
            <p14:sldId id="290"/>
            <p14:sldId id="263"/>
            <p14:sldId id="291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6357" autoAdjust="0"/>
  </p:normalViewPr>
  <p:slideViewPr>
    <p:cSldViewPr snapToGrid="0">
      <p:cViewPr varScale="1">
        <p:scale>
          <a:sx n="89" d="100"/>
          <a:sy n="89" d="100"/>
        </p:scale>
        <p:origin x="120" y="144"/>
      </p:cViewPr>
      <p:guideLst/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7E44B4A-21F7-4302-83E8-A40EE035E6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256238-8454-4678-A98A-30B9F7639A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0B982-7E3F-4992-88E1-E2541533DA2C}" type="datetime1">
              <a:rPr lang="ru-RU" smtClean="0"/>
              <a:t>03.02.2025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D86C77-1949-4637-BBEC-87D3CDFDA6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C875F0-933A-4A7D-ACEC-69CB5248D8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596D3-AB75-4D8E-ADBD-CAF0AB8DC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959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B1751B-CFB2-40B8-81CF-9D81C08031DE}" type="datetime1">
              <a:rPr lang="ru-RU" noProof="0" smtClean="0"/>
              <a:t>03.02.2025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B68C18-1BF1-F447-95ED-60EAAE35426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917592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5933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62286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40678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147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79079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ru-RU" noProof="0" smtClean="0"/>
              <a:t>14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10906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ru-RU" noProof="0" smtClean="0"/>
              <a:t>22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93476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ru-RU" noProof="0" smtClean="0"/>
              <a:t>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94271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ru-RU" noProof="0" smtClean="0"/>
              <a:t>24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5648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изображение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6" title="Фигура номера страницы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rtlCol="0"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rtlCol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cxnSp>
        <p:nvCxnSpPr>
          <p:cNvPr id="9" name="Прямая соединительная линия 8" title="Вертикальная линейка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ru-RU" noProof="0"/>
              <a:t>Вставьте портрет</a:t>
            </a:r>
          </a:p>
        </p:txBody>
      </p:sp>
    </p:spTree>
    <p:extLst>
      <p:ext uri="{BB962C8B-B14F-4D97-AF65-F5344CB8AC3E}">
        <p14:creationId xmlns:p14="http://schemas.microsoft.com/office/powerpoint/2010/main" val="182742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61F9F3-1F5E-4052-A09B-A9238E74827F}" type="datetime1">
              <a:rPr lang="ru-RU" noProof="0" smtClean="0"/>
              <a:t>03.02.2025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ru-RU" noProof="0"/>
              <a:t>Поместите здесь подзаголовок</a:t>
            </a:r>
          </a:p>
        </p:txBody>
      </p:sp>
      <p:cxnSp>
        <p:nvCxnSpPr>
          <p:cNvPr id="21" name="Прямая соединительная линия 20" title="Горизонтальная линейка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ъект 6">
            <a:extLst>
              <a:ext uri="{FF2B5EF4-FFF2-40B4-BE49-F238E27FC236}">
                <a16:creationId xmlns:a16="http://schemas.microsoft.com/office/drawing/2014/main" id="{FBC751F3-ABD6-4995-8494-4932D12ACE1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326063" y="559678"/>
            <a:ext cx="6103937" cy="5191835"/>
          </a:xfrm>
        </p:spPr>
        <p:txBody>
          <a:bodyPr rtlCol="0"/>
          <a:lstStyle/>
          <a:p>
            <a:pPr lvl="0" rtl="0"/>
            <a:r>
              <a:rPr lang="ru-RU" noProof="0"/>
              <a:t>Изменить 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754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FC58D96-05CC-43CF-AF9C-E1C505705D80}" type="datetime1">
              <a:rPr lang="ru-RU" noProof="0" smtClean="0"/>
              <a:t>03.02.2025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ru-RU" noProof="0"/>
              <a:t>Поместите здесь подзаголовок</a:t>
            </a:r>
          </a:p>
        </p:txBody>
      </p:sp>
      <p:cxnSp>
        <p:nvCxnSpPr>
          <p:cNvPr id="21" name="Прямая соединительная линия 20" title="Горизонтальная линейка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1466EC8C-C8BE-4149-A684-18CFF4574C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7488" y="559678"/>
            <a:ext cx="6132512" cy="5191835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8749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472B5AF8-A13B-4AA3-AAEF-4B4A5B96477C}" type="datetime1">
              <a:rPr lang="ru-RU" noProof="0" smtClean="0"/>
              <a:t>03.02.2025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1" name="Прямая соединительная линия 20" title="Горизонтальная линейка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2">
            <a:extLst>
              <a:ext uri="{FF2B5EF4-FFF2-40B4-BE49-F238E27FC236}">
                <a16:creationId xmlns:a16="http://schemas.microsoft.com/office/drawing/2014/main" id="{4889D34E-DF9E-41B7-A5EC-B9D63999B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559678"/>
            <a:ext cx="6172200" cy="561728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2261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 rtlCol="0"/>
          <a:lstStyle>
            <a:lvl5pPr>
              <a:defRPr i="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 rtlCol="0"/>
          <a:lstStyle>
            <a:lvl5pPr>
              <a:defRPr i="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9A2038-B05C-4781-BA38-FE0987548CF9}" type="datetime1">
              <a:rPr lang="ru-RU" noProof="0" smtClean="0"/>
              <a:t>03.02.2025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54302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059510-8A4C-4D7A-8B52-DAA53C589143}" type="datetime1">
              <a:rPr lang="ru-RU" noProof="0" smtClean="0"/>
              <a:t>03.02.2025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77019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26C1A-D84E-42EE-BD73-3267BCADA3B3}" type="datetime1">
              <a:rPr lang="ru-RU" noProof="0" smtClean="0"/>
              <a:t>03.02.2025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4344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DAE130-7FCA-40A2-AA3A-888FCBDE09D4}" type="datetime1">
              <a:rPr lang="ru-RU" noProof="0" smtClean="0"/>
              <a:t>03.02.2025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239023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E2565D1-06D8-4141-9B5F-95C29313C16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Текст 19">
            <a:extLst>
              <a:ext uri="{FF2B5EF4-FFF2-40B4-BE49-F238E27FC236}">
                <a16:creationId xmlns:a16="http://schemas.microsoft.com/office/drawing/2014/main" id="{04FBD4F5-432F-4C2D-A734-6CC48615FF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ru-RU" noProof="0"/>
              <a:t>Поместите здесь подзаголовок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4CB6C5-F7E8-4101-9FAA-6FBD7111D9CA}" type="datetime1">
              <a:rPr lang="ru-RU" noProof="0" smtClean="0"/>
              <a:t>03.02.2025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Заголовок 1">
            <a:extLst>
              <a:ext uri="{FF2B5EF4-FFF2-40B4-BE49-F238E27FC236}">
                <a16:creationId xmlns:a16="http://schemas.microsoft.com/office/drawing/2014/main" id="{3837580B-9009-4524-B820-7ACB27BC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cxnSp>
        <p:nvCxnSpPr>
          <p:cNvPr id="12" name="Прямая соединительная линия 11" title="Горизонтальная линейка">
            <a:extLst>
              <a:ext uri="{FF2B5EF4-FFF2-40B4-BE49-F238E27FC236}">
                <a16:creationId xmlns:a16="http://schemas.microsoft.com/office/drawing/2014/main" id="{54F1A406-73A8-450C-B21C-AA9616F476C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9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 пунктов с изображениями или значками (светлая тем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BAA6C0-5011-4245-A74E-BAA3BE19CFBC}" type="datetime1">
              <a:rPr lang="ru-RU" noProof="0" smtClean="0"/>
              <a:t>03.02.2025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ru-RU" noProof="0"/>
              <a:t>Поместите здесь подзаголовок</a:t>
            </a:r>
          </a:p>
        </p:txBody>
      </p:sp>
      <p:cxnSp>
        <p:nvCxnSpPr>
          <p:cNvPr id="21" name="Прямая соединительная линия 20" title="Горизонтальная линейка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2">
            <a:extLst>
              <a:ext uri="{FF2B5EF4-FFF2-40B4-BE49-F238E27FC236}">
                <a16:creationId xmlns:a16="http://schemas.microsoft.com/office/drawing/2014/main" id="{0CF91DE7-F23F-444D-B56E-B059EC98D9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DD8B7AFB-040F-4222-BF21-649EEB9B7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36C44B50-DCD8-4661-AE20-1744F5052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3" name="Текст 6">
            <a:extLst>
              <a:ext uri="{FF2B5EF4-FFF2-40B4-BE49-F238E27FC236}">
                <a16:creationId xmlns:a16="http://schemas.microsoft.com/office/drawing/2014/main" id="{C0107EA4-5D36-4C90-97D0-F9F14116B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 rtlCol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CB22D40E-097C-4007-9190-A37498065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D385A57E-D5E6-4E0A-BE4C-C1B40196AB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6" name="Рисунок 22">
            <a:extLst>
              <a:ext uri="{FF2B5EF4-FFF2-40B4-BE49-F238E27FC236}">
                <a16:creationId xmlns:a16="http://schemas.microsoft.com/office/drawing/2014/main" id="{3D1BBD84-BA1A-4F7F-BD78-6D42162E33D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27" name="Рисунок 24">
            <a:extLst>
              <a:ext uri="{FF2B5EF4-FFF2-40B4-BE49-F238E27FC236}">
                <a16:creationId xmlns:a16="http://schemas.microsoft.com/office/drawing/2014/main" id="{75DDD589-ADD5-491E-B180-F1FCDF9ED6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28" name="Рисунок 26">
            <a:extLst>
              <a:ext uri="{FF2B5EF4-FFF2-40B4-BE49-F238E27FC236}">
                <a16:creationId xmlns:a16="http://schemas.microsoft.com/office/drawing/2014/main" id="{BFFFDD99-5C1A-4C7C-8FA2-BEA3DB4BA8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29" name="Рисунок 30">
            <a:extLst>
              <a:ext uri="{FF2B5EF4-FFF2-40B4-BE49-F238E27FC236}">
                <a16:creationId xmlns:a16="http://schemas.microsoft.com/office/drawing/2014/main" id="{23C5456C-A352-4CF6-8671-B2572BAD518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30" name="Рисунок 32">
            <a:extLst>
              <a:ext uri="{FF2B5EF4-FFF2-40B4-BE49-F238E27FC236}">
                <a16:creationId xmlns:a16="http://schemas.microsoft.com/office/drawing/2014/main" id="{C7C33AAD-B12F-4AA1-80BD-D7D3D1304B9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31" name="Рисунок 34">
            <a:extLst>
              <a:ext uri="{FF2B5EF4-FFF2-40B4-BE49-F238E27FC236}">
                <a16:creationId xmlns:a16="http://schemas.microsoft.com/office/drawing/2014/main" id="{E2951AF1-2CE3-48B5-9CF3-7488DCDF32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418798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яд пронумерованных пун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62550" y="2019300"/>
            <a:ext cx="1944000" cy="2700000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/>
              <a:t>Описание мероприятия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42FFDC-E850-4C83-BBCF-3A8D5897ECC9}" type="datetime1">
              <a:rPr lang="ru-RU" noProof="0" smtClean="0"/>
              <a:t>03.02.2025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17748B7-E5B4-4481-8BBD-FA336F544D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806" y="2019300"/>
            <a:ext cx="1943100" cy="2700000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/>
              <a:t>Описание мероприятия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47DBBB1B-8761-455D-AD09-0A48C1ED2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163" y="2019300"/>
            <a:ext cx="1943100" cy="2700000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/>
              <a:t>Описание мероприятия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701A7388-8628-470F-82E9-729C86AAF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0550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CAE5D4FA-2556-4640-8793-063247AA2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3356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379251E-EDF2-4AC5-AB5B-C1FD66A9D6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5713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ru-RU" noProof="0"/>
              <a:t>Поместите здесь подзаголовок</a:t>
            </a:r>
          </a:p>
        </p:txBody>
      </p:sp>
      <p:cxnSp>
        <p:nvCxnSpPr>
          <p:cNvPr id="21" name="Прямая соединительная линия 20" title="Горизонтальная линейка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31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12527CD7-EF91-473D-B332-17963C2378AA}" type="datetime1">
              <a:rPr lang="ru-RU" noProof="0" smtClean="0"/>
              <a:t>03.02.2025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ru-RU" noProof="0"/>
              <a:t>Поместите здесь подзаголовок</a:t>
            </a:r>
          </a:p>
        </p:txBody>
      </p:sp>
      <p:cxnSp>
        <p:nvCxnSpPr>
          <p:cNvPr id="21" name="Прямая соединительная линия 20" title="Горизонтальная линейка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91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пунктов с изображениями или значкам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6" title="Фигура номера страницы">
            <a:extLst>
              <a:ext uri="{FF2B5EF4-FFF2-40B4-BE49-F238E27FC236}">
                <a16:creationId xmlns:a16="http://schemas.microsoft.com/office/drawing/2014/main" id="{4C028BF1-8F7F-4E8E-9D47-05D46323E336}"/>
              </a:ext>
            </a:extLst>
          </p:cNvPr>
          <p:cNvSpPr/>
          <p:nvPr userDrawn="1"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2999403-2FA3-46FA-A6CD-243D00F08AF5}" type="datetime1">
              <a:rPr lang="ru-RU" noProof="0" smtClean="0"/>
              <a:t>03.02.2025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ru-RU" noProof="0"/>
              <a:t>Поместите здесь подзаголовок</a:t>
            </a:r>
          </a:p>
        </p:txBody>
      </p:sp>
      <p:cxnSp>
        <p:nvCxnSpPr>
          <p:cNvPr id="21" name="Прямая соединительная линия 20" title="Горизонтальная линейка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2">
            <a:extLst>
              <a:ext uri="{FF2B5EF4-FFF2-40B4-BE49-F238E27FC236}">
                <a16:creationId xmlns:a16="http://schemas.microsoft.com/office/drawing/2014/main" id="{5D7203A2-76F7-4D98-BFEB-C48DDC3E5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333FF03C-99D8-472E-A74F-87D3B5A5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982C482D-2EED-4942-A5D4-D8A794C24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1D4C5CB-E26D-42D3-B242-792D37C507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 rtlCol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8F1F9D8C-5E2A-414E-9E1D-AB7DF4824D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571AC612-4E8C-42E2-88EB-DB98E2791D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2AA95DF8-549D-4CA3-8E1A-D2DEB8CF46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AA78BAAC-8764-4AFE-9AC1-DF47930B46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88491EA9-E431-4D48-BD30-3BA8FACC97F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130F713C-752D-4C1A-89AB-638A7DAF60A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33" name="Рисунок 32">
            <a:extLst>
              <a:ext uri="{FF2B5EF4-FFF2-40B4-BE49-F238E27FC236}">
                <a16:creationId xmlns:a16="http://schemas.microsoft.com/office/drawing/2014/main" id="{EDF00299-5001-4927-B344-D4AE0D5F03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35" name="Рисунок 34">
            <a:extLst>
              <a:ext uri="{FF2B5EF4-FFF2-40B4-BE49-F238E27FC236}">
                <a16:creationId xmlns:a16="http://schemas.microsoft.com/office/drawing/2014/main" id="{4CBE51A8-3BCA-490E-93CB-B70BBCCD967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23252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отографий среднего размера с описа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2000" y="2831932"/>
            <a:ext cx="3833906" cy="1562638"/>
          </a:xfrm>
        </p:spPr>
        <p:txBody>
          <a:bodyPr rtlCol="0" anchor="b"/>
          <a:lstStyle>
            <a:lvl1pPr>
              <a:defRPr/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F70DB7-3E8F-4711-BBBE-E369DB1C6C49}" type="datetime1">
              <a:rPr lang="ru-RU" noProof="0" smtClean="0"/>
              <a:t>03.02.2025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4573117"/>
            <a:ext cx="3842550" cy="1178396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ru-RU" noProof="0"/>
              <a:t>Поместите здесь подзаголовок</a:t>
            </a:r>
          </a:p>
        </p:txBody>
      </p:sp>
      <p:cxnSp>
        <p:nvCxnSpPr>
          <p:cNvPr id="21" name="Прямая соединительная линия 20" title="Горизонтальная линейка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исунок 10">
            <a:extLst>
              <a:ext uri="{FF2B5EF4-FFF2-40B4-BE49-F238E27FC236}">
                <a16:creationId xmlns:a16="http://schemas.microsoft.com/office/drawing/2014/main" id="{4EDDE9BC-8D20-403B-A5FE-C277A3515D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24736" y="482857"/>
            <a:ext cx="2179814" cy="21798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ru-RU" noProof="0"/>
              <a:t>Вставьте портрет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2BF5E186-AFA1-42AA-AE51-CF3AC059F0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2" name="Текст 8">
            <a:extLst>
              <a:ext uri="{FF2B5EF4-FFF2-40B4-BE49-F238E27FC236}">
                <a16:creationId xmlns:a16="http://schemas.microsoft.com/office/drawing/2014/main" id="{C860CCD0-F268-4994-9434-F0E0132A4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28D5E220-4F6C-4A47-9F47-4CA88EA23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4" name="Текст 6">
            <a:extLst>
              <a:ext uri="{FF2B5EF4-FFF2-40B4-BE49-F238E27FC236}">
                <a16:creationId xmlns:a16="http://schemas.microsoft.com/office/drawing/2014/main" id="{1DFEF73A-C0FC-4A4C-8342-991CEFF532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5" name="Текст 15">
            <a:extLst>
              <a:ext uri="{FF2B5EF4-FFF2-40B4-BE49-F238E27FC236}">
                <a16:creationId xmlns:a16="http://schemas.microsoft.com/office/drawing/2014/main" id="{E60572FB-0574-4BE3-9637-7CA7B5ACA8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6" name="Текст 18">
            <a:extLst>
              <a:ext uri="{FF2B5EF4-FFF2-40B4-BE49-F238E27FC236}">
                <a16:creationId xmlns:a16="http://schemas.microsoft.com/office/drawing/2014/main" id="{155E2FBC-2458-49C4-B75C-CAEAC6D9F1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7" name="Рисунок 22">
            <a:extLst>
              <a:ext uri="{FF2B5EF4-FFF2-40B4-BE49-F238E27FC236}">
                <a16:creationId xmlns:a16="http://schemas.microsoft.com/office/drawing/2014/main" id="{844B1DAB-161E-44A0-9E15-DA816B46A4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34550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28" name="Рисунок 24">
            <a:extLst>
              <a:ext uri="{FF2B5EF4-FFF2-40B4-BE49-F238E27FC236}">
                <a16:creationId xmlns:a16="http://schemas.microsoft.com/office/drawing/2014/main" id="{8811849A-335B-47C0-980E-357EE8C4BCC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67581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29" name="Рисунок 26">
            <a:extLst>
              <a:ext uri="{FF2B5EF4-FFF2-40B4-BE49-F238E27FC236}">
                <a16:creationId xmlns:a16="http://schemas.microsoft.com/office/drawing/2014/main" id="{E1254A81-6A51-429E-91AC-6B4CADA71D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500613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30" name="Рисунок 30">
            <a:extLst>
              <a:ext uri="{FF2B5EF4-FFF2-40B4-BE49-F238E27FC236}">
                <a16:creationId xmlns:a16="http://schemas.microsoft.com/office/drawing/2014/main" id="{64053090-461C-448F-9705-7FEE78A4133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234550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31" name="Рисунок 32">
            <a:extLst>
              <a:ext uri="{FF2B5EF4-FFF2-40B4-BE49-F238E27FC236}">
                <a16:creationId xmlns:a16="http://schemas.microsoft.com/office/drawing/2014/main" id="{7AD2F7CB-CFE4-4C72-864A-D00C1CEAA2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67581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32" name="Рисунок 34">
            <a:extLst>
              <a:ext uri="{FF2B5EF4-FFF2-40B4-BE49-F238E27FC236}">
                <a16:creationId xmlns:a16="http://schemas.microsoft.com/office/drawing/2014/main" id="{CCA07CA3-C8D4-41EA-A0FB-74E1A47703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00163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10807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6" title="Фигура номера страницы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rtlCol="0"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rtlCol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cxnSp>
        <p:nvCxnSpPr>
          <p:cNvPr id="9" name="Прямая соединительная линия 8" title="Вертикальная линейка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5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 title="Фигура номера страницы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rtlCol="0" anchor="t">
            <a:normAutofit/>
          </a:bodyPr>
          <a:lstStyle>
            <a:lvl1pPr>
              <a:lnSpc>
                <a:spcPct val="85000"/>
              </a:lnSpc>
              <a:defRPr sz="770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rtlCol="0"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 rtlCol="0"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CD339C01-7D02-4928-894B-4986AD1CF77F}" type="datetime1">
              <a:rPr lang="ru-RU" noProof="0" smtClean="0"/>
              <a:t>03.02.2025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 rtlCol="0"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3D2E340-0663-474B-992C-9192B5C45E57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 title="Горизонтальная линейка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4534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6" title="Фигура номера страницы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fld id="{9E1E048C-58BA-4E52-B6F1-56D903F03075}" type="datetime1">
              <a:rPr lang="ru-RU" noProof="0" smtClean="0"/>
              <a:t>03.02.2025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fld id="{13D2E340-0663-474B-992C-9192B5C45E57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 title="Горизонтальная линейка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09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95" r:id="rId3"/>
    <p:sldLayoutId id="2147484490" r:id="rId4"/>
    <p:sldLayoutId id="2147484491" r:id="rId5"/>
    <p:sldLayoutId id="2147484492" r:id="rId6"/>
    <p:sldLayoutId id="2147484493" r:id="rId7"/>
    <p:sldLayoutId id="2147484496" r:id="rId8"/>
    <p:sldLayoutId id="2147484481" r:id="rId9"/>
    <p:sldLayoutId id="2147484498" r:id="rId10"/>
    <p:sldLayoutId id="2147484499" r:id="rId11"/>
    <p:sldLayoutId id="2147484500" r:id="rId12"/>
    <p:sldLayoutId id="2147484482" r:id="rId13"/>
    <p:sldLayoutId id="2147484483" r:id="rId14"/>
    <p:sldLayoutId id="2147484484" r:id="rId15"/>
    <p:sldLayoutId id="2147484485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0946" y="118335"/>
            <a:ext cx="6540649" cy="6228678"/>
          </a:xfrm>
        </p:spPr>
        <p:txBody>
          <a:bodyPr rtlCol="0">
            <a:normAutofit/>
          </a:bodyPr>
          <a:lstStyle/>
          <a:p>
            <a:r>
              <a:rPr lang="ru-RU" b="1" dirty="0"/>
              <a:t>Антиохийская община: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7797" y="3969572"/>
            <a:ext cx="4993562" cy="1363904"/>
          </a:xfrm>
        </p:spPr>
        <p:txBody>
          <a:bodyPr rtlCol="0"/>
          <a:lstStyle/>
          <a:p>
            <a:r>
              <a:rPr lang="ru-RU" sz="3200" b="1" dirty="0"/>
              <a:t>опыт построения новой модели </a:t>
            </a:r>
            <a:r>
              <a:rPr lang="ru-RU" sz="3200" b="1" dirty="0" err="1"/>
              <a:t>благовестия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4" r="16714"/>
          <a:stretch>
            <a:fillRect/>
          </a:stretch>
        </p:blipFill>
        <p:spPr>
          <a:xfrm>
            <a:off x="1376979" y="441928"/>
            <a:ext cx="3387914" cy="3387914"/>
          </a:xfrm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 txBox="1">
            <a:spLocks/>
          </p:cNvSpPr>
          <p:nvPr/>
        </p:nvSpPr>
        <p:spPr>
          <a:xfrm>
            <a:off x="344245" y="4229549"/>
            <a:ext cx="4993562" cy="13639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/>
              <a:t>Библейская конференция ЕАД</a:t>
            </a:r>
          </a:p>
          <a:p>
            <a:r>
              <a:rPr lang="ru-RU" sz="2800" b="1" dirty="0" err="1" smtClean="0"/>
              <a:t>Ж.Таранюк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938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268941" y="557784"/>
            <a:ext cx="4227755" cy="3056785"/>
          </a:xfrm>
        </p:spPr>
        <p:txBody>
          <a:bodyPr/>
          <a:lstStyle/>
          <a:p>
            <a:r>
              <a:rPr lang="ru-RU" dirty="0" smtClean="0"/>
              <a:t>Ветхозаветная модель </a:t>
            </a:r>
            <a:r>
              <a:rPr lang="ru-RU" dirty="0" err="1" smtClean="0"/>
              <a:t>благовестия</a:t>
            </a:r>
            <a:endParaRPr lang="ru-RU" dirty="0"/>
          </a:p>
        </p:txBody>
      </p:sp>
      <p:sp>
        <p:nvSpPr>
          <p:cNvPr id="20" name="Объект 19"/>
          <p:cNvSpPr>
            <a:spLocks noGrp="1"/>
          </p:cNvSpPr>
          <p:nvPr>
            <p:ph sz="half" idx="2"/>
          </p:nvPr>
        </p:nvSpPr>
        <p:spPr>
          <a:xfrm>
            <a:off x="4980791" y="752118"/>
            <a:ext cx="7024743" cy="484185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спасение </a:t>
            </a:r>
            <a:r>
              <a:rPr lang="ru-RU" sz="2400" dirty="0"/>
              <a:t>через иудеев</a:t>
            </a:r>
          </a:p>
          <a:p>
            <a:r>
              <a:rPr lang="ru-RU" sz="2400" dirty="0" smtClean="0"/>
              <a:t>чтобы </a:t>
            </a:r>
            <a:r>
              <a:rPr lang="ru-RU" sz="2400" dirty="0"/>
              <a:t>быть в числе спасённых нужно стать иудеем</a:t>
            </a:r>
          </a:p>
          <a:p>
            <a:r>
              <a:rPr lang="ru-RU" sz="2400" dirty="0" smtClean="0"/>
              <a:t>задача </a:t>
            </a:r>
            <a:r>
              <a:rPr lang="ru-RU" sz="2400" dirty="0"/>
              <a:t>иудеев – вести праведный образ жизни</a:t>
            </a:r>
          </a:p>
          <a:p>
            <a:r>
              <a:rPr lang="ru-RU" sz="2400" dirty="0" smtClean="0"/>
              <a:t>язычники</a:t>
            </a:r>
            <a:r>
              <a:rPr lang="ru-RU" sz="2400" dirty="0"/>
              <a:t>, впечатленные верой и образом жизни иудеев должны сами приходить и присоединяться к народу спасенных.</a:t>
            </a:r>
          </a:p>
          <a:p>
            <a:r>
              <a:rPr lang="ru-RU" sz="2400" dirty="0" smtClean="0"/>
              <a:t>специально </a:t>
            </a:r>
            <a:r>
              <a:rPr lang="ru-RU" sz="2400" dirty="0"/>
              <a:t>идти к язычникам, чтобы наставлять их на путь спасения нет необходимости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6293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пророки: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5034579" y="540627"/>
            <a:ext cx="6395421" cy="5634261"/>
          </a:xfrm>
        </p:spPr>
        <p:txBody>
          <a:bodyPr>
            <a:normAutofit/>
          </a:bodyPr>
          <a:lstStyle/>
          <a:p>
            <a:r>
              <a:rPr lang="ru-RU" b="1" dirty="0" smtClean="0"/>
              <a:t>Исаия 60:3-4		</a:t>
            </a:r>
            <a:r>
              <a:rPr lang="ru-RU" dirty="0" smtClean="0"/>
              <a:t>«И </a:t>
            </a:r>
            <a:r>
              <a:rPr lang="ru-RU" dirty="0"/>
              <a:t>придут народы к свету твоему, и цари - к восходящему над тобою сиянию. 4 Возведи очи твои и посмотри вокруг: все они собираются, идут к тебе; сыновья твои издалека идут и дочерей твоих на руках </a:t>
            </a:r>
            <a:r>
              <a:rPr lang="ru-RU" dirty="0" smtClean="0"/>
              <a:t>несут</a:t>
            </a:r>
            <a:r>
              <a:rPr lang="ru-RU" b="1" dirty="0" smtClean="0"/>
              <a:t>»</a:t>
            </a:r>
            <a:r>
              <a:rPr lang="ru-RU" dirty="0" smtClean="0"/>
              <a:t>; </a:t>
            </a:r>
          </a:p>
          <a:p>
            <a:endParaRPr lang="ru-RU" dirty="0"/>
          </a:p>
          <a:p>
            <a:r>
              <a:rPr lang="ru-RU" b="1" dirty="0" err="1" smtClean="0"/>
              <a:t>Иер</a:t>
            </a:r>
            <a:r>
              <a:rPr lang="ru-RU" b="1" dirty="0"/>
              <a:t>. </a:t>
            </a:r>
            <a:r>
              <a:rPr lang="ru-RU" b="1" dirty="0" smtClean="0"/>
              <a:t>16:19</a:t>
            </a:r>
            <a:r>
              <a:rPr lang="ru-RU" dirty="0"/>
              <a:t>	«Господи, сила моя и крепость моя и прибежище мое в день скорби! к Тебе придут народы от краев земли и скажут: "только ложь наследовали наши отцы, пустоту и то, в чем никакой нет </a:t>
            </a:r>
            <a:r>
              <a:rPr lang="ru-RU" dirty="0" smtClean="0"/>
              <a:t>пользы" »</a:t>
            </a:r>
          </a:p>
          <a:p>
            <a:endParaRPr lang="ru-RU" sz="1200" dirty="0"/>
          </a:p>
          <a:p>
            <a:r>
              <a:rPr lang="ru-RU" dirty="0" smtClean="0"/>
              <a:t>Странная Миссия Ионы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811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Э.Уайт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>Деяния апостолов</a:t>
            </a:r>
            <a:br>
              <a:rPr lang="ru-RU" sz="3200" dirty="0" smtClean="0"/>
            </a:br>
            <a:r>
              <a:rPr lang="ru-RU" sz="3200" dirty="0" smtClean="0"/>
              <a:t>с. 161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/>
              <a:t>«Христианская </a:t>
            </a:r>
            <a:r>
              <a:rPr lang="ru-RU" sz="3600" dirty="0"/>
              <a:t>Церковь в этот момент вступала в новую </a:t>
            </a:r>
            <a:r>
              <a:rPr lang="ru-RU" sz="3600" dirty="0" smtClean="0"/>
              <a:t>эпоху».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4093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9246"/>
            <a:ext cx="3926542" cy="442564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III. </a:t>
            </a:r>
            <a:r>
              <a:rPr lang="ru-RU" sz="3200" b="1" dirty="0" smtClean="0"/>
              <a:t>Трудности восприятия новой модели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15031" y="0"/>
            <a:ext cx="7576969" cy="668049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ru-RU" sz="24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400" b="1" dirty="0" err="1" smtClean="0"/>
              <a:t>Деян</a:t>
            </a:r>
            <a:r>
              <a:rPr lang="ru-RU" sz="2400" b="1" dirty="0" smtClean="0"/>
              <a:t>. </a:t>
            </a:r>
            <a:r>
              <a:rPr lang="ru-RU" sz="2400" b="1" dirty="0"/>
              <a:t>11:1-3</a:t>
            </a:r>
            <a:r>
              <a:rPr lang="ru-RU" sz="2400" dirty="0"/>
              <a:t>	«Услышали Апостолы и братия, бывшие в Иудее, что и язычники приняли слово Божие. </a:t>
            </a:r>
            <a:r>
              <a:rPr lang="ru-RU" sz="2400" dirty="0" smtClean="0"/>
              <a:t> </a:t>
            </a:r>
            <a:r>
              <a:rPr lang="ru-RU" sz="2400" dirty="0"/>
              <a:t>И когда Петр пришел в Иерусалим, обрезанные упрекали его, </a:t>
            </a:r>
            <a:r>
              <a:rPr lang="ru-RU" sz="2400" dirty="0" smtClean="0"/>
              <a:t> </a:t>
            </a:r>
            <a:r>
              <a:rPr lang="ru-RU" sz="2400" dirty="0"/>
              <a:t>говоря: ты ходил к людям необрезанным и ел с </a:t>
            </a:r>
            <a:r>
              <a:rPr lang="ru-RU" sz="2400" dirty="0" smtClean="0"/>
              <a:t>ними»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400" b="1" dirty="0" err="1" smtClean="0"/>
              <a:t>Деян</a:t>
            </a:r>
            <a:r>
              <a:rPr lang="ru-RU" sz="2400" b="1" dirty="0" smtClean="0"/>
              <a:t>. </a:t>
            </a:r>
            <a:r>
              <a:rPr lang="ru-RU" sz="2400" b="1" dirty="0"/>
              <a:t>11:19</a:t>
            </a:r>
            <a:r>
              <a:rPr lang="ru-RU" sz="2400" dirty="0"/>
              <a:t>	«Между тем рассеявшиеся от гонения, бывшего после Стефана, прошли до Финикии и Кипра и </a:t>
            </a:r>
            <a:r>
              <a:rPr lang="ru-RU" sz="2400" dirty="0" err="1"/>
              <a:t>Антиохии</a:t>
            </a:r>
            <a:r>
              <a:rPr lang="ru-RU" sz="2400" dirty="0"/>
              <a:t>, никому не проповедуя слово, кроме </a:t>
            </a:r>
            <a:r>
              <a:rPr lang="ru-RU" sz="2400" dirty="0" smtClean="0"/>
              <a:t>Иудеев»</a:t>
            </a:r>
            <a:endParaRPr lang="en-US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400" b="1" dirty="0" err="1" smtClean="0"/>
              <a:t>Деян</a:t>
            </a:r>
            <a:r>
              <a:rPr lang="ru-RU" sz="2400" b="1" dirty="0" smtClean="0"/>
              <a:t>. 15:1</a:t>
            </a:r>
            <a:r>
              <a:rPr lang="ru-RU" sz="2400" dirty="0" smtClean="0"/>
              <a:t>	</a:t>
            </a:r>
            <a:r>
              <a:rPr lang="ru-RU" sz="2400" dirty="0"/>
              <a:t>	</a:t>
            </a:r>
            <a:r>
              <a:rPr lang="ru-RU" sz="2400" dirty="0" smtClean="0"/>
              <a:t>«Некоторые</a:t>
            </a:r>
            <a:r>
              <a:rPr lang="ru-RU" sz="2400" dirty="0"/>
              <a:t>, пришедшие из Иудеи, учили братьев: если не обрежетесь по обряду Моисееву, не можете </a:t>
            </a:r>
            <a:r>
              <a:rPr lang="ru-RU" sz="2400" dirty="0" smtClean="0"/>
              <a:t>спастись».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400" b="1" dirty="0" err="1" smtClean="0">
                <a:cs typeface="Arial" panose="020B0604020202020204" pitchFamily="34" charset="0"/>
              </a:rPr>
              <a:t>Гал</a:t>
            </a:r>
            <a:r>
              <a:rPr lang="ru-RU" sz="2400" b="1" dirty="0" smtClean="0">
                <a:cs typeface="Arial" panose="020B0604020202020204" pitchFamily="34" charset="0"/>
              </a:rPr>
              <a:t>. </a:t>
            </a:r>
            <a:r>
              <a:rPr lang="ru-RU" sz="2400" b="1" dirty="0">
                <a:cs typeface="Arial" panose="020B0604020202020204" pitchFamily="34" charset="0"/>
              </a:rPr>
              <a:t>2:11</a:t>
            </a:r>
            <a:r>
              <a:rPr lang="ru-RU" sz="2400" dirty="0">
                <a:cs typeface="Arial" panose="020B0604020202020204" pitchFamily="34" charset="0"/>
              </a:rPr>
              <a:t>		«Когда же Петр пришел в </a:t>
            </a:r>
            <a:r>
              <a:rPr lang="ru-RU" sz="2400" dirty="0" err="1">
                <a:cs typeface="Arial" panose="020B0604020202020204" pitchFamily="34" charset="0"/>
              </a:rPr>
              <a:t>Антиохию</a:t>
            </a:r>
            <a:r>
              <a:rPr lang="ru-RU" sz="2400" dirty="0">
                <a:cs typeface="Arial" panose="020B0604020202020204" pitchFamily="34" charset="0"/>
              </a:rPr>
              <a:t>, то я лично противостал ему, потому что он подвергался </a:t>
            </a:r>
            <a:r>
              <a:rPr lang="ru-RU" sz="2400" dirty="0" smtClean="0">
                <a:cs typeface="Arial" panose="020B0604020202020204" pitchFamily="34" charset="0"/>
              </a:rPr>
              <a:t>нареканию».</a:t>
            </a:r>
            <a:endParaRPr lang="ru-RU" sz="2400" dirty="0"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t>13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3015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70F1B58-257D-4779-A040-5E1616327E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1972" y="3818965"/>
            <a:ext cx="4292578" cy="1932548"/>
          </a:xfrm>
        </p:spPr>
        <p:txBody>
          <a:bodyPr rtlCol="0">
            <a:noAutofit/>
          </a:bodyPr>
          <a:lstStyle/>
          <a:p>
            <a:pPr rtl="0"/>
            <a:r>
              <a:rPr lang="ru-RU" sz="2400" dirty="0" smtClean="0"/>
              <a:t>Первые главы Деяний апостолов показывают тесную связь иерусалимской общины с Иерусалимским храмом</a:t>
            </a:r>
            <a:endParaRPr lang="ru-RU" sz="24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85B3B5D-2D70-464D-97D7-2F81F133E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sz="2200" dirty="0" smtClean="0"/>
              <a:t>«…в храме и по домам»</a:t>
            </a:r>
            <a:endParaRPr lang="ru-RU" sz="22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E06AD1-C7AD-4761-9E4E-0F0DDD088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86108" y="559678"/>
            <a:ext cx="2162287" cy="2700000"/>
          </a:xfrm>
        </p:spPr>
        <p:txBody>
          <a:bodyPr rtlCol="0">
            <a:noAutofit/>
          </a:bodyPr>
          <a:lstStyle/>
          <a:p>
            <a:pPr rtl="0"/>
            <a:r>
              <a:rPr lang="ru-RU" sz="2200" dirty="0" smtClean="0"/>
              <a:t>«…в час молитвы девятый»</a:t>
            </a:r>
            <a:endParaRPr lang="ru-RU" sz="22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F730BB3-A959-4EF9-B77F-FBF43DB5A8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sz="2200" dirty="0" smtClean="0"/>
              <a:t>Исцеление у красных ворот</a:t>
            </a:r>
            <a:endParaRPr lang="ru-RU" sz="2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38360A-177E-E146-99A7-581A7828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smtClean="0"/>
              <a:t>14</a:t>
            </a:fld>
            <a:endParaRPr lang="ru-RU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2" r="17012"/>
          <a:stretch>
            <a:fillRect/>
          </a:stretch>
        </p:blipFill>
        <p:spPr>
          <a:xfrm>
            <a:off x="914400" y="246189"/>
            <a:ext cx="3270602" cy="3270602"/>
          </a:xfrm>
        </p:spPr>
      </p:pic>
    </p:spTree>
    <p:extLst>
      <p:ext uri="{BB962C8B-B14F-4D97-AF65-F5344CB8AC3E}">
        <p14:creationId xmlns:p14="http://schemas.microsoft.com/office/powerpoint/2010/main" val="213932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16245" y="540628"/>
            <a:ext cx="6513755" cy="2815758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Привязанность к храму, проповедь исключительно иудеям и обязательность обрезания показывают насколько </a:t>
            </a:r>
            <a:r>
              <a:rPr lang="ru-RU" sz="2400" dirty="0" err="1" smtClean="0"/>
              <a:t>первохристианство</a:t>
            </a:r>
            <a:r>
              <a:rPr lang="ru-RU" sz="2400" dirty="0" smtClean="0"/>
              <a:t> в первые годы находилось под влиянием на ветхозаветной модели </a:t>
            </a:r>
            <a:r>
              <a:rPr lang="ru-RU" sz="2400" dirty="0" err="1" smtClean="0"/>
              <a:t>благовестия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t>15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4475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942" y="710004"/>
            <a:ext cx="3550024" cy="480216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Великое поручение – прямое указание проповедовать язычникам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Мф. 28:19-20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07914" y="1161826"/>
            <a:ext cx="6029663" cy="3485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3600" dirty="0" err="1">
                <a:latin typeface="Symbol" panose="05050102010706020507" pitchFamily="18" charset="2"/>
              </a:rPr>
              <a:t>poreuqentes</a:t>
            </a:r>
            <a:r>
              <a:rPr lang="en-US" sz="3600" dirty="0">
                <a:latin typeface="Symbol" panose="05050102010706020507" pitchFamily="18" charset="2"/>
              </a:rPr>
              <a:t> </a:t>
            </a:r>
            <a:r>
              <a:rPr lang="en-US" sz="3600" dirty="0" err="1">
                <a:latin typeface="Symbol" panose="05050102010706020507" pitchFamily="18" charset="2"/>
              </a:rPr>
              <a:t>oun</a:t>
            </a:r>
            <a:r>
              <a:rPr lang="en-US" sz="3600" dirty="0">
                <a:latin typeface="Symbol" panose="05050102010706020507" pitchFamily="18" charset="2"/>
              </a:rPr>
              <a:t> </a:t>
            </a:r>
            <a:r>
              <a:rPr lang="en-US" sz="3600" dirty="0" err="1">
                <a:latin typeface="Symbol" panose="05050102010706020507" pitchFamily="18" charset="2"/>
              </a:rPr>
              <a:t>maqhteusate</a:t>
            </a:r>
            <a:r>
              <a:rPr lang="en-US" sz="3600" dirty="0">
                <a:latin typeface="Symbol" panose="05050102010706020507" pitchFamily="18" charset="2"/>
              </a:rPr>
              <a:t> </a:t>
            </a:r>
            <a:r>
              <a:rPr lang="en-US" sz="3600" b="1" dirty="0" err="1">
                <a:latin typeface="Symbol" panose="05050102010706020507" pitchFamily="18" charset="2"/>
              </a:rPr>
              <a:t>panta</a:t>
            </a:r>
            <a:r>
              <a:rPr lang="en-US" sz="3600" dirty="0">
                <a:latin typeface="Symbol" panose="05050102010706020507" pitchFamily="18" charset="2"/>
              </a:rPr>
              <a:t> </a:t>
            </a:r>
            <a:r>
              <a:rPr lang="en-US" sz="3600" b="1" dirty="0">
                <a:latin typeface="Symbol" panose="05050102010706020507" pitchFamily="18" charset="2"/>
              </a:rPr>
              <a:t>ta </a:t>
            </a:r>
            <a:r>
              <a:rPr lang="en-US" sz="3600" b="1" u="sng" dirty="0" err="1" smtClean="0">
                <a:latin typeface="Symbol" panose="05050102010706020507" pitchFamily="18" charset="2"/>
              </a:rPr>
              <a:t>eqnh</a:t>
            </a:r>
            <a:r>
              <a:rPr lang="en-US" sz="3600" b="1" dirty="0" smtClean="0">
                <a:latin typeface="Symbol" panose="05050102010706020507" pitchFamily="18" charset="2"/>
              </a:rPr>
              <a:t>... </a:t>
            </a:r>
            <a:endParaRPr lang="ru-RU" sz="36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t>16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0024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699" y="4034117"/>
            <a:ext cx="4087906" cy="2011681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IV. </a:t>
            </a:r>
            <a:r>
              <a:rPr lang="ru-RU" sz="3200" b="1" dirty="0"/>
              <a:t>Истоки нового подхода к </a:t>
            </a:r>
            <a:r>
              <a:rPr lang="ru-RU" sz="3200" b="1" dirty="0" err="1" smtClean="0"/>
              <a:t>благовестию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27755" y="110322"/>
            <a:ext cx="7964245" cy="6317372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endParaRPr lang="ru-RU" sz="1600" dirty="0"/>
          </a:p>
          <a:p>
            <a:pPr marL="859536" lvl="1" indent="-457200">
              <a:buFont typeface="+mj-lt"/>
              <a:buAutoNum type="arabicPeriod"/>
            </a:pPr>
            <a:r>
              <a:rPr lang="ru-RU" sz="3600" b="1" dirty="0" smtClean="0"/>
              <a:t>Единство общины.</a:t>
            </a:r>
          </a:p>
          <a:p>
            <a:pPr lvl="2"/>
            <a:r>
              <a:rPr lang="ru-RU" sz="2800" dirty="0"/>
              <a:t>понимание нового подхода к </a:t>
            </a:r>
            <a:r>
              <a:rPr lang="ru-RU" sz="2800" dirty="0" err="1"/>
              <a:t>благовестию</a:t>
            </a:r>
            <a:r>
              <a:rPr lang="ru-RU" sz="2800" dirty="0"/>
              <a:t> пришло не к отдельным служителям, но ко всей церкви («отделите мне…»)</a:t>
            </a:r>
          </a:p>
          <a:p>
            <a:pPr lvl="2"/>
            <a:r>
              <a:rPr lang="ru-RU" sz="2800" dirty="0"/>
              <a:t>Это подтвердилось публичным рукоположением </a:t>
            </a:r>
            <a:r>
              <a:rPr lang="ru-RU" sz="2800" dirty="0" smtClean="0"/>
              <a:t>апостолов</a:t>
            </a:r>
            <a:endParaRPr lang="ru-RU" sz="2800" b="1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t>17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9572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518" y="3775933"/>
            <a:ext cx="4087906" cy="196865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IV. </a:t>
            </a:r>
            <a:r>
              <a:rPr lang="ru-RU" sz="3200" b="1" dirty="0"/>
              <a:t>Истоки нового подхода к </a:t>
            </a:r>
            <a:r>
              <a:rPr lang="ru-RU" sz="3200" b="1" dirty="0" err="1" smtClean="0"/>
              <a:t>благовестию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04734" y="1065007"/>
            <a:ext cx="6379285" cy="3582298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endParaRPr lang="ru-RU" sz="1600" dirty="0"/>
          </a:p>
          <a:p>
            <a:pPr marL="859536" lvl="1" indent="-457200">
              <a:buFont typeface="+mj-lt"/>
              <a:buAutoNum type="arabicPeriod" startAt="2"/>
            </a:pPr>
            <a:r>
              <a:rPr lang="ru-RU" sz="4000" b="1" dirty="0" smtClean="0"/>
              <a:t>Пост</a:t>
            </a:r>
            <a:r>
              <a:rPr lang="en-US" sz="4000" b="1" dirty="0" smtClean="0"/>
              <a:t> </a:t>
            </a:r>
            <a:r>
              <a:rPr lang="ru-RU" sz="3600" i="1" dirty="0" smtClean="0"/>
              <a:t>(«</a:t>
            </a:r>
            <a:r>
              <a:rPr lang="ru-RU" sz="3600" i="1" dirty="0"/>
              <a:t>когда они служили и постились</a:t>
            </a:r>
            <a:r>
              <a:rPr lang="ru-RU" sz="3600" i="1" dirty="0" smtClean="0"/>
              <a:t>»)</a:t>
            </a:r>
            <a:endParaRPr lang="ru-RU" sz="3600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t>18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6761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71" y="3991087"/>
            <a:ext cx="3872753" cy="187183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IV. </a:t>
            </a:r>
            <a:r>
              <a:rPr lang="ru-RU" sz="3200" b="1" dirty="0"/>
              <a:t>Истоки нового подхода к </a:t>
            </a:r>
            <a:r>
              <a:rPr lang="ru-RU" sz="3200" b="1" dirty="0" err="1" smtClean="0"/>
              <a:t>благовестию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550" y="1495314"/>
            <a:ext cx="6845449" cy="4932380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endParaRPr lang="ru-RU" sz="1600" dirty="0"/>
          </a:p>
          <a:p>
            <a:pPr marL="916686" lvl="1" indent="-514350">
              <a:buFont typeface="+mj-lt"/>
              <a:buAutoNum type="arabicPeriod" startAt="3"/>
            </a:pPr>
            <a:r>
              <a:rPr lang="ru-RU" sz="4400" b="1" dirty="0" smtClean="0"/>
              <a:t>Служение</a:t>
            </a:r>
            <a:endParaRPr lang="en-US" sz="28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t>19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0270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0946" y="118335"/>
            <a:ext cx="6540649" cy="6228678"/>
          </a:xfrm>
        </p:spPr>
        <p:txBody>
          <a:bodyPr rtlCol="0">
            <a:normAutofit/>
          </a:bodyPr>
          <a:lstStyle/>
          <a:p>
            <a:r>
              <a:rPr lang="ru-RU" b="1" dirty="0"/>
              <a:t>Антиохийская община: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7797" y="3969572"/>
            <a:ext cx="4993562" cy="1363904"/>
          </a:xfrm>
        </p:spPr>
        <p:txBody>
          <a:bodyPr rtlCol="0"/>
          <a:lstStyle/>
          <a:p>
            <a:r>
              <a:rPr lang="ru-RU" sz="3200" b="1" dirty="0"/>
              <a:t>опыт построения новой модели </a:t>
            </a:r>
            <a:r>
              <a:rPr lang="ru-RU" sz="3200" b="1" dirty="0" err="1"/>
              <a:t>благовестия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 txBox="1">
            <a:spLocks/>
          </p:cNvSpPr>
          <p:nvPr/>
        </p:nvSpPr>
        <p:spPr>
          <a:xfrm>
            <a:off x="344245" y="4229549"/>
            <a:ext cx="4993562" cy="13639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/>
              <a:t>Библейская конференция ЕАД</a:t>
            </a:r>
          </a:p>
          <a:p>
            <a:r>
              <a:rPr lang="ru-RU" sz="2800" b="1" dirty="0" err="1" smtClean="0"/>
              <a:t>Ж.Таранюк</a:t>
            </a:r>
            <a:endParaRPr lang="ru-RU" sz="28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7" r="11187"/>
          <a:stretch>
            <a:fillRect/>
          </a:stretch>
        </p:blipFill>
        <p:spPr>
          <a:xfrm>
            <a:off x="1043492" y="377797"/>
            <a:ext cx="3151245" cy="3151245"/>
          </a:xfrm>
        </p:spPr>
      </p:pic>
    </p:spTree>
    <p:extLst>
      <p:ext uri="{BB962C8B-B14F-4D97-AF65-F5344CB8AC3E}">
        <p14:creationId xmlns:p14="http://schemas.microsoft.com/office/powerpoint/2010/main" val="366151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79" y="4120178"/>
            <a:ext cx="3808207" cy="182880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IV. </a:t>
            </a:r>
            <a:r>
              <a:rPr lang="ru-RU" sz="3200" b="1" dirty="0"/>
              <a:t>Истоки нового подхода к </a:t>
            </a:r>
            <a:r>
              <a:rPr lang="ru-RU" sz="3200" b="1" dirty="0" err="1" smtClean="0"/>
              <a:t>благовестию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21393" y="110322"/>
            <a:ext cx="7770607" cy="6317372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endParaRPr lang="ru-RU" sz="1600" dirty="0"/>
          </a:p>
          <a:p>
            <a:pPr marL="859536" lvl="1" indent="-457200">
              <a:buFont typeface="+mj-lt"/>
              <a:buAutoNum type="arabicPeriod" startAt="4"/>
            </a:pPr>
            <a:r>
              <a:rPr lang="ru-RU" sz="3600" b="1" dirty="0" smtClean="0"/>
              <a:t>Подчинение </a:t>
            </a:r>
            <a:r>
              <a:rPr lang="ru-RU" sz="3600" b="1" dirty="0"/>
              <a:t>Святому Духу. </a:t>
            </a:r>
          </a:p>
          <a:p>
            <a:pPr marL="859536" lvl="1" indent="-457200">
              <a:buFont typeface="+mj-lt"/>
              <a:buAutoNum type="arabicPeriod" startAt="4"/>
            </a:pPr>
            <a:endParaRPr lang="ru-RU" sz="2400" b="1" dirty="0" smtClean="0"/>
          </a:p>
          <a:p>
            <a:pPr marL="402336" lvl="1" indent="0">
              <a:buNone/>
            </a:pPr>
            <a:r>
              <a:rPr lang="ru-RU" dirty="0" smtClean="0"/>
              <a:t>«</a:t>
            </a:r>
            <a:r>
              <a:rPr lang="ru-RU" dirty="0"/>
              <a:t>В своем смиренном служении они научились полагаться на силу Святого Духа, Который мог сделать действенным Слово жизни</a:t>
            </a:r>
            <a:r>
              <a:rPr lang="ru-RU" dirty="0" smtClean="0"/>
              <a:t>». (</a:t>
            </a:r>
            <a:r>
              <a:rPr lang="ru-RU" dirty="0" err="1" smtClean="0"/>
              <a:t>Э.Уайт</a:t>
            </a:r>
            <a:r>
              <a:rPr lang="ru-RU" dirty="0" smtClean="0"/>
              <a:t>. Д,А, с.158)</a:t>
            </a:r>
            <a:endParaRPr lang="ru-RU" sz="3600" dirty="0"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t>20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0268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79" y="4120178"/>
            <a:ext cx="3808207" cy="182880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IV. </a:t>
            </a:r>
            <a:r>
              <a:rPr lang="ru-RU" sz="3200" b="1" dirty="0"/>
              <a:t>Истоки нового подхода к </a:t>
            </a:r>
            <a:r>
              <a:rPr lang="ru-RU" sz="3200" b="1" dirty="0" err="1" smtClean="0"/>
              <a:t>благовестию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21393" y="110322"/>
            <a:ext cx="7770607" cy="6317372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endParaRPr lang="ru-RU" sz="1600" dirty="0"/>
          </a:p>
          <a:p>
            <a:pPr marL="859536" lvl="1" indent="-457200">
              <a:buFont typeface="+mj-lt"/>
              <a:buAutoNum type="arabicPeriod"/>
            </a:pPr>
            <a:r>
              <a:rPr lang="ru-RU" sz="3600" b="1" dirty="0" smtClean="0"/>
              <a:t>Единство общины.</a:t>
            </a:r>
          </a:p>
          <a:p>
            <a:pPr marL="859536" lvl="1" indent="-457200">
              <a:buFont typeface="+mj-lt"/>
              <a:buAutoNum type="arabicPeriod"/>
            </a:pPr>
            <a:r>
              <a:rPr lang="ru-RU" sz="3600" b="1" dirty="0" smtClean="0"/>
              <a:t>Пост</a:t>
            </a:r>
            <a:r>
              <a:rPr lang="en-US" sz="3600" b="1" dirty="0" smtClean="0"/>
              <a:t> </a:t>
            </a:r>
            <a:endParaRPr lang="ru-RU" sz="3600" b="1" dirty="0" smtClean="0"/>
          </a:p>
          <a:p>
            <a:pPr marL="859536" lvl="1" indent="-457200">
              <a:buFont typeface="+mj-lt"/>
              <a:buAutoNum type="arabicPeriod"/>
            </a:pPr>
            <a:r>
              <a:rPr lang="ru-RU" sz="3600" b="1" dirty="0" smtClean="0"/>
              <a:t>Служение</a:t>
            </a:r>
            <a:endParaRPr lang="en-US" sz="3600" b="1" dirty="0"/>
          </a:p>
          <a:p>
            <a:pPr marL="745236" lvl="1" indent="-342900">
              <a:buFont typeface="+mj-lt"/>
              <a:buAutoNum type="arabicPeriod"/>
            </a:pPr>
            <a:r>
              <a:rPr lang="ru-RU" sz="3600" b="1" dirty="0"/>
              <a:t>Подчинение Святому Духу.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t>21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5682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97F4D-F280-472F-9307-25B3E6BD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97" y="4421392"/>
            <a:ext cx="2984810" cy="1221442"/>
          </a:xfrm>
        </p:spPr>
        <p:txBody>
          <a:bodyPr rtlCol="0"/>
          <a:lstStyle/>
          <a:p>
            <a:pPr rtl="0"/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B761CE6-695A-0941-954E-A6BD7E16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smtClean="0"/>
              <a:t>22</a:t>
            </a:fld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181599" y="161364"/>
            <a:ext cx="6780905" cy="5712963"/>
          </a:xfrm>
          <a:prstGeom prst="rect">
            <a:avLst/>
          </a:prstGeom>
        </p:spPr>
        <p:txBody>
          <a:bodyPr/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dirty="0"/>
              <a:t>Бог может в рамках одной общины дать совершенно новые откровения и показать новые пути </a:t>
            </a:r>
            <a:r>
              <a:rPr lang="ru-RU" sz="2400" dirty="0" err="1" smtClean="0"/>
              <a:t>благовестия</a:t>
            </a:r>
            <a:r>
              <a:rPr lang="ru-RU" sz="2400" dirty="0" smtClean="0"/>
              <a:t>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dirty="0" smtClean="0"/>
              <a:t>Опыт </a:t>
            </a:r>
            <a:r>
              <a:rPr lang="ru-RU" sz="2400" dirty="0" err="1"/>
              <a:t>антиохийцев</a:t>
            </a:r>
            <a:r>
              <a:rPr lang="ru-RU" sz="2400" dirty="0"/>
              <a:t> показывает, что новым вехам </a:t>
            </a:r>
            <a:r>
              <a:rPr lang="ru-RU" sz="2400" dirty="0" err="1"/>
              <a:t>благвоестия</a:t>
            </a:r>
            <a:r>
              <a:rPr lang="ru-RU" sz="2400" dirty="0"/>
              <a:t> всегда предшествует усиленный пост и </a:t>
            </a:r>
            <a:r>
              <a:rPr lang="ru-RU" sz="2400" dirty="0" smtClean="0"/>
              <a:t>молитва.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dirty="0"/>
              <a:t>Если церковь ощущает, что нуждается в новой силе и новом откровении для более успешного </a:t>
            </a:r>
            <a:r>
              <a:rPr lang="ru-RU" sz="2400" dirty="0" err="1"/>
              <a:t>благовестия</a:t>
            </a:r>
            <a:r>
              <a:rPr lang="ru-RU" sz="2400" dirty="0"/>
              <a:t>, не следует просто сидеть, размышлять и молиться. </a:t>
            </a:r>
            <a:r>
              <a:rPr lang="ru-RU" sz="2400" dirty="0" err="1"/>
              <a:t>Антиохийцы</a:t>
            </a:r>
            <a:r>
              <a:rPr lang="ru-RU" sz="2400" dirty="0"/>
              <a:t> получили откровения во время служения («когда они служили»)</a:t>
            </a:r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7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97F4D-F280-472F-9307-25B3E6BD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97" y="4421392"/>
            <a:ext cx="2984810" cy="1221442"/>
          </a:xfrm>
        </p:spPr>
        <p:txBody>
          <a:bodyPr rtlCol="0"/>
          <a:lstStyle/>
          <a:p>
            <a:pPr rtl="0"/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B761CE6-695A-0941-954E-A6BD7E16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smtClean="0"/>
              <a:t>23</a:t>
            </a:fld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181599" y="161364"/>
            <a:ext cx="6780905" cy="5712963"/>
          </a:xfrm>
          <a:prstGeom prst="rect">
            <a:avLst/>
          </a:prstGeom>
        </p:spPr>
        <p:txBody>
          <a:bodyPr/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200"/>
              </a:spcAft>
              <a:buFont typeface="+mj-lt"/>
              <a:buAutoNum type="arabicPeriod" startAt="4"/>
            </a:pPr>
            <a:r>
              <a:rPr lang="ru-RU" sz="2400" dirty="0"/>
              <a:t>Иногда нужно быть готовыми отдать лучших лидеров евангельского служения, направив их на новое служение. Это принесет великие благословения</a:t>
            </a:r>
            <a:r>
              <a:rPr lang="ru-RU" sz="2400" dirty="0" smtClean="0"/>
              <a:t>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4"/>
            </a:pPr>
            <a:r>
              <a:rPr lang="ru-RU" sz="2400" dirty="0" smtClean="0"/>
              <a:t>Полная </a:t>
            </a:r>
            <a:r>
              <a:rPr lang="ru-RU" sz="2400" dirty="0"/>
              <a:t>подчиненность влиянию Святого Духа является неотъемлемым условием </a:t>
            </a:r>
            <a:r>
              <a:rPr lang="ru-RU" sz="2400" dirty="0" err="1"/>
              <a:t>благовестия</a:t>
            </a:r>
            <a:r>
              <a:rPr lang="ru-RU" sz="2400" dirty="0"/>
              <a:t>. Союз усилий Святого Духа, посвященных благовестников и всей общины обеспечили успех евангельского служения Антиохийской церкви.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41423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54DA9A-F01A-481E-A192-F11CA07CC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419830"/>
            <a:ext cx="2841812" cy="1140030"/>
          </a:xfrm>
        </p:spPr>
        <p:txBody>
          <a:bodyPr rtlCol="0">
            <a:normAutofit/>
          </a:bodyPr>
          <a:lstStyle/>
          <a:p>
            <a:pPr rtl="0"/>
            <a:r>
              <a:rPr lang="ru-RU" sz="3600" dirty="0" smtClean="0"/>
              <a:t>ПРИЗЫВ:</a:t>
            </a:r>
            <a:endParaRPr lang="ru-RU" sz="3600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EC7ECEE9-580B-8B4A-919F-4C04337C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smtClean="0"/>
              <a:t>24</a:t>
            </a:fld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086" y="355002"/>
            <a:ext cx="5427215" cy="2614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7139"/>
            <a:ext cx="4670953" cy="3109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97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97F4D-F280-472F-9307-25B3E6BD8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Тезис: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B761CE6-695A-0941-954E-A6BD7E16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smtClean="0"/>
              <a:t>3</a:t>
            </a:fld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3AD45E12-8254-4FAB-AF03-3FA92E2DC3BF}"/>
              </a:ext>
            </a:extLst>
          </p:cNvPr>
          <p:cNvSpPr txBox="1">
            <a:spLocks/>
          </p:cNvSpPr>
          <p:nvPr/>
        </p:nvSpPr>
        <p:spPr>
          <a:xfrm>
            <a:off x="5181599" y="484095"/>
            <a:ext cx="6802419" cy="589519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800" dirty="0" smtClean="0"/>
              <a:t>Христианская община г. </a:t>
            </a:r>
            <a:r>
              <a:rPr lang="ru-RU" sz="2800" dirty="0" err="1" smtClean="0"/>
              <a:t>Антиохия</a:t>
            </a:r>
            <a:r>
              <a:rPr lang="ru-RU" sz="2800" dirty="0" smtClean="0"/>
              <a:t> создала принципиально новую модель </a:t>
            </a:r>
            <a:r>
              <a:rPr lang="ru-RU" sz="2800" dirty="0" err="1" smtClean="0"/>
              <a:t>благовестия</a:t>
            </a:r>
            <a:r>
              <a:rPr lang="ru-RU" sz="2800" dirty="0" smtClean="0"/>
              <a:t>, которая представляла собой целенаправленный глобальный </a:t>
            </a:r>
            <a:r>
              <a:rPr lang="ru-RU" sz="2800" dirty="0" err="1" smtClean="0"/>
              <a:t>евангелизм</a:t>
            </a:r>
            <a:r>
              <a:rPr lang="ru-RU" sz="2800" dirty="0" smtClean="0"/>
              <a:t> среди язычников на территории их проживания.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800" dirty="0" smtClean="0"/>
              <a:t>Появление этой новой модели явилось результатом особого откровения Святого Духа и подчинения этому откровению всей общины и ее лидеров.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5936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35BFF-A889-4B62-BCD4-168715A63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02" y="172403"/>
            <a:ext cx="2078019" cy="1010938"/>
          </a:xfrm>
        </p:spPr>
        <p:txBody>
          <a:bodyPr rtlCol="0"/>
          <a:lstStyle/>
          <a:p>
            <a:pPr rtl="0"/>
            <a:r>
              <a:rPr lang="ru-RU" dirty="0" smtClean="0"/>
              <a:t>План:</a:t>
            </a:r>
            <a:endParaRPr lang="ru-RU" dirty="0"/>
          </a:p>
        </p:txBody>
      </p:sp>
      <p:sp>
        <p:nvSpPr>
          <p:cNvPr id="19" name="Объект 18">
            <a:extLst>
              <a:ext uri="{FF2B5EF4-FFF2-40B4-BE49-F238E27FC236}">
                <a16:creationId xmlns:a16="http://schemas.microsoft.com/office/drawing/2014/main" id="{C8822230-E7F6-4AEC-86F1-6874B8C03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838" y="398033"/>
            <a:ext cx="1990165" cy="2724824"/>
          </a:xfrm>
        </p:spPr>
        <p:txBody>
          <a:bodyPr rtlCol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/>
              <a:t>Результаты </a:t>
            </a:r>
            <a:r>
              <a:rPr lang="ru-RU" sz="1800" b="1" dirty="0" smtClean="0"/>
              <a:t>миссионерского плана антиохийской общины</a:t>
            </a:r>
            <a:endParaRPr lang="ru-RU" sz="1800" dirty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72DB73E6-C510-4010-99CD-13C274B57E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0639" y="408792"/>
            <a:ext cx="1943100" cy="2700000"/>
          </a:xfrm>
        </p:spPr>
        <p:txBody>
          <a:bodyPr rtlCol="0"/>
          <a:lstStyle/>
          <a:p>
            <a:r>
              <a:rPr lang="ru-RU" sz="1800" b="1" dirty="0"/>
              <a:t>Сущность новой модели и ее отличие от прежней</a:t>
            </a:r>
            <a:endParaRPr lang="ru-RU" sz="1800" dirty="0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F544916F-9E82-4943-9F03-05F7811ACC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21630" y="441065"/>
            <a:ext cx="1943100" cy="2678653"/>
          </a:xfrm>
        </p:spPr>
        <p:txBody>
          <a:bodyPr rtlCol="0"/>
          <a:lstStyle/>
          <a:p>
            <a:r>
              <a:rPr lang="ru-RU" sz="1800" b="1" dirty="0"/>
              <a:t>Трудности перехода к новой модели</a:t>
            </a:r>
            <a:endParaRPr lang="ru-RU" sz="1800" dirty="0"/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ADB68C1C-48A6-4CB6-AEB1-1B5B9EB9AA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20381" y="473785"/>
            <a:ext cx="379035" cy="419099"/>
          </a:xfrm>
        </p:spPr>
        <p:txBody>
          <a:bodyPr rtlCol="0"/>
          <a:lstStyle/>
          <a:p>
            <a:pPr rtl="0"/>
            <a:r>
              <a:rPr lang="ru-RU" dirty="0"/>
              <a:t>1</a:t>
            </a: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3C345EEF-8EE2-4AFF-A515-F49E6FA7CA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2580" y="419996"/>
            <a:ext cx="408517" cy="386828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ru-RU" dirty="0"/>
              <a:t>2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C3C9C68B-77C0-41C6-AE3E-6C1B595CDE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16602" y="473784"/>
            <a:ext cx="384659" cy="376070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ru-RU" dirty="0"/>
              <a:t>3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C9047CD-1956-7146-971D-D05A280A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smtClean="0"/>
              <a:t>4</a:t>
            </a:fld>
            <a:endParaRPr lang="ru-RU"/>
          </a:p>
        </p:txBody>
      </p:sp>
      <p:sp>
        <p:nvSpPr>
          <p:cNvPr id="11" name="Текст 19">
            <a:extLst>
              <a:ext uri="{FF2B5EF4-FFF2-40B4-BE49-F238E27FC236}">
                <a16:creationId xmlns:a16="http://schemas.microsoft.com/office/drawing/2014/main" id="{72DB73E6-C510-4010-99CD-13C274B57E5B}"/>
              </a:ext>
            </a:extLst>
          </p:cNvPr>
          <p:cNvSpPr txBox="1">
            <a:spLocks/>
          </p:cNvSpPr>
          <p:nvPr/>
        </p:nvSpPr>
        <p:spPr>
          <a:xfrm>
            <a:off x="8868216" y="418203"/>
            <a:ext cx="1943100" cy="2700000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</p:spPr>
        <p:txBody>
          <a:bodyPr vert="horz" lIns="0" tIns="133200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Истоки нового подхода к </a:t>
            </a:r>
            <a:r>
              <a:rPr lang="ru-RU" b="1" dirty="0" err="1"/>
              <a:t>благовестию</a:t>
            </a:r>
            <a:r>
              <a:rPr lang="ru-RU" b="1" dirty="0"/>
              <a:t> антиохийской общины</a:t>
            </a:r>
            <a:endParaRPr lang="ru-RU" sz="1800" dirty="0"/>
          </a:p>
        </p:txBody>
      </p:sp>
      <p:sp>
        <p:nvSpPr>
          <p:cNvPr id="12" name="Текст 21">
            <a:extLst>
              <a:ext uri="{FF2B5EF4-FFF2-40B4-BE49-F238E27FC236}">
                <a16:creationId xmlns:a16="http://schemas.microsoft.com/office/drawing/2014/main" id="{ADB68C1C-48A6-4CB6-AEB1-1B5B9EB9AA30}"/>
              </a:ext>
            </a:extLst>
          </p:cNvPr>
          <p:cNvSpPr txBox="1">
            <a:spLocks/>
          </p:cNvSpPr>
          <p:nvPr/>
        </p:nvSpPr>
        <p:spPr>
          <a:xfrm>
            <a:off x="8947843" y="484543"/>
            <a:ext cx="357521" cy="3653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i="1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4</a:t>
            </a:r>
          </a:p>
        </p:txBody>
      </p:sp>
      <p:sp>
        <p:nvSpPr>
          <p:cNvPr id="13" name="Текст 20">
            <a:extLst>
              <a:ext uri="{FF2B5EF4-FFF2-40B4-BE49-F238E27FC236}">
                <a16:creationId xmlns:a16="http://schemas.microsoft.com/office/drawing/2014/main" id="{F544916F-9E82-4943-9F03-05F7811ACC2E}"/>
              </a:ext>
            </a:extLst>
          </p:cNvPr>
          <p:cNvSpPr txBox="1">
            <a:spLocks/>
          </p:cNvSpPr>
          <p:nvPr/>
        </p:nvSpPr>
        <p:spPr>
          <a:xfrm>
            <a:off x="10846865" y="427168"/>
            <a:ext cx="1345135" cy="2700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0" tIns="133200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ВЫВОДЫ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4911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2769D-B8C8-4982-AE15-C41C3D92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59678"/>
            <a:ext cx="4595906" cy="1365941"/>
          </a:xfrm>
        </p:spPr>
        <p:txBody>
          <a:bodyPr rtlCol="0"/>
          <a:lstStyle/>
          <a:p>
            <a:pPr rtl="0"/>
            <a:r>
              <a:rPr lang="ru-RU" dirty="0" err="1" smtClean="0"/>
              <a:t>Деян</a:t>
            </a:r>
            <a:r>
              <a:rPr lang="ru-RU" dirty="0" smtClean="0"/>
              <a:t>. 13:1-4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D45E12-8254-4FAB-AF03-3FA92E2DC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365760"/>
            <a:ext cx="6248398" cy="5858462"/>
          </a:xfrm>
        </p:spPr>
        <p:txBody>
          <a:bodyPr rtlCol="0">
            <a:normAutofit fontScale="92500" lnSpcReduction="1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800" dirty="0"/>
              <a:t>В </a:t>
            </a:r>
            <a:r>
              <a:rPr lang="ru-RU" sz="2800" dirty="0" err="1"/>
              <a:t>Антиохии</a:t>
            </a:r>
            <a:r>
              <a:rPr lang="ru-RU" sz="2800" dirty="0"/>
              <a:t>, в тамошней церкви были некоторые пророки и учители: </a:t>
            </a:r>
            <a:r>
              <a:rPr lang="ru-RU" sz="2800" dirty="0" err="1"/>
              <a:t>Варнава</a:t>
            </a:r>
            <a:r>
              <a:rPr lang="ru-RU" sz="2800" dirty="0"/>
              <a:t>, и </a:t>
            </a:r>
            <a:r>
              <a:rPr lang="ru-RU" sz="2800" dirty="0" err="1"/>
              <a:t>Симеон</a:t>
            </a:r>
            <a:r>
              <a:rPr lang="ru-RU" sz="2800" dirty="0"/>
              <a:t>, называемый Нигер, и </a:t>
            </a:r>
            <a:r>
              <a:rPr lang="ru-RU" sz="2800" dirty="0" err="1"/>
              <a:t>Луций</a:t>
            </a:r>
            <a:r>
              <a:rPr lang="ru-RU" sz="2800" dirty="0"/>
              <a:t> </a:t>
            </a:r>
            <a:r>
              <a:rPr lang="ru-RU" sz="2800" dirty="0" err="1"/>
              <a:t>Киринеянин</a:t>
            </a:r>
            <a:r>
              <a:rPr lang="ru-RU" sz="2800" dirty="0"/>
              <a:t>, и </a:t>
            </a:r>
            <a:r>
              <a:rPr lang="ru-RU" sz="2800" dirty="0" err="1"/>
              <a:t>Манаил</a:t>
            </a:r>
            <a:r>
              <a:rPr lang="ru-RU" sz="2800" dirty="0"/>
              <a:t>, </a:t>
            </a:r>
            <a:r>
              <a:rPr lang="ru-RU" sz="2800" dirty="0" err="1"/>
              <a:t>совоспитанник</a:t>
            </a:r>
            <a:r>
              <a:rPr lang="ru-RU" sz="2800" dirty="0"/>
              <a:t> Ирода </a:t>
            </a:r>
            <a:r>
              <a:rPr lang="ru-RU" sz="2800" dirty="0" err="1"/>
              <a:t>четвертовластника</a:t>
            </a:r>
            <a:r>
              <a:rPr lang="ru-RU" sz="2800" dirty="0"/>
              <a:t>, и </a:t>
            </a:r>
            <a:r>
              <a:rPr lang="ru-RU" sz="2800" dirty="0" err="1"/>
              <a:t>Савл</a:t>
            </a:r>
            <a:r>
              <a:rPr lang="ru-RU" sz="2800" dirty="0"/>
              <a:t>. </a:t>
            </a:r>
            <a:endParaRPr lang="ru-RU" sz="28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800" dirty="0" smtClean="0"/>
              <a:t>2 </a:t>
            </a:r>
            <a:r>
              <a:rPr lang="ru-RU" sz="2800" dirty="0"/>
              <a:t>Когда они служили Господу и постились, Дух </a:t>
            </a:r>
            <a:r>
              <a:rPr lang="ru-RU" sz="2800" dirty="0" err="1"/>
              <a:t>Святый</a:t>
            </a:r>
            <a:r>
              <a:rPr lang="ru-RU" sz="2800" dirty="0"/>
              <a:t> сказал: отделите Мне </a:t>
            </a:r>
            <a:r>
              <a:rPr lang="ru-RU" sz="2800" dirty="0" err="1"/>
              <a:t>Варнаву</a:t>
            </a:r>
            <a:r>
              <a:rPr lang="ru-RU" sz="2800" dirty="0"/>
              <a:t> и </a:t>
            </a:r>
            <a:r>
              <a:rPr lang="ru-RU" sz="2800" dirty="0" err="1"/>
              <a:t>Савла</a:t>
            </a:r>
            <a:r>
              <a:rPr lang="ru-RU" sz="2800" dirty="0"/>
              <a:t> на дело, к которому Я призвал их. </a:t>
            </a:r>
            <a:endParaRPr lang="ru-RU" sz="28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800" dirty="0" smtClean="0"/>
              <a:t>3 </a:t>
            </a:r>
            <a:r>
              <a:rPr lang="ru-RU" sz="2800" dirty="0"/>
              <a:t>Тогда они, совершив пост и молитву и возложив на них руки, отпустили их. </a:t>
            </a:r>
            <a:endParaRPr lang="ru-RU" sz="28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800" dirty="0" smtClean="0"/>
              <a:t>4 </a:t>
            </a:r>
            <a:r>
              <a:rPr lang="ru-RU" sz="2800" dirty="0"/>
              <a:t>Сии, быв посланы Духом Святым, пришли в </a:t>
            </a:r>
            <a:r>
              <a:rPr lang="ru-RU" sz="2800" dirty="0" err="1"/>
              <a:t>Селевкию</a:t>
            </a:r>
            <a:r>
              <a:rPr lang="ru-RU" sz="2800" dirty="0"/>
              <a:t>, а оттуда отплыли в Кипр.</a:t>
            </a:r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C282D6-6FE9-264F-8985-EBC96419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79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5236" lvl="1" indent="-342900">
              <a:buFont typeface="+mj-lt"/>
              <a:buAutoNum type="arabicPeriod"/>
            </a:pPr>
            <a:endParaRPr lang="ru-RU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dirty="0" smtClean="0"/>
              <a:t>2 … </a:t>
            </a:r>
            <a:r>
              <a:rPr lang="ru-RU" sz="2800" dirty="0" smtClean="0"/>
              <a:t>Дух </a:t>
            </a:r>
            <a:r>
              <a:rPr lang="ru-RU" sz="2800" dirty="0" err="1"/>
              <a:t>Святый</a:t>
            </a:r>
            <a:r>
              <a:rPr lang="ru-RU" sz="2800" dirty="0"/>
              <a:t> сказал: </a:t>
            </a:r>
            <a:r>
              <a:rPr lang="ru-RU" sz="2800" u="sng" dirty="0"/>
              <a:t>отделите Мне </a:t>
            </a:r>
            <a:r>
              <a:rPr lang="ru-RU" sz="2800" dirty="0" err="1"/>
              <a:t>Варнаву</a:t>
            </a:r>
            <a:r>
              <a:rPr lang="ru-RU" sz="2800" dirty="0"/>
              <a:t> и </a:t>
            </a:r>
            <a:r>
              <a:rPr lang="ru-RU" sz="2800" dirty="0" err="1"/>
              <a:t>Савла</a:t>
            </a:r>
            <a:r>
              <a:rPr lang="ru-RU" sz="2800" dirty="0"/>
              <a:t> на дело, к которому Я призвал их.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800" dirty="0"/>
              <a:t>3 Тогда </a:t>
            </a:r>
            <a:r>
              <a:rPr lang="ru-RU" sz="2800" u="sng" dirty="0"/>
              <a:t>они</a:t>
            </a:r>
            <a:r>
              <a:rPr lang="ru-RU" sz="2800" dirty="0"/>
              <a:t>, совершив пост и молитву и возложив на них руки, </a:t>
            </a:r>
            <a:r>
              <a:rPr lang="ru-RU" sz="2800" u="sng" dirty="0"/>
              <a:t>отпустили</a:t>
            </a:r>
            <a:r>
              <a:rPr lang="ru-RU" sz="2800" dirty="0"/>
              <a:t> их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t>6</a:t>
            </a:fld>
            <a:endParaRPr lang="ru-RU" noProof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1064" y="559678"/>
            <a:ext cx="4154842" cy="3280802"/>
          </a:xfrm>
        </p:spPr>
        <p:txBody>
          <a:bodyPr>
            <a:no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ru-RU" sz="2400" b="1" i="1" dirty="0" smtClean="0"/>
              <a:t>это откровение пришло не просто к Павлу и </a:t>
            </a:r>
            <a:r>
              <a:rPr lang="ru-RU" sz="2400" b="1" i="1" dirty="0" err="1" smtClean="0"/>
              <a:t>Варнаве</a:t>
            </a:r>
            <a:r>
              <a:rPr lang="ru-RU" sz="2400" b="1" i="1" dirty="0" smtClean="0"/>
              <a:t>, но к</a:t>
            </a:r>
            <a:r>
              <a:rPr lang="ru-RU" sz="2400" b="1" i="1" dirty="0" smtClean="0"/>
              <a:t>о всей</a:t>
            </a:r>
            <a:r>
              <a:rPr lang="ru-RU" sz="2400" b="1" i="1" dirty="0" smtClean="0"/>
              <a:t> церкви</a:t>
            </a:r>
            <a:br>
              <a:rPr lang="ru-RU" sz="2400" b="1" i="1" dirty="0" smtClean="0"/>
            </a:br>
            <a:endParaRPr lang="ru-RU" sz="2800" i="0" dirty="0"/>
          </a:p>
        </p:txBody>
      </p:sp>
    </p:spTree>
    <p:extLst>
      <p:ext uri="{BB962C8B-B14F-4D97-AF65-F5344CB8AC3E}">
        <p14:creationId xmlns:p14="http://schemas.microsoft.com/office/powerpoint/2010/main" val="344387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2207" y="1"/>
            <a:ext cx="6248398" cy="903641"/>
          </a:xfrm>
        </p:spPr>
        <p:txBody>
          <a:bodyPr>
            <a:normAutofit fontScale="92500" lnSpcReduction="20000"/>
          </a:bodyPr>
          <a:lstStyle/>
          <a:p>
            <a:pPr marL="745236" lvl="1" indent="-342900">
              <a:buFont typeface="+mj-lt"/>
              <a:buAutoNum type="arabicPeriod"/>
            </a:pPr>
            <a:endParaRPr lang="ru-RU" b="1" dirty="0"/>
          </a:p>
          <a:p>
            <a:pPr marL="859536" lvl="1" indent="-457200">
              <a:buFont typeface="+mj-lt"/>
              <a:buAutoNum type="arabicPeriod"/>
            </a:pPr>
            <a:r>
              <a:rPr lang="ru-RU" sz="3200" b="1" dirty="0"/>
              <a:t>десятки новых </a:t>
            </a:r>
            <a:r>
              <a:rPr lang="ru-RU" sz="3200" b="1" dirty="0" smtClean="0"/>
              <a:t>общин</a:t>
            </a:r>
            <a:r>
              <a:rPr lang="ru-RU" sz="2400" b="1" dirty="0"/>
              <a:t>.</a:t>
            </a:r>
            <a:endParaRPr lang="ru-RU" sz="32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t>7</a:t>
            </a:fld>
            <a:endParaRPr lang="ru-RU" noProof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4094" y="559678"/>
            <a:ext cx="4111812" cy="2409434"/>
          </a:xfrm>
        </p:spPr>
        <p:txBody>
          <a:bodyPr>
            <a:noAutofit/>
          </a:bodyPr>
          <a:lstStyle/>
          <a:p>
            <a:pPr algn="ctr"/>
            <a:r>
              <a:rPr lang="en-US" sz="3200" b="1" i="0" dirty="0" smtClean="0"/>
              <a:t>I. </a:t>
            </a:r>
            <a:r>
              <a:rPr lang="ru-RU" sz="3200" b="1" i="0" dirty="0" smtClean="0"/>
              <a:t>Результаты </a:t>
            </a:r>
            <a:r>
              <a:rPr lang="ru-RU" sz="3200" b="1" i="0" dirty="0"/>
              <a:t>миссионерского плана антиохийской </a:t>
            </a:r>
            <a:r>
              <a:rPr lang="ru-RU" sz="3200" b="1" i="0" dirty="0" smtClean="0"/>
              <a:t>общины</a:t>
            </a:r>
            <a:endParaRPr lang="ru-RU" sz="2800" i="0" dirty="0"/>
          </a:p>
        </p:txBody>
      </p:sp>
      <p:pic>
        <p:nvPicPr>
          <p:cNvPr id="7" name="Picture 2" descr="C:\Цитата из Библии 6 Portable\BibleAtlasRus\chr_spr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3701" y="1075765"/>
            <a:ext cx="7365569" cy="458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73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600" y="569066"/>
            <a:ext cx="6770146" cy="5655156"/>
          </a:xfrm>
        </p:spPr>
        <p:txBody>
          <a:bodyPr>
            <a:normAutofit/>
          </a:bodyPr>
          <a:lstStyle/>
          <a:p>
            <a:pPr marL="745236" lvl="1" indent="-342900">
              <a:buFont typeface="+mj-lt"/>
              <a:buAutoNum type="arabicPeriod"/>
            </a:pPr>
            <a:endParaRPr lang="ru-RU" b="1" dirty="0"/>
          </a:p>
          <a:p>
            <a:pPr marL="859536" lvl="1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3200" b="1" dirty="0"/>
              <a:t>десятки новых </a:t>
            </a:r>
            <a:r>
              <a:rPr lang="ru-RU" sz="3200" b="1" dirty="0" smtClean="0"/>
              <a:t>общин</a:t>
            </a:r>
          </a:p>
          <a:p>
            <a:pPr marL="859536" lvl="1" indent="-457200">
              <a:spcAft>
                <a:spcPts val="1200"/>
              </a:spcAft>
              <a:buFont typeface="+mj-lt"/>
              <a:buAutoNum type="arabicPeriod"/>
            </a:pPr>
            <a:endParaRPr lang="ru-RU" sz="3200" b="1" dirty="0" smtClean="0"/>
          </a:p>
          <a:p>
            <a:pPr marL="859536" lvl="1" indent="-4572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3200" b="1" dirty="0" smtClean="0"/>
              <a:t>множество </a:t>
            </a:r>
            <a:r>
              <a:rPr lang="ru-RU" sz="3200" b="1" dirty="0"/>
              <a:t>новых тружеников Евангелия </a:t>
            </a:r>
            <a:r>
              <a:rPr lang="ru-RU" b="1" dirty="0" smtClean="0"/>
              <a:t>(</a:t>
            </a:r>
            <a:r>
              <a:rPr lang="ru-RU" dirty="0" smtClean="0"/>
              <a:t>Тимофей, Марк, </a:t>
            </a:r>
            <a:r>
              <a:rPr lang="ru-RU" dirty="0" err="1" smtClean="0"/>
              <a:t>Варнава</a:t>
            </a:r>
            <a:r>
              <a:rPr lang="ru-RU" dirty="0" smtClean="0"/>
              <a:t>, </a:t>
            </a:r>
            <a:r>
              <a:rPr lang="ru-RU" dirty="0" err="1" smtClean="0"/>
              <a:t>Силуан</a:t>
            </a:r>
            <a:r>
              <a:rPr lang="ru-RU" dirty="0" smtClean="0"/>
              <a:t>, Лука, </a:t>
            </a:r>
            <a:r>
              <a:rPr lang="ru-RU" dirty="0" err="1" smtClean="0"/>
              <a:t>Акила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 smtClean="0"/>
              <a:t>Приска</a:t>
            </a:r>
            <a:r>
              <a:rPr lang="ru-RU" dirty="0" smtClean="0"/>
              <a:t>, Тит, и </a:t>
            </a:r>
            <a:r>
              <a:rPr lang="ru-RU" dirty="0"/>
              <a:t>др</a:t>
            </a:r>
            <a:r>
              <a:rPr lang="ru-RU" dirty="0" smtClean="0"/>
              <a:t>.</a:t>
            </a:r>
            <a:r>
              <a:rPr lang="ru-RU" b="1" dirty="0" smtClean="0"/>
              <a:t>)</a:t>
            </a:r>
          </a:p>
          <a:p>
            <a:pPr marL="745236" lvl="1" indent="-342900">
              <a:spcAft>
                <a:spcPts val="1200"/>
              </a:spcAft>
              <a:buFont typeface="+mj-lt"/>
              <a:buAutoNum type="arabicPeriod"/>
            </a:pPr>
            <a:endParaRPr lang="ru-RU" sz="2400" b="1" dirty="0"/>
          </a:p>
          <a:p>
            <a:pPr marL="859536" lvl="1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3200" b="1" dirty="0"/>
              <a:t>новозаветные послания</a:t>
            </a:r>
            <a:endParaRPr lang="ru-RU" sz="2400" b="1" dirty="0"/>
          </a:p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t>8</a:t>
            </a:fld>
            <a:endParaRPr lang="ru-RU" noProof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4094" y="559678"/>
            <a:ext cx="4111812" cy="2409434"/>
          </a:xfrm>
        </p:spPr>
        <p:txBody>
          <a:bodyPr>
            <a:noAutofit/>
          </a:bodyPr>
          <a:lstStyle/>
          <a:p>
            <a:pPr algn="ctr"/>
            <a:r>
              <a:rPr lang="en-US" sz="3200" b="1" i="0" dirty="0" smtClean="0"/>
              <a:t>I. </a:t>
            </a:r>
            <a:r>
              <a:rPr lang="ru-RU" sz="3200" b="1" i="0" dirty="0" smtClean="0"/>
              <a:t>Результаты </a:t>
            </a:r>
            <a:r>
              <a:rPr lang="ru-RU" sz="3200" b="1" i="0" dirty="0"/>
              <a:t>миссионерского плана антиохийской </a:t>
            </a:r>
            <a:r>
              <a:rPr lang="ru-RU" sz="3200" b="1" i="0" dirty="0" smtClean="0"/>
              <a:t>общины</a:t>
            </a:r>
            <a:endParaRPr lang="ru-RU" sz="2800" i="0" dirty="0"/>
          </a:p>
        </p:txBody>
      </p:sp>
    </p:spTree>
    <p:extLst>
      <p:ext uri="{BB962C8B-B14F-4D97-AF65-F5344CB8AC3E}">
        <p14:creationId xmlns:p14="http://schemas.microsoft.com/office/powerpoint/2010/main" val="302196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Целенаправленно отправлять миссионеров на территорию проживания языческих народов.</a:t>
            </a:r>
          </a:p>
          <a:p>
            <a:r>
              <a:rPr lang="ru-RU" sz="2800" dirty="0" smtClean="0"/>
              <a:t>Оказывать миссионерам финансовую и духовную поддержку.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t>9</a:t>
            </a:fld>
            <a:endParaRPr lang="ru-RU" noProof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1" y="559677"/>
            <a:ext cx="4679577" cy="4066111"/>
          </a:xfrm>
        </p:spPr>
        <p:txBody>
          <a:bodyPr>
            <a:normAutofit/>
          </a:bodyPr>
          <a:lstStyle/>
          <a:p>
            <a:pPr algn="ctr"/>
            <a:r>
              <a:rPr lang="en-US" sz="3200" b="1" i="0" dirty="0" smtClean="0"/>
              <a:t>II. </a:t>
            </a:r>
            <a:r>
              <a:rPr lang="ru-RU" sz="3200" b="1" i="0" dirty="0" smtClean="0"/>
              <a:t>Сущность антиохийской модели </a:t>
            </a:r>
            <a:r>
              <a:rPr lang="ru-RU" sz="3200" b="1" i="0" dirty="0" err="1" smtClean="0"/>
              <a:t>благовестия</a:t>
            </a:r>
            <a:endParaRPr lang="ru-RU" sz="3200" b="1" i="0" dirty="0"/>
          </a:p>
        </p:txBody>
      </p:sp>
    </p:spTree>
    <p:extLst>
      <p:ext uri="{BB962C8B-B14F-4D97-AF65-F5344CB8AC3E}">
        <p14:creationId xmlns:p14="http://schemas.microsoft.com/office/powerpoint/2010/main" val="397929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Заголовки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406_TF45175639" id="{0CB3B67C-ADA0-46A3-A501-1B1292F68551}" vid="{2091BC34-9FB7-40AF-8FF7-74627929E41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0E032F-2E55-4A86-BB2D-1A317C642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B4AFBF-E012-4607-B95C-D9E661912AC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77EC923-6023-4411-8330-A0042153EE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биографии</Template>
  <TotalTime>0</TotalTime>
  <Words>730</Words>
  <Application>Microsoft Office PowerPoint</Application>
  <PresentationFormat>Широкоэкранный</PresentationFormat>
  <Paragraphs>131</Paragraphs>
  <Slides>24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Schoolbook</vt:lpstr>
      <vt:lpstr>Corbel</vt:lpstr>
      <vt:lpstr>Symbol</vt:lpstr>
      <vt:lpstr>Wingdings</vt:lpstr>
      <vt:lpstr>Заголовки</vt:lpstr>
      <vt:lpstr>Антиохийская община:  </vt:lpstr>
      <vt:lpstr>Антиохийская община:  </vt:lpstr>
      <vt:lpstr>Тезис:</vt:lpstr>
      <vt:lpstr>План:</vt:lpstr>
      <vt:lpstr>Деян. 13:1-4</vt:lpstr>
      <vt:lpstr>это откровение пришло не просто к Павлу и Варнаве, но ко всей церкви </vt:lpstr>
      <vt:lpstr>I. Результаты миссионерского плана антиохийской общины</vt:lpstr>
      <vt:lpstr>I. Результаты миссионерского плана антиохийской общины</vt:lpstr>
      <vt:lpstr>II. Сущность антиохийской модели благовестия</vt:lpstr>
      <vt:lpstr>Ветхозаветная модель благовестия</vt:lpstr>
      <vt:lpstr>пророки:</vt:lpstr>
      <vt:lpstr>Э.Уайт. Деяния апостолов с. 161</vt:lpstr>
      <vt:lpstr>III. Трудности восприятия новой модели</vt:lpstr>
      <vt:lpstr>Презентация PowerPoint</vt:lpstr>
      <vt:lpstr>Презентация PowerPoint</vt:lpstr>
      <vt:lpstr>Великое поручение – прямое указание проповедовать язычникам  Мф. 28:19-20</vt:lpstr>
      <vt:lpstr>IV. Истоки нового подхода к благовестию</vt:lpstr>
      <vt:lpstr>IV. Истоки нового подхода к благовестию</vt:lpstr>
      <vt:lpstr>IV. Истоки нового подхода к благовестию</vt:lpstr>
      <vt:lpstr>IV. Истоки нового подхода к благовестию</vt:lpstr>
      <vt:lpstr>IV. Истоки нового подхода к благовестию</vt:lpstr>
      <vt:lpstr>Выводы:</vt:lpstr>
      <vt:lpstr>Выводы:</vt:lpstr>
      <vt:lpstr>ПРИЗЫВ: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2025-02-03T07:38:54Z</dcterms:created>
  <dcterms:modified xsi:type="dcterms:W3CDTF">2025-02-05T19:19:34Z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