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557" r:id="rId2"/>
    <p:sldId id="256" r:id="rId3"/>
    <p:sldId id="270" r:id="rId4"/>
    <p:sldId id="572" r:id="rId5"/>
    <p:sldId id="573" r:id="rId6"/>
    <p:sldId id="574" r:id="rId7"/>
    <p:sldId id="575" r:id="rId8"/>
    <p:sldId id="576" r:id="rId9"/>
    <p:sldId id="505" r:id="rId10"/>
    <p:sldId id="560" r:id="rId11"/>
    <p:sldId id="561" r:id="rId12"/>
    <p:sldId id="562" r:id="rId13"/>
    <p:sldId id="564" r:id="rId14"/>
    <p:sldId id="563" r:id="rId15"/>
    <p:sldId id="565" r:id="rId16"/>
    <p:sldId id="566" r:id="rId17"/>
    <p:sldId id="567" r:id="rId18"/>
    <p:sldId id="568" r:id="rId19"/>
    <p:sldId id="569" r:id="rId20"/>
    <p:sldId id="571" r:id="rId21"/>
    <p:sldId id="1614" r:id="rId22"/>
    <p:sldId id="1615" r:id="rId23"/>
    <p:sldId id="1617" r:id="rId24"/>
    <p:sldId id="1618" r:id="rId25"/>
    <p:sldId id="1619" r:id="rId26"/>
    <p:sldId id="1620" r:id="rId27"/>
    <p:sldId id="1616" r:id="rId28"/>
    <p:sldId id="1621" r:id="rId29"/>
    <p:sldId id="1627" r:id="rId30"/>
    <p:sldId id="1623" r:id="rId31"/>
    <p:sldId id="1624" r:id="rId32"/>
    <p:sldId id="1625" r:id="rId33"/>
    <p:sldId id="1626" r:id="rId34"/>
    <p:sldId id="1628" r:id="rId35"/>
    <p:sldId id="552" r:id="rId36"/>
    <p:sldId id="553" r:id="rId37"/>
    <p:sldId id="55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4"/>
    <a:srgbClr val="01AFF0"/>
    <a:srgbClr val="D94E3C"/>
    <a:srgbClr val="F1D2FF"/>
    <a:srgbClr val="8A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76"/>
    <p:restoredTop sz="65426" autoAdjust="0"/>
  </p:normalViewPr>
  <p:slideViewPr>
    <p:cSldViewPr snapToGrid="0">
      <p:cViewPr varScale="1">
        <p:scale>
          <a:sx n="53" d="100"/>
          <a:sy n="53" d="100"/>
        </p:scale>
        <p:origin x="1032"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DD02C-9A5A-1B47-A3C3-AB38651E4E44}" type="datetimeFigureOut">
              <a:rPr lang="en-US" smtClean="0"/>
              <a:pPr/>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4194A-EDFA-A742-85FE-79D0279E1C5E}" type="slidenum">
              <a:rPr lang="en-US" smtClean="0"/>
              <a:pPr/>
              <a:t>‹#›</a:t>
            </a:fld>
            <a:endParaRPr lang="en-US"/>
          </a:p>
        </p:txBody>
      </p:sp>
    </p:spTree>
    <p:extLst>
      <p:ext uri="{BB962C8B-B14F-4D97-AF65-F5344CB8AC3E}">
        <p14:creationId xmlns:p14="http://schemas.microsoft.com/office/powerpoint/2010/main" val="349684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AB4194A-EDFA-A742-85FE-79D0279E1C5E}" type="slidenum">
              <a:rPr lang="en-US" smtClean="0"/>
              <a:pPr/>
              <a:t>1</a:t>
            </a:fld>
            <a:endParaRPr lang="en-US"/>
          </a:p>
        </p:txBody>
      </p:sp>
    </p:spTree>
    <p:extLst>
      <p:ext uri="{BB962C8B-B14F-4D97-AF65-F5344CB8AC3E}">
        <p14:creationId xmlns:p14="http://schemas.microsoft.com/office/powerpoint/2010/main" val="297391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40C75-2891-8E5F-4A1C-BD85F6871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9F27E-1348-E7E5-C40F-9911E2231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CC052-BB78-0786-410D-46A0D377FFC3}"/>
              </a:ext>
            </a:extLst>
          </p:cNvPr>
          <p:cNvSpPr>
            <a:spLocks noGrp="1"/>
          </p:cNvSpPr>
          <p:nvPr>
            <p:ph type="body" idx="1"/>
          </p:nvPr>
        </p:nvSpPr>
        <p:spPr/>
        <p:txBody>
          <a:bodyPr/>
          <a:lstStyle/>
          <a:p>
            <a:r>
              <a:rPr lang="ru-RU" sz="1200" kern="1200" dirty="0">
                <a:solidFill>
                  <a:schemeClr val="tx1"/>
                </a:solidFill>
                <a:latin typeface="+mn-lt"/>
                <a:ea typeface="+mn-ea"/>
                <a:cs typeface="+mn-cs"/>
              </a:rPr>
              <a:t>Любовь ко всем святым: Истинная любовь ко всем верующим в церкви, не к некоторым, но ко всем (Кол. 1:4). Легко любить некоторых людей, но вызов в том, чтобы любить других. Истинные христиане любят всех святых, включая и тех, кто не настолько свят. Мне нравится эта церковь, потому что в ней много любви. Давайте вспомним 1 Кор. 13: Слуга Божий побуждает нас выучить эту главу наизусть. </a:t>
            </a:r>
            <a:endParaRPr lang="en-US" sz="1200" kern="1200" dirty="0">
              <a:solidFill>
                <a:schemeClr val="tx1"/>
              </a:solidFill>
              <a:latin typeface="+mn-lt"/>
              <a:ea typeface="+mn-ea"/>
              <a:cs typeface="+mn-cs"/>
            </a:endParaRPr>
          </a:p>
          <a:p>
            <a:r>
              <a:rPr lang="ru-RU" sz="1200" b="1" kern="1200" dirty="0">
                <a:solidFill>
                  <a:schemeClr val="tx1"/>
                </a:solidFill>
                <a:latin typeface="+mn-lt"/>
                <a:ea typeface="+mn-ea"/>
                <a:cs typeface="+mn-cs"/>
              </a:rPr>
              <a:t>«Если я говорю языками человеческими и ангельскими, а любви не имею, то я – медь звенящая или кимвал звучащий. 2 Если имею дар пророчества, и знаю все тайны, и имею всякое познание и всю веру, так что могу и горы переставлять, а не имею любви, - то я ничто. 3 И если я раздам все имение мое и отдам тело мое на сожжение, а любви не имею, нет мне в том никакой пользы. 4 Любовь долготерпит, милосердствует, любовь не завидует, любовь не превозносится, не гордится, 5 не бесчинствует, не ищет своего, не раздражается, не мыслит зла, 6 не радуется неправде, а сорадуется истине; 7 все покрывает, всему верит, всего надеется, все переносит». </a:t>
            </a: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6D2E070A-0F59-A0AB-B8D1-7A7F7169A1A4}"/>
              </a:ext>
            </a:extLst>
          </p:cNvPr>
          <p:cNvSpPr>
            <a:spLocks noGrp="1"/>
          </p:cNvSpPr>
          <p:nvPr>
            <p:ph type="sldNum" sz="quarter" idx="5"/>
          </p:nvPr>
        </p:nvSpPr>
        <p:spPr/>
        <p:txBody>
          <a:bodyPr/>
          <a:lstStyle/>
          <a:p>
            <a:fld id="{BAB4194A-EDFA-A742-85FE-79D0279E1C5E}" type="slidenum">
              <a:rPr lang="en-US" smtClean="0"/>
              <a:pPr/>
              <a:t>10</a:t>
            </a:fld>
            <a:endParaRPr lang="en-US"/>
          </a:p>
        </p:txBody>
      </p:sp>
    </p:spTree>
    <p:extLst>
      <p:ext uri="{BB962C8B-B14F-4D97-AF65-F5344CB8AC3E}">
        <p14:creationId xmlns:p14="http://schemas.microsoft.com/office/powerpoint/2010/main" val="238870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50994-8EB1-5A64-039D-E387F6A0A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F0AB7-7347-C05D-0276-8B78CABD3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7984A-ACF6-5DDC-8821-307B86239A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b="0" i="0" u="none" strike="noStrike" dirty="0">
                <a:solidFill>
                  <a:srgbClr val="000000"/>
                </a:solidFill>
                <a:effectLst/>
              </a:rPr>
              <a:t>Надежда на</a:t>
            </a:r>
            <a:r>
              <a:rPr lang="ru-RU" sz="2800" b="0" i="0" u="none" strike="noStrike" baseline="0" dirty="0">
                <a:solidFill>
                  <a:srgbClr val="000000"/>
                </a:solidFill>
                <a:effectLst/>
              </a:rPr>
              <a:t> небесах: поддерживает небесную перспективу и взращивает высшую надежду (Кол. 1:5). Колоссянам 3:1-2: «Если вы воскресли со Христом, то ищите горнего, где Христос сидит одесную Бога». Фокус на горнем, а не на земном. </a:t>
            </a:r>
            <a:endParaRPr lang="en-US" sz="2800" b="0" i="0" u="none" strike="noStrike" dirty="0">
              <a:solidFill>
                <a:srgbClr val="000000"/>
              </a:solidFill>
              <a:effectLst/>
            </a:endParaRPr>
          </a:p>
        </p:txBody>
      </p:sp>
      <p:sp>
        <p:nvSpPr>
          <p:cNvPr id="4" name="Slide Number Placeholder 3">
            <a:extLst>
              <a:ext uri="{FF2B5EF4-FFF2-40B4-BE49-F238E27FC236}">
                <a16:creationId xmlns:a16="http://schemas.microsoft.com/office/drawing/2014/main" id="{A525A3D3-2476-C95A-DEF6-409D41F6412A}"/>
              </a:ext>
            </a:extLst>
          </p:cNvPr>
          <p:cNvSpPr>
            <a:spLocks noGrp="1"/>
          </p:cNvSpPr>
          <p:nvPr>
            <p:ph type="sldNum" sz="quarter" idx="5"/>
          </p:nvPr>
        </p:nvSpPr>
        <p:spPr/>
        <p:txBody>
          <a:bodyPr/>
          <a:lstStyle/>
          <a:p>
            <a:fld id="{BAB4194A-EDFA-A742-85FE-79D0279E1C5E}" type="slidenum">
              <a:rPr lang="en-US" smtClean="0"/>
              <a:pPr/>
              <a:t>11</a:t>
            </a:fld>
            <a:endParaRPr lang="en-US"/>
          </a:p>
        </p:txBody>
      </p:sp>
    </p:spTree>
    <p:extLst>
      <p:ext uri="{BB962C8B-B14F-4D97-AF65-F5344CB8AC3E}">
        <p14:creationId xmlns:p14="http://schemas.microsoft.com/office/powerpoint/2010/main" val="3482765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B977A-0F36-C6B4-80C4-BDC3A64D5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68D00-B4CA-8671-877E-CE2C1880FB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E0496-3D99-6345-9393-664A91C3CDA4}"/>
              </a:ext>
            </a:extLst>
          </p:cNvPr>
          <p:cNvSpPr>
            <a:spLocks noGrp="1"/>
          </p:cNvSpPr>
          <p:nvPr>
            <p:ph type="body" idx="1"/>
          </p:nvPr>
        </p:nvSpPr>
        <p:spPr/>
        <p:txBody>
          <a:bodyPr/>
          <a:lstStyle/>
          <a:p>
            <a:r>
              <a:rPr lang="ru-RU" sz="1200" b="1" kern="1200" dirty="0">
                <a:solidFill>
                  <a:schemeClr val="tx1"/>
                </a:solidFill>
                <a:latin typeface="+mn-lt"/>
                <a:ea typeface="+mn-ea"/>
                <a:cs typeface="+mn-cs"/>
              </a:rPr>
              <a:t>Понимание Божьей благодати: распознавание и принятие Божьей благодати (Кол. 1:6).</a:t>
            </a:r>
            <a:r>
              <a:rPr lang="es-ES" sz="1200" b="1" kern="1200" dirty="0">
                <a:solidFill>
                  <a:schemeClr val="tx1"/>
                </a:solidFill>
                <a:latin typeface="+mn-lt"/>
                <a:ea typeface="+mn-ea"/>
                <a:cs typeface="+mn-cs"/>
              </a:rPr>
              <a:t/>
            </a:r>
            <a:br>
              <a:rPr lang="es-ES" sz="1200" b="1" kern="1200" dirty="0">
                <a:solidFill>
                  <a:schemeClr val="tx1"/>
                </a:solidFill>
                <a:latin typeface="+mn-lt"/>
                <a:ea typeface="+mn-ea"/>
                <a:cs typeface="+mn-cs"/>
              </a:rPr>
            </a:br>
            <a:r>
              <a:rPr lang="es-ES" sz="1200" b="1" kern="1200" dirty="0">
                <a:solidFill>
                  <a:schemeClr val="tx1"/>
                </a:solidFill>
                <a:latin typeface="+mn-lt"/>
                <a:ea typeface="+mn-ea"/>
                <a:cs typeface="+mn-cs"/>
              </a:rPr>
              <a:t/>
            </a:r>
            <a:br>
              <a:rPr lang="es-ES" sz="1200" b="1" kern="1200" dirty="0">
                <a:solidFill>
                  <a:schemeClr val="tx1"/>
                </a:solidFill>
                <a:latin typeface="+mn-lt"/>
                <a:ea typeface="+mn-ea"/>
                <a:cs typeface="+mn-cs"/>
              </a:rPr>
            </a:br>
            <a:r>
              <a:rPr lang="ru-RU" sz="1200" b="1" kern="1200" dirty="0">
                <a:solidFill>
                  <a:schemeClr val="tx1"/>
                </a:solidFill>
                <a:latin typeface="+mn-lt"/>
                <a:ea typeface="+mn-ea"/>
                <a:cs typeface="+mn-cs"/>
              </a:rPr>
              <a:t>Притчи о личностном росте. </a:t>
            </a:r>
            <a:endParaRPr lang="en-US" sz="1200" kern="1200" dirty="0">
              <a:solidFill>
                <a:schemeClr val="tx1"/>
              </a:solidFill>
              <a:latin typeface="+mn-lt"/>
              <a:ea typeface="+mn-ea"/>
              <a:cs typeface="+mn-cs"/>
            </a:endParaRPr>
          </a:p>
          <a:p>
            <a:r>
              <a:rPr lang="ru-RU" sz="1200" b="1" kern="1200" dirty="0">
                <a:solidFill>
                  <a:schemeClr val="tx1"/>
                </a:solidFill>
                <a:latin typeface="+mn-lt"/>
                <a:ea typeface="+mn-ea"/>
                <a:cs typeface="+mn-cs"/>
              </a:rPr>
              <a:t>Мелинда Райнике приводит притчу о короле, чье королевство подверглось нападению дракона. Дракон, переодевшись в привлекательный увеселительный аттракцион, предложил сыну короля прокатиться на себе, обещая тому неслыханное удовольствие. Притча рассказывает, как принц, влекомый своей жаждой свободы, вспрыгнул на спину дракона и отправился в кругосветное путешествие. По мере того, как он проводил время с драконом, он постепенно менялся, начиная все больше походить на него. Он перенял качества дракона и даже стал похожим на него внешне. </a:t>
            </a:r>
            <a:r>
              <a:rPr lang="es-ES" sz="1200" b="1" kern="1200" dirty="0">
                <a:solidFill>
                  <a:schemeClr val="tx1"/>
                </a:solidFill>
                <a:latin typeface="+mn-lt"/>
                <a:ea typeface="+mn-ea"/>
                <a:cs typeface="+mn-cs"/>
              </a:rPr>
              <a:t/>
            </a:r>
            <a:br>
              <a:rPr lang="es-ES" sz="1200" b="1" kern="1200" dirty="0">
                <a:solidFill>
                  <a:schemeClr val="tx1"/>
                </a:solidFill>
                <a:latin typeface="+mn-lt"/>
                <a:ea typeface="+mn-ea"/>
                <a:cs typeface="+mn-cs"/>
              </a:rPr>
            </a:br>
            <a:r>
              <a:rPr lang="es-ES" sz="1200" b="1" kern="1200" dirty="0">
                <a:solidFill>
                  <a:schemeClr val="tx1"/>
                </a:solidFill>
                <a:latin typeface="+mn-lt"/>
                <a:ea typeface="+mn-ea"/>
                <a:cs typeface="+mn-cs"/>
              </a:rPr>
              <a:t/>
            </a:r>
            <a:br>
              <a:rPr lang="es-ES" sz="1200" b="1" kern="1200" dirty="0">
                <a:solidFill>
                  <a:schemeClr val="tx1"/>
                </a:solidFill>
                <a:latin typeface="+mn-lt"/>
                <a:ea typeface="+mn-ea"/>
                <a:cs typeface="+mn-cs"/>
              </a:rPr>
            </a:br>
            <a:r>
              <a:rPr lang="ru-RU" sz="1200" b="1" kern="1200" dirty="0">
                <a:solidFill>
                  <a:schemeClr val="tx1"/>
                </a:solidFill>
                <a:latin typeface="+mn-lt"/>
                <a:ea typeface="+mn-ea"/>
                <a:cs typeface="+mn-cs"/>
              </a:rPr>
              <a:t>Снова оказавшись перед отцом, сын столкнулся с перспективой смерти. Однако отец со слезами на глазах обнял его, и выразил желание освободить его. Сын признался, что жаждал свободы, но не мог ее получить. Ему было стыдно за себя, считая себя недостойным жизни. Отец же в ответ подтвердил его сыновство и причастность к родословной. Он напомнил ему, что в нем текла его кровь и что он нес на себе его образ. </a:t>
            </a:r>
            <a:r>
              <a:rPr lang="es-ES" sz="1200" b="1" kern="1200" dirty="0">
                <a:solidFill>
                  <a:schemeClr val="tx1"/>
                </a:solidFill>
                <a:latin typeface="+mn-lt"/>
                <a:ea typeface="+mn-ea"/>
                <a:cs typeface="+mn-cs"/>
              </a:rPr>
              <a:t/>
            </a:r>
            <a:br>
              <a:rPr lang="es-ES" sz="1200" b="1" kern="1200" dirty="0">
                <a:solidFill>
                  <a:schemeClr val="tx1"/>
                </a:solidFill>
                <a:latin typeface="+mn-lt"/>
                <a:ea typeface="+mn-ea"/>
                <a:cs typeface="+mn-cs"/>
              </a:rPr>
            </a:br>
            <a:r>
              <a:rPr lang="es-ES" sz="1200" b="1" kern="1200" dirty="0">
                <a:solidFill>
                  <a:schemeClr val="tx1"/>
                </a:solidFill>
                <a:latin typeface="+mn-lt"/>
                <a:ea typeface="+mn-ea"/>
                <a:cs typeface="+mn-cs"/>
              </a:rPr>
              <a:t/>
            </a:r>
            <a:br>
              <a:rPr lang="es-ES" sz="1200" b="1" kern="1200" dirty="0">
                <a:solidFill>
                  <a:schemeClr val="tx1"/>
                </a:solidFill>
                <a:latin typeface="+mn-lt"/>
                <a:ea typeface="+mn-ea"/>
                <a:cs typeface="+mn-cs"/>
              </a:rPr>
            </a:br>
            <a:r>
              <a:rPr lang="ru-RU" sz="1200" b="1" kern="1200" dirty="0">
                <a:solidFill>
                  <a:schemeClr val="tx1"/>
                </a:solidFill>
                <a:latin typeface="+mn-lt"/>
                <a:ea typeface="+mn-ea"/>
                <a:cs typeface="+mn-cs"/>
              </a:rPr>
              <a:t>Отец предложил сыну свободу, которую он так долго искал, но добавил, что он не был единственным, кто отправился в это путешествие. Он объяснил ему, что были и другие люди, обманутые драконом и теперь ставшие похожими на него. Отец открыл свои объятья для них всех, символизируя Божью благодать, предлагающую спасение всем ищущим его. </a:t>
            </a: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207DD82C-E7D3-5CB4-41C3-6B0876FEF5DF}"/>
              </a:ext>
            </a:extLst>
          </p:cNvPr>
          <p:cNvSpPr>
            <a:spLocks noGrp="1"/>
          </p:cNvSpPr>
          <p:nvPr>
            <p:ph type="sldNum" sz="quarter" idx="5"/>
          </p:nvPr>
        </p:nvSpPr>
        <p:spPr/>
        <p:txBody>
          <a:bodyPr/>
          <a:lstStyle/>
          <a:p>
            <a:fld id="{BAB4194A-EDFA-A742-85FE-79D0279E1C5E}" type="slidenum">
              <a:rPr lang="en-US" smtClean="0"/>
              <a:pPr/>
              <a:t>12</a:t>
            </a:fld>
            <a:endParaRPr lang="en-US"/>
          </a:p>
        </p:txBody>
      </p:sp>
    </p:spTree>
    <p:extLst>
      <p:ext uri="{BB962C8B-B14F-4D97-AF65-F5344CB8AC3E}">
        <p14:creationId xmlns:p14="http://schemas.microsoft.com/office/powerpoint/2010/main" val="196713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B702A-1901-849B-5034-2660BB436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79B61-7BC8-D36D-14AE-307AB4B82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60FAD-E805-BC24-0087-E000EBF77F6E}"/>
              </a:ext>
            </a:extLst>
          </p:cNvPr>
          <p:cNvSpPr>
            <a:spLocks noGrp="1"/>
          </p:cNvSpPr>
          <p:nvPr>
            <p:ph type="body" idx="1"/>
          </p:nvPr>
        </p:nvSpPr>
        <p:spPr/>
        <p:txBody>
          <a:bodyPr/>
          <a:lstStyle/>
          <a:p>
            <a:pPr marL="914400" marR="0" indent="-457200">
              <a:lnSpc>
                <a:spcPct val="150000"/>
              </a:lnSpc>
            </a:pP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Поиск Божьей воли включает</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 себя участие в постоянной молитве и стремление к познанию и пониманию Божьей воли (Кол. </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p>
          <a:p>
            <a:pPr marL="914400" marR="0" indent="-457200">
              <a:lnSpc>
                <a:spcPct val="150000"/>
              </a:lnSpc>
            </a:pPr>
            <a:endPar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lnSpc>
                <a:spcPct val="150000"/>
              </a:lnSpc>
            </a:pP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Возвращение</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к алтарю: Бог жаждет глубоких, близких, личных отношений с нами. </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14400" marR="0" indent="-457200">
              <a:lnSpc>
                <a:spcPct val="150000"/>
              </a:lnSpc>
            </a:pPr>
            <a:r>
              <a:rPr lang="en-US" sz="2800" b="0" i="0" u="none" strike="noStrike" dirty="0">
                <a:solidFill>
                  <a:srgbClr val="000000"/>
                </a:solidFill>
                <a:effectLst/>
              </a:rPr>
              <a:t>
</a:t>
            </a:r>
            <a:endParaRPr lang="en-US" dirty="0"/>
          </a:p>
        </p:txBody>
      </p:sp>
      <p:sp>
        <p:nvSpPr>
          <p:cNvPr id="4" name="Slide Number Placeholder 3">
            <a:extLst>
              <a:ext uri="{FF2B5EF4-FFF2-40B4-BE49-F238E27FC236}">
                <a16:creationId xmlns:a16="http://schemas.microsoft.com/office/drawing/2014/main" id="{DAD984E5-D79C-D964-1F98-2DA6F7E4014A}"/>
              </a:ext>
            </a:extLst>
          </p:cNvPr>
          <p:cNvSpPr>
            <a:spLocks noGrp="1"/>
          </p:cNvSpPr>
          <p:nvPr>
            <p:ph type="sldNum" sz="quarter" idx="5"/>
          </p:nvPr>
        </p:nvSpPr>
        <p:spPr/>
        <p:txBody>
          <a:bodyPr/>
          <a:lstStyle/>
          <a:p>
            <a:fld id="{BAB4194A-EDFA-A742-85FE-79D0279E1C5E}" type="slidenum">
              <a:rPr lang="en-US" smtClean="0"/>
              <a:pPr/>
              <a:t>13</a:t>
            </a:fld>
            <a:endParaRPr lang="en-US"/>
          </a:p>
        </p:txBody>
      </p:sp>
    </p:spTree>
    <p:extLst>
      <p:ext uri="{BB962C8B-B14F-4D97-AF65-F5344CB8AC3E}">
        <p14:creationId xmlns:p14="http://schemas.microsoft.com/office/powerpoint/2010/main" val="255471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F1CEC-AE9E-A073-0CB1-60612136E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A61AA-CDE3-3DBE-478B-67571A5E6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C5385-C8B5-DEA4-1BF8-CB7A1DEC3B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b="0" i="0" u="none" strike="noStrike" dirty="0">
                <a:solidFill>
                  <a:srgbClr val="000000"/>
                </a:solidFill>
                <a:effectLst/>
              </a:rPr>
              <a:t>Принесение плода</a:t>
            </a:r>
            <a:r>
              <a:rPr lang="ru-RU" sz="2800" b="0" i="0" u="none" strike="noStrike" baseline="0" dirty="0">
                <a:solidFill>
                  <a:srgbClr val="000000"/>
                </a:solidFill>
                <a:effectLst/>
              </a:rPr>
              <a:t> и духовный рост – это признак зрелости и проявление плода Духа, как это описано в Кол. 1:6 и 10. </a:t>
            </a:r>
            <a:endParaRPr lang="en-US" sz="2800" b="0" i="0" u="none" strike="noStrike" dirty="0">
              <a:solidFill>
                <a:srgbClr val="000000"/>
              </a:solidFill>
              <a:effectLst/>
            </a:endParaRPr>
          </a:p>
        </p:txBody>
      </p:sp>
      <p:sp>
        <p:nvSpPr>
          <p:cNvPr id="4" name="Slide Number Placeholder 3">
            <a:extLst>
              <a:ext uri="{FF2B5EF4-FFF2-40B4-BE49-F238E27FC236}">
                <a16:creationId xmlns:a16="http://schemas.microsoft.com/office/drawing/2014/main" id="{2CA56CB8-197F-0F9C-E87D-24E9485C6922}"/>
              </a:ext>
            </a:extLst>
          </p:cNvPr>
          <p:cNvSpPr>
            <a:spLocks noGrp="1"/>
          </p:cNvSpPr>
          <p:nvPr>
            <p:ph type="sldNum" sz="quarter" idx="5"/>
          </p:nvPr>
        </p:nvSpPr>
        <p:spPr/>
        <p:txBody>
          <a:bodyPr/>
          <a:lstStyle/>
          <a:p>
            <a:fld id="{BAB4194A-EDFA-A742-85FE-79D0279E1C5E}" type="slidenum">
              <a:rPr lang="en-US" smtClean="0"/>
              <a:pPr/>
              <a:t>14</a:t>
            </a:fld>
            <a:endParaRPr lang="en-US"/>
          </a:p>
        </p:txBody>
      </p:sp>
    </p:spTree>
    <p:extLst>
      <p:ext uri="{BB962C8B-B14F-4D97-AF65-F5344CB8AC3E}">
        <p14:creationId xmlns:p14="http://schemas.microsoft.com/office/powerpoint/2010/main" val="2006502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6DCF3-736A-2839-5B6B-EC4F94018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0A74E-932D-3057-63D8-696D80A07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8CA19-348F-3CDD-8E48-9922F7D7AE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b="0" i="0" u="none" strike="noStrike" dirty="0">
                <a:solidFill>
                  <a:srgbClr val="000000"/>
                </a:solidFill>
                <a:effectLst/>
              </a:rPr>
              <a:t>Жить</a:t>
            </a:r>
            <a:r>
              <a:rPr lang="ru-RU" sz="2800" b="0" i="0" u="none" strike="noStrike" baseline="0" dirty="0">
                <a:solidFill>
                  <a:srgbClr val="000000"/>
                </a:solidFill>
                <a:effectLst/>
              </a:rPr>
              <a:t> жизнью, достойной Господа: приложите усилия, чтобы жить так, чтобы угодить Богу (Кол. </a:t>
            </a:r>
            <a:r>
              <a:rPr lang="en-US" sz="2800" b="0" i="0" u="none" strike="noStrike" dirty="0">
                <a:solidFill>
                  <a:srgbClr val="000000"/>
                </a:solidFill>
                <a:effectLst/>
              </a:rPr>
              <a:t>1:10).</a:t>
            </a:r>
          </a:p>
        </p:txBody>
      </p:sp>
      <p:sp>
        <p:nvSpPr>
          <p:cNvPr id="4" name="Slide Number Placeholder 3">
            <a:extLst>
              <a:ext uri="{FF2B5EF4-FFF2-40B4-BE49-F238E27FC236}">
                <a16:creationId xmlns:a16="http://schemas.microsoft.com/office/drawing/2014/main" id="{171655B9-3130-0B92-ED9D-CE79A61F0014}"/>
              </a:ext>
            </a:extLst>
          </p:cNvPr>
          <p:cNvSpPr>
            <a:spLocks noGrp="1"/>
          </p:cNvSpPr>
          <p:nvPr>
            <p:ph type="sldNum" sz="quarter" idx="5"/>
          </p:nvPr>
        </p:nvSpPr>
        <p:spPr/>
        <p:txBody>
          <a:bodyPr/>
          <a:lstStyle/>
          <a:p>
            <a:fld id="{BAB4194A-EDFA-A742-85FE-79D0279E1C5E}" type="slidenum">
              <a:rPr lang="en-US" smtClean="0"/>
              <a:pPr/>
              <a:t>15</a:t>
            </a:fld>
            <a:endParaRPr lang="en-US"/>
          </a:p>
        </p:txBody>
      </p:sp>
    </p:spTree>
    <p:extLst>
      <p:ext uri="{BB962C8B-B14F-4D97-AF65-F5344CB8AC3E}">
        <p14:creationId xmlns:p14="http://schemas.microsoft.com/office/powerpoint/2010/main" val="389923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3FFF6-E94B-9C92-D245-2D8DBECB1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AB4BD-D82F-A17A-0250-EED7E5192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6FF06-DBC1-B983-75D8-409D6C4D37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b="0" i="0" u="none" strike="noStrike" dirty="0">
                <a:solidFill>
                  <a:srgbClr val="000000"/>
                </a:solidFill>
                <a:effectLst/>
              </a:rPr>
              <a:t>Стойкость и терпение</a:t>
            </a:r>
            <a:r>
              <a:rPr lang="en-US" sz="2800" b="0" i="0" u="none" strike="noStrike" dirty="0">
                <a:solidFill>
                  <a:srgbClr val="000000"/>
                </a:solidFill>
                <a:effectLst/>
              </a:rPr>
              <a:t>: </a:t>
            </a:r>
            <a:r>
              <a:rPr lang="ru-RU" sz="2800" b="0" i="0" u="none" strike="noStrike" dirty="0">
                <a:solidFill>
                  <a:srgbClr val="000000"/>
                </a:solidFill>
                <a:effectLst/>
              </a:rPr>
              <a:t>проявляет</a:t>
            </a:r>
            <a:r>
              <a:rPr lang="ru-RU" sz="2800" b="0" i="0" u="none" strike="noStrike" baseline="0" dirty="0">
                <a:solidFill>
                  <a:srgbClr val="000000"/>
                </a:solidFill>
                <a:effectLst/>
              </a:rPr>
              <a:t> духовную стойкость и терпение (Кол. 1:11).</a:t>
            </a:r>
            <a:endParaRPr lang="en-US" dirty="0"/>
          </a:p>
        </p:txBody>
      </p:sp>
      <p:sp>
        <p:nvSpPr>
          <p:cNvPr id="4" name="Slide Number Placeholder 3">
            <a:extLst>
              <a:ext uri="{FF2B5EF4-FFF2-40B4-BE49-F238E27FC236}">
                <a16:creationId xmlns:a16="http://schemas.microsoft.com/office/drawing/2014/main" id="{B3422255-F997-12E5-9AC4-3802FED28457}"/>
              </a:ext>
            </a:extLst>
          </p:cNvPr>
          <p:cNvSpPr>
            <a:spLocks noGrp="1"/>
          </p:cNvSpPr>
          <p:nvPr>
            <p:ph type="sldNum" sz="quarter" idx="5"/>
          </p:nvPr>
        </p:nvSpPr>
        <p:spPr/>
        <p:txBody>
          <a:bodyPr/>
          <a:lstStyle/>
          <a:p>
            <a:fld id="{BAB4194A-EDFA-A742-85FE-79D0279E1C5E}" type="slidenum">
              <a:rPr lang="en-US" smtClean="0"/>
              <a:pPr/>
              <a:t>16</a:t>
            </a:fld>
            <a:endParaRPr lang="en-US"/>
          </a:p>
        </p:txBody>
      </p:sp>
    </p:spTree>
    <p:extLst>
      <p:ext uri="{BB962C8B-B14F-4D97-AF65-F5344CB8AC3E}">
        <p14:creationId xmlns:p14="http://schemas.microsoft.com/office/powerpoint/2010/main" val="1111498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A74AD-8934-29C2-5943-70D4AC952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EA7F9-9BE0-DCC3-6421-C487BB516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C991C-9C17-AE41-126B-1DE2B3183440}"/>
              </a:ext>
            </a:extLst>
          </p:cNvPr>
          <p:cNvSpPr>
            <a:spLocks noGrp="1"/>
          </p:cNvSpPr>
          <p:nvPr>
            <p:ph type="body" idx="1"/>
          </p:nvPr>
        </p:nvSpPr>
        <p:spPr/>
        <p:txBody>
          <a:bodyPr/>
          <a:lstStyle/>
          <a:p>
            <a:r>
              <a:rPr lang="ru-RU" sz="1200" kern="1200" dirty="0">
                <a:solidFill>
                  <a:schemeClr val="tx1"/>
                </a:solidFill>
                <a:latin typeface="+mn-lt"/>
                <a:ea typeface="+mn-ea"/>
                <a:cs typeface="+mn-cs"/>
              </a:rPr>
              <a:t>Радостное благодарение: выражает благодарность Богу с радостью (Кол. 1:12).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Радость – это тема, которая более 650 раз появляется в Библии, но зачастую остается недооцененной из—за более конвенциональных тем, вроде веры, молитвы и изучения Библии. Однако частота, с которой она упоминается, указывает на ее важность. Вот всего лишь несколько примеров текстов Писания, которые углубляются в концепцию радости: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Псалом 5:11: Бог желает, чтобы мы радовались, кричали от радости и веселились в Нем. Заметьте, здесь есть особый акцент на криках, а не шепоте, радости.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Псалом 42:4: псалмист указывает на Бога, как Бога «радости и веселия». Некоторые могут уточнить, что не нужно слишком много веселиться, но подумайте о природе Бога, Которому вы служите. Он в действительности преисполнен радостью, это Его сущность и характер. Приближение к Нему неизбежно принесет радость в вашу жизнь, принимаете вы это или нет.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Иов 8:21: книга Иова рассказывает историю человека, который переживает страдания и столкнулся с испытаниями и жизненными штормами. Удивительно, но даже в этой книге радость упоминается пять раз. Тут содержится обетование о том, что Бог наполнит уста твои смехом и губы твои раскатами радости. </a:t>
            </a:r>
            <a:endParaRPr lang="en-US" sz="1200" kern="1200" dirty="0">
              <a:solidFill>
                <a:schemeClr val="tx1"/>
              </a:solidFill>
              <a:latin typeface="+mn-lt"/>
              <a:ea typeface="+mn-ea"/>
              <a:cs typeface="+mn-cs"/>
            </a:endParaRPr>
          </a:p>
          <a:p>
            <a:r>
              <a:rPr lang="ru-RU"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ru-RU" sz="1200" kern="1200" dirty="0">
                <a:solidFill>
                  <a:schemeClr val="tx1"/>
                </a:solidFill>
                <a:latin typeface="+mn-lt"/>
                <a:ea typeface="+mn-ea"/>
                <a:cs typeface="+mn-cs"/>
              </a:rPr>
              <a:t>- Исайя 9:3 провозглашает, что Божий народ веселится с радостью об урожае. И действительно, мы испытываем чистую радость от того, что становимся свидетелями того, как люди обретают спасение и посвящают свои жизни Иисусу!</a:t>
            </a:r>
            <a:endParaRPr lang="en-US" sz="1200" kern="1200" dirty="0">
              <a:solidFill>
                <a:schemeClr val="tx1"/>
              </a:solidFill>
              <a:latin typeface="+mn-lt"/>
              <a:ea typeface="+mn-ea"/>
              <a:cs typeface="+mn-cs"/>
            </a:endParaRPr>
          </a:p>
          <a:p>
            <a:r>
              <a:rPr lang="ru-RU" sz="1200" kern="1200" dirty="0">
                <a:solidFill>
                  <a:schemeClr val="tx1"/>
                </a:solidFill>
                <a:latin typeface="+mn-lt"/>
                <a:ea typeface="+mn-ea"/>
                <a:cs typeface="+mn-cs"/>
              </a:rPr>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Исайя 12:3 продолжает акцентировать внимание на радости от черпания воды из колодца спасения. Когда мы спасены и отдаем свою жинь Иисусу, мы должны испытывать невообразимое чувство радости. Это возвышающий опыт спасения и в нем есть изобилие радости в Иисусе. </a:t>
            </a:r>
            <a:endParaRPr lang="en-US" sz="1200" kern="1200" dirty="0">
              <a:solidFill>
                <a:schemeClr val="tx1"/>
              </a:solidFill>
              <a:latin typeface="+mn-lt"/>
              <a:ea typeface="+mn-ea"/>
              <a:cs typeface="+mn-cs"/>
            </a:endParaRPr>
          </a:p>
          <a:p>
            <a:r>
              <a:rPr lang="ru-RU" sz="1200" kern="1200" dirty="0">
                <a:solidFill>
                  <a:schemeClr val="tx1"/>
                </a:solidFill>
                <a:latin typeface="+mn-lt"/>
                <a:ea typeface="+mn-ea"/>
                <a:cs typeface="+mn-cs"/>
              </a:rPr>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Матфея 25:21 обращается к тем, кто спокоен: «Мне не нужна радость». К их удивлению, небеса называют «радостью Господина». Когда мы предстанем перед Царем Иисусом в день нашего входа в вечность, Он пригласит нас испытать радость Господа. Поэтому чрезвычайно важно культивировать радость на земле, поскольку на небе она будет преизобиловать. </a:t>
            </a:r>
            <a:endParaRPr lang="en-US" sz="1200" kern="1200" dirty="0">
              <a:solidFill>
                <a:schemeClr val="tx1"/>
              </a:solidFill>
              <a:latin typeface="+mn-lt"/>
              <a:ea typeface="+mn-ea"/>
              <a:cs typeface="+mn-cs"/>
            </a:endParaRPr>
          </a:p>
          <a:p>
            <a:r>
              <a:rPr lang="ru-RU" sz="1200" kern="1200" dirty="0">
                <a:solidFill>
                  <a:schemeClr val="tx1"/>
                </a:solidFill>
                <a:latin typeface="+mn-lt"/>
                <a:ea typeface="+mn-ea"/>
                <a:cs typeface="+mn-cs"/>
              </a:rPr>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Лука 2:10 описывает хорошо известную рождественскую историю, когда ангелы появились перед пастухами, поровозглашая рождение Спасителя Иисуса, как радостную весть. Они провозгласили: «Радость великая!» </a:t>
            </a:r>
            <a:endParaRPr lang="en-US" sz="1200" kern="1200" dirty="0">
              <a:solidFill>
                <a:schemeClr val="tx1"/>
              </a:solidFill>
              <a:latin typeface="+mn-lt"/>
              <a:ea typeface="+mn-ea"/>
              <a:cs typeface="+mn-cs"/>
            </a:endParaRPr>
          </a:p>
          <a:p>
            <a:r>
              <a:rPr lang="ru-RU" sz="1200" kern="1200" dirty="0">
                <a:solidFill>
                  <a:schemeClr val="tx1"/>
                </a:solidFill>
                <a:latin typeface="+mn-lt"/>
                <a:ea typeface="+mn-ea"/>
                <a:cs typeface="+mn-cs"/>
              </a:rPr>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Деяния 13:52 описывает учеников, исполнившихся радостью и Духом Святым.</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Римлянам 14:17 подсвечивает нам, что Царство Божье состоит из праведности, мира и радости в Духе Святом. Царство Божье характеризуется радостью.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Галатам 5:22 подчеркивает, что радость – это плод Духа. </a:t>
            </a: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4C3CFBB-2893-E613-6AB9-5D51487E6C78}"/>
              </a:ext>
            </a:extLst>
          </p:cNvPr>
          <p:cNvSpPr>
            <a:spLocks noGrp="1"/>
          </p:cNvSpPr>
          <p:nvPr>
            <p:ph type="sldNum" sz="quarter" idx="5"/>
          </p:nvPr>
        </p:nvSpPr>
        <p:spPr/>
        <p:txBody>
          <a:bodyPr/>
          <a:lstStyle/>
          <a:p>
            <a:fld id="{BAB4194A-EDFA-A742-85FE-79D0279E1C5E}" type="slidenum">
              <a:rPr lang="en-US" smtClean="0"/>
              <a:pPr/>
              <a:t>17</a:t>
            </a:fld>
            <a:endParaRPr lang="en-US"/>
          </a:p>
        </p:txBody>
      </p:sp>
    </p:spTree>
    <p:extLst>
      <p:ext uri="{BB962C8B-B14F-4D97-AF65-F5344CB8AC3E}">
        <p14:creationId xmlns:p14="http://schemas.microsoft.com/office/powerpoint/2010/main" val="62898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EE47F-36B0-8FFB-BBF9-62043994F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A50D7-8EB1-04FC-0A9A-3450B39B7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B858F-13A0-FF17-4D9F-7E804D5E7D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Признание превосходства Христа:</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понимание и признание превосходства Христа (Кол. </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1:15-18).</a:t>
            </a:r>
            <a:endParaRPr lang="en-US" dirty="0"/>
          </a:p>
        </p:txBody>
      </p:sp>
      <p:sp>
        <p:nvSpPr>
          <p:cNvPr id="4" name="Slide Number Placeholder 3">
            <a:extLst>
              <a:ext uri="{FF2B5EF4-FFF2-40B4-BE49-F238E27FC236}">
                <a16:creationId xmlns:a16="http://schemas.microsoft.com/office/drawing/2014/main" id="{67B448F8-FE6A-6BCA-27BC-C141964BC4C9}"/>
              </a:ext>
            </a:extLst>
          </p:cNvPr>
          <p:cNvSpPr>
            <a:spLocks noGrp="1"/>
          </p:cNvSpPr>
          <p:nvPr>
            <p:ph type="sldNum" sz="quarter" idx="5"/>
          </p:nvPr>
        </p:nvSpPr>
        <p:spPr/>
        <p:txBody>
          <a:bodyPr/>
          <a:lstStyle/>
          <a:p>
            <a:fld id="{BAB4194A-EDFA-A742-85FE-79D0279E1C5E}" type="slidenum">
              <a:rPr lang="en-US" smtClean="0"/>
              <a:pPr/>
              <a:t>18</a:t>
            </a:fld>
            <a:endParaRPr lang="en-US"/>
          </a:p>
        </p:txBody>
      </p:sp>
    </p:spTree>
    <p:extLst>
      <p:ext uri="{BB962C8B-B14F-4D97-AF65-F5344CB8AC3E}">
        <p14:creationId xmlns:p14="http://schemas.microsoft.com/office/powerpoint/2010/main" val="263956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7FAD3-8009-22AE-6C18-57B6A417F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7297F-94F8-F562-8841-79E7CF625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CDED5-C79D-0BC8-AD88-51C4A9740DDC}"/>
              </a:ext>
            </a:extLst>
          </p:cNvPr>
          <p:cNvSpPr>
            <a:spLocks noGrp="1"/>
          </p:cNvSpPr>
          <p:nvPr>
            <p:ph type="body" idx="1"/>
          </p:nvPr>
        </p:nvSpPr>
        <p:spPr/>
        <p:txBody>
          <a:bodyPr/>
          <a:lstStyle/>
          <a:p>
            <a:pPr marL="914400" marR="0" indent="-457200">
              <a:lnSpc>
                <a:spcPct val="150000"/>
              </a:lnSpc>
            </a:pP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Представление Слова Божьего в его целостности</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Проверяет,</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учит и проповедует полноту Слова Божьего (Кол. </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1:25).
</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Брат из Австралии поделился, что </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его маленькая церковь стала серьезно расти из-за того, что пастор принял решение проповедовать Слово. Люди хотели приходить к нему, потому что он искренне верил в Слово. В результате членство в этой церкви выросло с 40 до 150 человек.</a:t>
            </a:r>
            <a:endPar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0C0AED-42C9-E27F-6FDD-C14D8EAA26FF}"/>
              </a:ext>
            </a:extLst>
          </p:cNvPr>
          <p:cNvSpPr>
            <a:spLocks noGrp="1"/>
          </p:cNvSpPr>
          <p:nvPr>
            <p:ph type="sldNum" sz="quarter" idx="5"/>
          </p:nvPr>
        </p:nvSpPr>
        <p:spPr/>
        <p:txBody>
          <a:bodyPr/>
          <a:lstStyle/>
          <a:p>
            <a:fld id="{BAB4194A-EDFA-A742-85FE-79D0279E1C5E}" type="slidenum">
              <a:rPr lang="en-US" smtClean="0"/>
              <a:pPr/>
              <a:t>19</a:t>
            </a:fld>
            <a:endParaRPr lang="en-US"/>
          </a:p>
        </p:txBody>
      </p:sp>
    </p:spTree>
    <p:extLst>
      <p:ext uri="{BB962C8B-B14F-4D97-AF65-F5344CB8AC3E}">
        <p14:creationId xmlns:p14="http://schemas.microsoft.com/office/powerpoint/2010/main" val="240541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В начале</a:t>
            </a:r>
            <a:r>
              <a:rPr lang="ru-RU" baseline="0" dirty="0"/>
              <a:t> года я посетил пасторскую встречу в Аргентине, где представили такой идеальный образ пастора в их Унионе.</a:t>
            </a:r>
            <a:r>
              <a:rPr lang="en-US" dirty="0"/>
              <a:t>
</a:t>
            </a:r>
            <a:r>
              <a:rPr lang="ru-RU" dirty="0"/>
              <a:t>Однако были и несогласные, которые представили более реалистичную альтернативу. </a:t>
            </a:r>
            <a:endParaRPr lang="en-US" dirty="0"/>
          </a:p>
        </p:txBody>
      </p:sp>
      <p:sp>
        <p:nvSpPr>
          <p:cNvPr id="4" name="Slide Number Placeholder 3"/>
          <p:cNvSpPr>
            <a:spLocks noGrp="1"/>
          </p:cNvSpPr>
          <p:nvPr>
            <p:ph type="sldNum" sz="quarter" idx="5"/>
          </p:nvPr>
        </p:nvSpPr>
        <p:spPr/>
        <p:txBody>
          <a:bodyPr/>
          <a:lstStyle/>
          <a:p>
            <a:fld id="{BAB4194A-EDFA-A742-85FE-79D0279E1C5E}" type="slidenum">
              <a:rPr lang="en-US" smtClean="0"/>
              <a:pPr/>
              <a:t>2</a:t>
            </a:fld>
            <a:endParaRPr lang="en-US"/>
          </a:p>
        </p:txBody>
      </p:sp>
    </p:spTree>
    <p:extLst>
      <p:ext uri="{BB962C8B-B14F-4D97-AF65-F5344CB8AC3E}">
        <p14:creationId xmlns:p14="http://schemas.microsoft.com/office/powerpoint/2010/main" val="8361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58565-269B-DE5F-43CC-A34031EC0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5DECA-7CB4-FF4D-92ED-7DCD12553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95D61-B256-FCA5-BC63-E1F78D196C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rPr>
              <a:t>
</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Защита от обмана</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Будьте</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начеку против убедительных аргументов и обмана (Кол. </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2:4,8).</a:t>
            </a:r>
            <a:endParaRPr lang="en-US" dirty="0"/>
          </a:p>
        </p:txBody>
      </p:sp>
      <p:sp>
        <p:nvSpPr>
          <p:cNvPr id="4" name="Slide Number Placeholder 3">
            <a:extLst>
              <a:ext uri="{FF2B5EF4-FFF2-40B4-BE49-F238E27FC236}">
                <a16:creationId xmlns:a16="http://schemas.microsoft.com/office/drawing/2014/main" id="{8797BD2F-4326-3FBA-FC55-B81E08D357D7}"/>
              </a:ext>
            </a:extLst>
          </p:cNvPr>
          <p:cNvSpPr>
            <a:spLocks noGrp="1"/>
          </p:cNvSpPr>
          <p:nvPr>
            <p:ph type="sldNum" sz="quarter" idx="5"/>
          </p:nvPr>
        </p:nvSpPr>
        <p:spPr/>
        <p:txBody>
          <a:bodyPr/>
          <a:lstStyle/>
          <a:p>
            <a:fld id="{BAB4194A-EDFA-A742-85FE-79D0279E1C5E}" type="slidenum">
              <a:rPr lang="en-US" smtClean="0"/>
              <a:pPr/>
              <a:t>20</a:t>
            </a:fld>
            <a:endParaRPr lang="en-US"/>
          </a:p>
        </p:txBody>
      </p:sp>
    </p:spTree>
    <p:extLst>
      <p:ext uri="{BB962C8B-B14F-4D97-AF65-F5344CB8AC3E}">
        <p14:creationId xmlns:p14="http://schemas.microsoft.com/office/powerpoint/2010/main" val="3603445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Сегодня более, чем когда-либо</a:t>
            </a:r>
            <a:r>
              <a:rPr lang="en-US" dirty="0"/>
              <a:t>,</a:t>
            </a:r>
            <a:r>
              <a:rPr lang="ru-RU" dirty="0"/>
              <a:t> верный пастор должен вкладывать в людей Библию,</a:t>
            </a:r>
            <a:r>
              <a:rPr lang="ru-RU" baseline="0" dirty="0"/>
              <a:t> а не свое мнение. Он должен помнить, что его авторитет основан не на его словах или манере проповеди, но исключительно на Библии. Учителя Субботней школы и наставники в наших школах и образовательных центрах должны быть бдительными в отношении лжеучений. </a:t>
            </a:r>
            <a:endParaRPr lang="en-US" dirty="0"/>
          </a:p>
        </p:txBody>
      </p:sp>
      <p:sp>
        <p:nvSpPr>
          <p:cNvPr id="4" name="Slide Number Placeholder 3"/>
          <p:cNvSpPr>
            <a:spLocks noGrp="1"/>
          </p:cNvSpPr>
          <p:nvPr>
            <p:ph type="sldNum" sz="quarter" idx="5"/>
          </p:nvPr>
        </p:nvSpPr>
        <p:spPr/>
        <p:txBody>
          <a:bodyPr/>
          <a:lstStyle/>
          <a:p>
            <a:fld id="{10ED4FAB-C76F-D34E-BFDC-B813B1F08FEA}" type="slidenum">
              <a:rPr lang="en-US" smtClean="0"/>
              <a:pPr/>
              <a:t>21</a:t>
            </a:fld>
            <a:endParaRPr lang="en-US" dirty="0"/>
          </a:p>
        </p:txBody>
      </p:sp>
    </p:spTree>
    <p:extLst>
      <p:ext uri="{BB962C8B-B14F-4D97-AF65-F5344CB8AC3E}">
        <p14:creationId xmlns:p14="http://schemas.microsoft.com/office/powerpoint/2010/main" val="1176243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Сегодня более, чем когда-либо</a:t>
            </a:r>
            <a:r>
              <a:rPr lang="en-US" dirty="0"/>
              <a:t>,</a:t>
            </a:r>
            <a:r>
              <a:rPr lang="ru-RU" dirty="0"/>
              <a:t> верный пастор должен вкладывать в людей Библию,</a:t>
            </a:r>
            <a:r>
              <a:rPr lang="ru-RU" baseline="0" dirty="0"/>
              <a:t> а не свое мнение. Он должен помнить, что его авторитет основан не на его словах или манере проповеди, но исключительно на Библии. Учителя Субботней школы и наставники в наших школах и образовательных центрах должны быть бдительными в отношении лжеучений.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0ED4FAB-C76F-D34E-BFDC-B813B1F08FEA}" type="slidenum">
              <a:rPr lang="en-US" smtClean="0"/>
              <a:pPr/>
              <a:t>22</a:t>
            </a:fld>
            <a:endParaRPr lang="en-US" dirty="0"/>
          </a:p>
        </p:txBody>
      </p:sp>
    </p:spTree>
    <p:extLst>
      <p:ext uri="{BB962C8B-B14F-4D97-AF65-F5344CB8AC3E}">
        <p14:creationId xmlns:p14="http://schemas.microsoft.com/office/powerpoint/2010/main" val="100666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s-ES" sz="1200" b="1" i="1" dirty="0">
                <a:solidFill>
                  <a:schemeClr val="accent1">
                    <a:lumMod val="75000"/>
                  </a:schemeClr>
                </a:solidFill>
                <a:latin typeface="Chalkboard" panose="03050602040202020205" pitchFamily="66" charset="77"/>
                <a:ea typeface="Times New Roman" panose="02020603050405020304" pitchFamily="18" charset="0"/>
                <a:cs typeface="Arial" panose="020B0604020202020204" pitchFamily="34" charset="0"/>
              </a:rPr>
              <a:t>“</a:t>
            </a:r>
            <a:r>
              <a:rPr lang="ru-RU" sz="1200" b="1" i="1" noProof="0" dirty="0">
                <a:solidFill>
                  <a:schemeClr val="accent1">
                    <a:lumMod val="75000"/>
                  </a:schemeClr>
                </a:solidFill>
                <a:latin typeface="Chalkboard" panose="03050602040202020205" pitchFamily="66" charset="77"/>
                <a:ea typeface="Times New Roman" panose="02020603050405020304" pitchFamily="18" charset="0"/>
                <a:cs typeface="Arial" panose="020B0604020202020204" pitchFamily="34" charset="0"/>
              </a:rPr>
              <a:t>Предостережения Слова Божьего об опасностях, окружающих хритианскую Церковь, относятся и к нам. Подобно тому, как во дни апостолов люди пытались преданиями и философией подорвать веру в Писания,</a:t>
            </a:r>
            <a:endParaRPr lang="en-US" sz="1200" b="1" dirty="0">
              <a:solidFill>
                <a:schemeClr val="accent1">
                  <a:lumMod val="75000"/>
                </a:schemeClr>
              </a:solidFill>
              <a:latin typeface="Chalkboard" panose="03050602040202020205" pitchFamily="66" charset="77"/>
            </a:endParaRPr>
          </a:p>
        </p:txBody>
      </p:sp>
      <p:sp>
        <p:nvSpPr>
          <p:cNvPr id="4" name="Slide Number Placeholder 3"/>
          <p:cNvSpPr>
            <a:spLocks noGrp="1"/>
          </p:cNvSpPr>
          <p:nvPr>
            <p:ph type="sldNum" sz="quarter" idx="5"/>
          </p:nvPr>
        </p:nvSpPr>
        <p:spPr/>
        <p:txBody>
          <a:bodyPr/>
          <a:lstStyle/>
          <a:p>
            <a:fld id="{10ED4FAB-C76F-D34E-BFDC-B813B1F08FEA}" type="slidenum">
              <a:rPr lang="en-US" smtClean="0"/>
              <a:pPr/>
              <a:t>23</a:t>
            </a:fld>
            <a:endParaRPr lang="en-US" dirty="0"/>
          </a:p>
        </p:txBody>
      </p:sp>
    </p:spTree>
    <p:extLst>
      <p:ext uri="{BB962C8B-B14F-4D97-AF65-F5344CB8AC3E}">
        <p14:creationId xmlns:p14="http://schemas.microsoft.com/office/powerpoint/2010/main" val="1976551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ru-RU" sz="1200" b="1" i="1" noProof="0" dirty="0">
                <a:solidFill>
                  <a:schemeClr val="accent1">
                    <a:lumMod val="75000"/>
                  </a:schemeClr>
                </a:solidFill>
                <a:latin typeface="Chalkboard" panose="03050602040202020205" pitchFamily="66" charset="77"/>
              </a:rPr>
              <a:t>так и сегодня враг всякой правды пытается совратить души, направить их на запретный путь с помощью заманчивых положений высшего критицизма, эволюционного учения, спиритизма, </a:t>
            </a:r>
          </a:p>
          <a:p>
            <a:pPr>
              <a:lnSpc>
                <a:spcPct val="150000"/>
              </a:lnSpc>
            </a:pPr>
            <a:r>
              <a:rPr lang="ru-RU" sz="1200" b="1" i="1" noProof="0" dirty="0">
                <a:solidFill>
                  <a:schemeClr val="accent1">
                    <a:lumMod val="75000"/>
                  </a:schemeClr>
                </a:solidFill>
                <a:latin typeface="Chalkboard" panose="03050602040202020205" pitchFamily="66" charset="77"/>
              </a:rPr>
              <a:t>теософии и пантеизма. Для многих </a:t>
            </a:r>
          </a:p>
          <a:p>
            <a:pPr>
              <a:lnSpc>
                <a:spcPct val="150000"/>
              </a:lnSpc>
            </a:pPr>
            <a:r>
              <a:rPr lang="ru-RU" sz="1200" b="1" i="1" noProof="0" dirty="0">
                <a:solidFill>
                  <a:schemeClr val="accent1">
                    <a:lumMod val="75000"/>
                  </a:schemeClr>
                </a:solidFill>
                <a:latin typeface="Chalkboard" panose="03050602040202020205" pitchFamily="66" charset="77"/>
              </a:rPr>
              <a:t>Библия – это светильник без масла, потому что они настроили свой ум на умозрительную философию, которая приводит к недоразумениям и хаосу. </a:t>
            </a:r>
            <a:endParaRPr lang="en-US" sz="2400" b="1" noProof="0" dirty="0">
              <a:solidFill>
                <a:schemeClr val="accent1">
                  <a:lumMod val="75000"/>
                </a:schemeClr>
              </a:solidFill>
              <a:latin typeface="Chalkboard" panose="03050602040202020205" pitchFamily="66" charset="77"/>
            </a:endParaRPr>
          </a:p>
          <a:p>
            <a:endParaRPr lang="en-US" dirty="0"/>
          </a:p>
        </p:txBody>
      </p:sp>
      <p:sp>
        <p:nvSpPr>
          <p:cNvPr id="4" name="Slide Number Placeholder 3"/>
          <p:cNvSpPr>
            <a:spLocks noGrp="1"/>
          </p:cNvSpPr>
          <p:nvPr>
            <p:ph type="sldNum" sz="quarter" idx="5"/>
          </p:nvPr>
        </p:nvSpPr>
        <p:spPr/>
        <p:txBody>
          <a:bodyPr/>
          <a:lstStyle/>
          <a:p>
            <a:fld id="{10ED4FAB-C76F-D34E-BFDC-B813B1F08FEA}" type="slidenum">
              <a:rPr lang="en-US" smtClean="0"/>
              <a:pPr/>
              <a:t>24</a:t>
            </a:fld>
            <a:endParaRPr lang="en-US" dirty="0"/>
          </a:p>
        </p:txBody>
      </p:sp>
    </p:spTree>
    <p:extLst>
      <p:ext uri="{BB962C8B-B14F-4D97-AF65-F5344CB8AC3E}">
        <p14:creationId xmlns:p14="http://schemas.microsoft.com/office/powerpoint/2010/main" val="2760319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ru-RU" sz="1200" b="1" i="1" noProof="0" dirty="0">
                <a:solidFill>
                  <a:schemeClr val="accent1">
                    <a:lumMod val="75000"/>
                  </a:schemeClr>
                </a:solidFill>
                <a:latin typeface="Chalkboard" panose="03050602040202020205" pitchFamily="66" charset="77"/>
              </a:rPr>
              <a:t>Высший критицизм со своим критическим анализом, догадками, реконструкциями подрывает веру в Библию как в Божественное откровение. </a:t>
            </a:r>
            <a:endParaRPr lang="en-US" sz="4000" b="1" noProof="0" dirty="0">
              <a:solidFill>
                <a:schemeClr val="accent1">
                  <a:lumMod val="75000"/>
                </a:schemeClr>
              </a:solidFill>
              <a:latin typeface="Chalkboard" panose="03050602040202020205" pitchFamily="66" charset="77"/>
            </a:endParaRPr>
          </a:p>
        </p:txBody>
      </p:sp>
      <p:sp>
        <p:nvSpPr>
          <p:cNvPr id="4" name="Slide Number Placeholder 3"/>
          <p:cNvSpPr>
            <a:spLocks noGrp="1"/>
          </p:cNvSpPr>
          <p:nvPr>
            <p:ph type="sldNum" sz="quarter" idx="5"/>
          </p:nvPr>
        </p:nvSpPr>
        <p:spPr/>
        <p:txBody>
          <a:bodyPr/>
          <a:lstStyle/>
          <a:p>
            <a:fld id="{10ED4FAB-C76F-D34E-BFDC-B813B1F08FEA}" type="slidenum">
              <a:rPr lang="en-US" smtClean="0"/>
              <a:pPr/>
              <a:t>25</a:t>
            </a:fld>
            <a:endParaRPr lang="en-US" dirty="0"/>
          </a:p>
        </p:txBody>
      </p:sp>
    </p:spTree>
    <p:extLst>
      <p:ext uri="{BB962C8B-B14F-4D97-AF65-F5344CB8AC3E}">
        <p14:creationId xmlns:p14="http://schemas.microsoft.com/office/powerpoint/2010/main" val="700662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noProof="0" dirty="0">
                <a:solidFill>
                  <a:schemeClr val="accent1">
                    <a:lumMod val="75000"/>
                  </a:schemeClr>
                </a:solidFill>
                <a:latin typeface="Chalkboard" panose="03050602040202020205" pitchFamily="66" charset="77"/>
              </a:rPr>
              <a:t>Он лишает Слово Божье власти облагораживать и вдохновлять человека, руководить всей его жизнью. Спиритизм внушает людям, что высшим законом является желание человека, что распущенность – это свобода и что человек ответственен только перед самим собой. </a:t>
            </a:r>
            <a:r>
              <a:rPr lang="ru-RU" sz="1200" b="1" i="1" dirty="0">
                <a:solidFill>
                  <a:schemeClr val="accent1">
                    <a:lumMod val="75000"/>
                  </a:schemeClr>
                </a:solidFill>
                <a:latin typeface="Chalkboard" panose="03050602040202020205" pitchFamily="66" charset="77"/>
              </a:rPr>
              <a:t>ДА, с. 474.1</a:t>
            </a:r>
            <a:endParaRPr lang="en-US" sz="1100" b="1" dirty="0">
              <a:solidFill>
                <a:schemeClr val="accent1">
                  <a:lumMod val="75000"/>
                </a:schemeClr>
              </a:solidFill>
              <a:latin typeface="Chalkboard" panose="03050602040202020205" pitchFamily="66" charset="77"/>
            </a:endParaRPr>
          </a:p>
          <a:p>
            <a:endParaRPr lang="es-ES" sz="1200" b="1" kern="1200" dirty="0">
              <a:solidFill>
                <a:schemeClr val="tx1"/>
              </a:solidFill>
              <a:effectLst/>
              <a:latin typeface="+mn-lt"/>
              <a:ea typeface="+mn-ea"/>
              <a:cs typeface="+mn-cs"/>
            </a:endParaRPr>
          </a:p>
          <a:p>
            <a:r>
              <a:rPr lang="ru-RU" dirty="0">
                <a:effectLst/>
                <a:latin typeface="Helvetica" pitchFamily="2" charset="0"/>
              </a:rPr>
              <a:t>Адвентисты Седьмого</a:t>
            </a:r>
            <a:r>
              <a:rPr lang="ru-RU" baseline="0" dirty="0">
                <a:effectLst/>
                <a:latin typeface="Helvetica" pitchFamily="2" charset="0"/>
              </a:rPr>
              <a:t> Дня – это люди Библии. Мы должны поддерживать высочайшие стандарты истины. Если они не говорят в соответствии с этим, то это потому, что они не приняли свет. Библия – это Слово Живого Бога. Мы должны принять, что Библия толкует саму себя. Мы должны исследовать ее с молитвой и смирением, позволяя Святому Духу направлять нас на всякую истину, содержающуюся в Священном Писании. </a:t>
            </a:r>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fld id="{10ED4FAB-C76F-D34E-BFDC-B813B1F08FEA}" type="slidenum">
              <a:rPr lang="en-US" smtClean="0"/>
              <a:pPr/>
              <a:t>26</a:t>
            </a:fld>
            <a:endParaRPr lang="en-US" dirty="0"/>
          </a:p>
        </p:txBody>
      </p:sp>
    </p:spTree>
    <p:extLst>
      <p:ext uri="{BB962C8B-B14F-4D97-AF65-F5344CB8AC3E}">
        <p14:creationId xmlns:p14="http://schemas.microsoft.com/office/powerpoint/2010/main" val="1140864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0ED4FAB-C76F-D34E-BFDC-B813B1F08FEA}" type="slidenum">
              <a:rPr lang="en-US" smtClean="0"/>
              <a:pPr/>
              <a:t>27</a:t>
            </a:fld>
            <a:endParaRPr lang="en-US" dirty="0"/>
          </a:p>
        </p:txBody>
      </p:sp>
    </p:spTree>
    <p:extLst>
      <p:ext uri="{BB962C8B-B14F-4D97-AF65-F5344CB8AC3E}">
        <p14:creationId xmlns:p14="http://schemas.microsoft.com/office/powerpoint/2010/main" val="3418341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У нас мало информации о Епафрасе,</a:t>
            </a:r>
            <a:r>
              <a:rPr lang="ru-RU" sz="1200" kern="1200" baseline="0" dirty="0">
                <a:solidFill>
                  <a:schemeClr val="tx1"/>
                </a:solidFill>
                <a:effectLst/>
                <a:latin typeface="+mn-lt"/>
                <a:ea typeface="+mn-ea"/>
                <a:cs typeface="+mn-cs"/>
              </a:rPr>
              <a:t> но ясно, что он оказал огромное влияние на жизнь многих людей. Павел знал, что Епафрас проявляет глубокую заботу о церкви в Колоссах, Лаодикии и Иераполе. Епафрас сыграл ключевую роль в основании и служении этих церквей.</a:t>
            </a:r>
            <a:r>
              <a:rPr lang="es-E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Влияние Епафраса является</a:t>
            </a:r>
            <a:r>
              <a:rPr lang="ru-RU" sz="1200" kern="1200" baseline="0" dirty="0">
                <a:solidFill>
                  <a:schemeClr val="tx1"/>
                </a:solidFill>
                <a:effectLst/>
                <a:latin typeface="+mn-lt"/>
                <a:ea typeface="+mn-ea"/>
                <a:cs typeface="+mn-cs"/>
              </a:rPr>
              <a:t> для нас примером лидерства – способности влиять на окружающих. Одна жизнь может изменить многое, влияя на жизни тысяч. Епафрас оставил после себя наследие любви, посвящения и служения Господу и Его церкви. </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0ED4FAB-C76F-D34E-BFDC-B813B1F08FEA}" type="slidenum">
              <a:rPr lang="en-US" smtClean="0"/>
              <a:pPr/>
              <a:t>28</a:t>
            </a:fld>
            <a:endParaRPr lang="en-US" dirty="0"/>
          </a:p>
        </p:txBody>
      </p:sp>
    </p:spTree>
    <p:extLst>
      <p:ext uri="{BB962C8B-B14F-4D97-AF65-F5344CB8AC3E}">
        <p14:creationId xmlns:p14="http://schemas.microsoft.com/office/powerpoint/2010/main" val="1947297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E2E5-8BA3-581F-11DC-52BE4F3AC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03938-F356-74F8-8BA3-86DBF162F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84A3E-7EE8-9EB4-984B-1E12DDF8EC62}"/>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kern="1200" dirty="0">
                <a:solidFill>
                  <a:schemeClr val="tx1"/>
                </a:solidFill>
                <a:latin typeface="+mn-lt"/>
                <a:ea typeface="+mn-ea"/>
                <a:cs typeface="+mn-cs"/>
              </a:rPr>
              <a:t>Время от времени я встречаю людей, которые рассказывают мне такие истории: «Пастор, вы крестили меня десять лет тому назад. После этого я вернулся в свой родной город, в котором не было адвентистской церкви. Я начала раздавать ваши проповеди своим друзьям и мне приятно сообщить вам, что в нашем городе теперь существует адвентистская церковь».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kern="1200" dirty="0">
                <a:solidFill>
                  <a:schemeClr val="tx1"/>
                </a:solidFill>
                <a:latin typeface="+mn-lt"/>
                <a:ea typeface="+mn-ea"/>
                <a:cs typeface="+mn-cs"/>
              </a:rPr>
              <a:t>Я также помню одну семейную пару на грани развода, узнавшую об одной из конференций, которую я планировал провести в их городе. Годы спустя мы встретились в другом штате, и они подошли ко мне. Они вспомнили о посещении той конференции, когда они были на грани развода. «Вы провели с намми консультацию, и в итоге мы крестились. Мы славим Бога за то, что он сохранил наш брак».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kern="1200" dirty="0">
                <a:solidFill>
                  <a:schemeClr val="tx1"/>
                </a:solidFill>
                <a:latin typeface="+mn-lt"/>
                <a:ea typeface="+mn-ea"/>
                <a:cs typeface="+mn-cs"/>
              </a:rPr>
              <a:t>Один пастор представил меня перед моей проповедью и заметил, что я могу не помнить, кто он. «Тем не менее», сказал он, «я хочу поделиться с вами тем, что вы крестили меня, когда мне было десять лет». Теперь этот молодой человек стал пастором церкви. </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Это были всего лишь несколько историй, которые глубоко тронули мое сердце и мотивировали меня продолжать свой труд в качестве учителя</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Библии. Это самая серьезная и изменяющая жизни ответственность, которую нам вверили. </a:t>
            </a:r>
          </a:p>
        </p:txBody>
      </p:sp>
      <p:sp>
        <p:nvSpPr>
          <p:cNvPr id="4" name="Slide Number Placeholder 3">
            <a:extLst>
              <a:ext uri="{FF2B5EF4-FFF2-40B4-BE49-F238E27FC236}">
                <a16:creationId xmlns:a16="http://schemas.microsoft.com/office/drawing/2014/main" id="{642A8C25-7CEF-7D22-9333-3796FEDD73C3}"/>
              </a:ext>
            </a:extLst>
          </p:cNvPr>
          <p:cNvSpPr>
            <a:spLocks noGrp="1"/>
          </p:cNvSpPr>
          <p:nvPr>
            <p:ph type="sldNum" sz="quarter" idx="5"/>
          </p:nvPr>
        </p:nvSpPr>
        <p:spPr/>
        <p:txBody>
          <a:bodyPr/>
          <a:lstStyle/>
          <a:p>
            <a:fld id="{10ED4FAB-C76F-D34E-BFDC-B813B1F08FEA}" type="slidenum">
              <a:rPr lang="en-US" smtClean="0"/>
              <a:pPr/>
              <a:t>29</a:t>
            </a:fld>
            <a:endParaRPr lang="en-US" dirty="0"/>
          </a:p>
        </p:txBody>
      </p:sp>
    </p:spTree>
    <p:extLst>
      <p:ext uri="{BB962C8B-B14F-4D97-AF65-F5344CB8AC3E}">
        <p14:creationId xmlns:p14="http://schemas.microsoft.com/office/powerpoint/2010/main" val="50090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4194A-EDFA-A742-85FE-79D0279E1C5E}" type="slidenum">
              <a:rPr lang="en-US" smtClean="0"/>
              <a:pPr/>
              <a:t>3</a:t>
            </a:fld>
            <a:endParaRPr lang="en-US"/>
          </a:p>
        </p:txBody>
      </p:sp>
    </p:spTree>
    <p:extLst>
      <p:ext uri="{BB962C8B-B14F-4D97-AF65-F5344CB8AC3E}">
        <p14:creationId xmlns:p14="http://schemas.microsoft.com/office/powerpoint/2010/main" val="3159458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latin typeface="+mn-lt"/>
                <a:ea typeface="+mn-ea"/>
                <a:cs typeface="+mn-cs"/>
              </a:rPr>
              <a:t>Епафрас описан не только, как драгоценный сослужитель и верный служитель Христов</a:t>
            </a:r>
            <a:r>
              <a:rPr lang="es-ES" sz="1200" kern="1200" dirty="0">
                <a:solidFill>
                  <a:schemeClr val="tx1"/>
                </a:solidFill>
                <a:latin typeface="+mn-lt"/>
                <a:ea typeface="+mn-ea"/>
                <a:cs typeface="+mn-cs"/>
              </a:rPr>
              <a:t>,</a:t>
            </a:r>
            <a:r>
              <a:rPr lang="ru-RU" sz="1200" kern="1200" dirty="0">
                <a:solidFill>
                  <a:schemeClr val="tx1"/>
                </a:solidFill>
                <a:latin typeface="+mn-lt"/>
                <a:ea typeface="+mn-ea"/>
                <a:cs typeface="+mn-cs"/>
              </a:rPr>
              <a:t> но и как ходатай, проявивший свое посвящение в молитве. Он горячо молился о своих людях, в одиночестве борясь за них перед Богом. В то время, не имея таких современныхх коммуникационных инструментов,  как сотовые телефоны, Вотсап, Скайп или Зум, Епафрас не мог воспользоваться блогами или медиаплатформами для постоянного общения с ними. Тем не менее, у него был экстрардинарный дар – способность молиться. Когда бы он ни столкнулся с трудностями, первым его делом было найти место уединения и помолиться. Епафрас молился истово, борясь за познание Божьей воли в поисках Его руководства. Его молитвы являются для нас свидетельством его неутомимого посвящения ходатайственному служению. Апостол Павел осознавал молитвенное искусство Епафраса и признавал его роль в качестве воина молитвы. Молитвы Епафраса были постоянным источником силы и поддержки для церкви в Колоссах. Его сердечные просьбы были направлены на ниспрошение их непоколебимой веры во Христа, различение Божьей воли и доверие ей для всех верующих в древних городах Колоссы, Лаодикия и Иераполь.</a:t>
            </a: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0ED4FAB-C76F-D34E-BFDC-B813B1F08FEA}" type="slidenum">
              <a:rPr lang="en-US" smtClean="0"/>
              <a:pPr/>
              <a:t>30</a:t>
            </a:fld>
            <a:endParaRPr lang="en-US" dirty="0"/>
          </a:p>
        </p:txBody>
      </p:sp>
    </p:spTree>
    <p:extLst>
      <p:ext uri="{BB962C8B-B14F-4D97-AF65-F5344CB8AC3E}">
        <p14:creationId xmlns:p14="http://schemas.microsoft.com/office/powerpoint/2010/main" val="2844789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Как пастор, вы должны посвятить себя следующему:</a:t>
            </a:r>
            <a:r>
              <a:rPr lang="en-US" dirty="0"/>
              <a:t>
1. **</a:t>
            </a:r>
            <a:r>
              <a:rPr lang="ru-RU" dirty="0"/>
              <a:t>Проводите время в молитве</a:t>
            </a:r>
            <a:r>
              <a:rPr lang="en-US" dirty="0"/>
              <a:t>:** </a:t>
            </a:r>
            <a:r>
              <a:rPr lang="ru-RU" dirty="0"/>
              <a:t>Мы</a:t>
            </a:r>
            <a:r>
              <a:rPr lang="ru-RU" baseline="0" dirty="0"/>
              <a:t> не говорим о поверхностной молитве, но о пламенной молитве, которая восходит на небеса. Кроткая и простая молитва, ведомая верой, прилепляется к Божьим обетованиям. Глубокая и искренняя молитва исходит из сердца. Для дальнейшего понимания прочитайте 1 Фес. </a:t>
            </a:r>
            <a:r>
              <a:rPr lang="en-US" dirty="0"/>
              <a:t>5:17 </a:t>
            </a:r>
            <a:r>
              <a:rPr lang="ru-RU" dirty="0"/>
              <a:t>и</a:t>
            </a:r>
            <a:r>
              <a:rPr lang="ru-RU" baseline="0" dirty="0"/>
              <a:t> Лук. </a:t>
            </a:r>
            <a:r>
              <a:rPr lang="en-US" dirty="0"/>
              <a:t>11:9.
2. **</a:t>
            </a:r>
            <a:r>
              <a:rPr lang="ru-RU" dirty="0"/>
              <a:t>Молитесь</a:t>
            </a:r>
            <a:r>
              <a:rPr lang="ru-RU" baseline="0" dirty="0"/>
              <a:t> о крещении Святым Духом</a:t>
            </a:r>
            <a:r>
              <a:rPr lang="en-US" dirty="0"/>
              <a:t>:** </a:t>
            </a:r>
            <a:r>
              <a:rPr lang="ru-RU" dirty="0"/>
              <a:t>Исполниться</a:t>
            </a:r>
            <a:r>
              <a:rPr lang="ru-RU" baseline="0" dirty="0"/>
              <a:t> Святым Духом означает быть управляемым Святым Духом. Святой Дух наполняет наше учение энергией </a:t>
            </a:r>
            <a:r>
              <a:rPr lang="en-US" dirty="0"/>
              <a:t>(</a:t>
            </a:r>
            <a:r>
              <a:rPr lang="ru-RU" dirty="0"/>
              <a:t>Деян.</a:t>
            </a:r>
            <a:r>
              <a:rPr lang="ru-RU" baseline="0" dirty="0"/>
              <a:t> </a:t>
            </a:r>
            <a:r>
              <a:rPr lang="en-US" dirty="0"/>
              <a:t>1:4-8; </a:t>
            </a:r>
            <a:r>
              <a:rPr lang="ru-RU" dirty="0"/>
              <a:t>Иоан</a:t>
            </a:r>
            <a:r>
              <a:rPr lang="ru-RU" baseline="0" dirty="0"/>
              <a:t>. </a:t>
            </a:r>
            <a:r>
              <a:rPr lang="en-US" dirty="0"/>
              <a:t>14:26)</a:t>
            </a:r>
            <a:r>
              <a:rPr lang="ru-RU" dirty="0"/>
              <a:t>.</a:t>
            </a:r>
            <a:r>
              <a:rPr lang="en-US" dirty="0"/>
              <a:t>
3. **</a:t>
            </a:r>
            <a:r>
              <a:rPr lang="ru-RU" dirty="0"/>
              <a:t>Познакомьтесь с Богом в Его Слове</a:t>
            </a:r>
            <a:r>
              <a:rPr lang="en-US" dirty="0"/>
              <a:t>:** </a:t>
            </a:r>
            <a:r>
              <a:rPr lang="ru-RU" dirty="0"/>
              <a:t>Посвящайте</a:t>
            </a:r>
            <a:r>
              <a:rPr lang="ru-RU" baseline="0" dirty="0"/>
              <a:t> время исследованию Слова Божьего. Расставьте приоритеты и избегайте всего, что мешает вашей возможности проводить время с Писанием. Если вы учитель Библии, то важно обладать глубоким познанием Библии. Обратите внимание на исследование библейских отрывков, которые вы можете выучить наизусть и эффективно цитировать</a:t>
            </a:r>
            <a:r>
              <a:rPr lang="en-US" dirty="0"/>
              <a:t> (</a:t>
            </a:r>
            <a:r>
              <a:rPr lang="ru-RU" dirty="0"/>
              <a:t>Иоан. </a:t>
            </a:r>
            <a:r>
              <a:rPr lang="en-US" dirty="0"/>
              <a:t>5:39; 2 </a:t>
            </a:r>
            <a:r>
              <a:rPr lang="ru-RU" dirty="0"/>
              <a:t>Тим. </a:t>
            </a:r>
            <a:r>
              <a:rPr lang="en-US" dirty="0"/>
              <a:t>3:14-17)</a:t>
            </a:r>
            <a:r>
              <a:rPr lang="ru-RU" dirty="0"/>
              <a:t>.</a:t>
            </a:r>
            <a:endParaRPr lang="en-US" dirty="0"/>
          </a:p>
        </p:txBody>
      </p:sp>
      <p:sp>
        <p:nvSpPr>
          <p:cNvPr id="4" name="Slide Number Placeholder 3"/>
          <p:cNvSpPr>
            <a:spLocks noGrp="1"/>
          </p:cNvSpPr>
          <p:nvPr>
            <p:ph type="sldNum" sz="quarter" idx="5"/>
          </p:nvPr>
        </p:nvSpPr>
        <p:spPr/>
        <p:txBody>
          <a:bodyPr/>
          <a:lstStyle/>
          <a:p>
            <a:fld id="{10ED4FAB-C76F-D34E-BFDC-B813B1F08FEA}" type="slidenum">
              <a:rPr lang="en-US" smtClean="0"/>
              <a:pPr/>
              <a:t>31</a:t>
            </a:fld>
            <a:endParaRPr lang="en-US" dirty="0"/>
          </a:p>
        </p:txBody>
      </p:sp>
    </p:spTree>
    <p:extLst>
      <p:ext uri="{BB962C8B-B14F-4D97-AF65-F5344CB8AC3E}">
        <p14:creationId xmlns:p14="http://schemas.microsoft.com/office/powerpoint/2010/main" val="1445708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БУДЬТЕ</a:t>
            </a:r>
            <a:r>
              <a:rPr lang="ru-RU" baseline="0" dirty="0"/>
              <a:t> СОСТРАДАТЕЛЬНЫ</a:t>
            </a:r>
            <a:r>
              <a:rPr lang="en-US" dirty="0"/>
              <a:t>:
</a:t>
            </a:r>
            <a:r>
              <a:rPr lang="ru-RU" dirty="0"/>
              <a:t>Писание часто объясняет, как вести себя с отверженными людьми. Когда мы совершаем служение наименее обеспеченным людям,</a:t>
            </a:r>
            <a:r>
              <a:rPr lang="ru-RU" baseline="0" dirty="0"/>
              <a:t> мы развиваем в себе любовь, подобную Христовой. Служа другим, мы питаем свой христианский характер (Пс. 40:</a:t>
            </a:r>
            <a:r>
              <a:rPr lang="en-US" dirty="0"/>
              <a:t>1; </a:t>
            </a:r>
            <a:r>
              <a:rPr lang="ru-RU" dirty="0"/>
              <a:t>Мат. </a:t>
            </a:r>
            <a:r>
              <a:rPr lang="en-US" dirty="0"/>
              <a:t>25:31-46)</a:t>
            </a:r>
            <a:r>
              <a:rPr lang="ru-RU" dirty="0"/>
              <a:t>.</a:t>
            </a:r>
            <a:r>
              <a:rPr lang="en-US" dirty="0"/>
              <a:t>
</a:t>
            </a:r>
            <a:endParaRPr lang="ru-RU" dirty="0"/>
          </a:p>
          <a:p>
            <a:r>
              <a:rPr lang="ru-RU" dirty="0"/>
              <a:t>СМОТРИТЕ НА ИИСУСА</a:t>
            </a:r>
            <a:r>
              <a:rPr lang="en-US" dirty="0"/>
              <a:t>:
</a:t>
            </a:r>
            <a:r>
              <a:rPr lang="ru-RU" dirty="0"/>
              <a:t>Размышление – это путь изменения. «Тот,</a:t>
            </a:r>
            <a:r>
              <a:rPr lang="ru-RU" baseline="0" dirty="0"/>
              <a:t> кто созерцает несравненную любовь Спасителя, возвысится в мыслях, очистится сердцем, преобразится в самой сущности своей. Он станет светом миру и будет отрадать в определенной степени эту таинственную любовь» </a:t>
            </a:r>
            <a:r>
              <a:rPr lang="en-US" dirty="0"/>
              <a:t>(</a:t>
            </a:r>
            <a:r>
              <a:rPr lang="ru-RU" dirty="0"/>
              <a:t>ЖВ</a:t>
            </a:r>
            <a:r>
              <a:rPr lang="en-US" dirty="0"/>
              <a:t> 661)</a:t>
            </a:r>
            <a:r>
              <a:rPr lang="ru-RU" dirty="0"/>
              <a:t>.</a:t>
            </a:r>
            <a:endParaRPr lang="en-US" dirty="0"/>
          </a:p>
        </p:txBody>
      </p:sp>
      <p:sp>
        <p:nvSpPr>
          <p:cNvPr id="4" name="Slide Number Placeholder 3"/>
          <p:cNvSpPr>
            <a:spLocks noGrp="1"/>
          </p:cNvSpPr>
          <p:nvPr>
            <p:ph type="sldNum" sz="quarter" idx="5"/>
          </p:nvPr>
        </p:nvSpPr>
        <p:spPr/>
        <p:txBody>
          <a:bodyPr/>
          <a:lstStyle/>
          <a:p>
            <a:fld id="{10ED4FAB-C76F-D34E-BFDC-B813B1F08FEA}" type="slidenum">
              <a:rPr lang="en-US" smtClean="0"/>
              <a:pPr/>
              <a:t>32</a:t>
            </a:fld>
            <a:endParaRPr lang="en-US" dirty="0"/>
          </a:p>
        </p:txBody>
      </p:sp>
    </p:spTree>
    <p:extLst>
      <p:ext uri="{BB962C8B-B14F-4D97-AF65-F5344CB8AC3E}">
        <p14:creationId xmlns:p14="http://schemas.microsoft.com/office/powerpoint/2010/main" val="3627827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b="1" kern="1200" dirty="0">
                <a:solidFill>
                  <a:schemeClr val="tx1"/>
                </a:solidFill>
                <a:effectLst/>
                <a:latin typeface="+mn-lt"/>
                <a:ea typeface="+mn-ea"/>
                <a:cs typeface="+mn-cs"/>
              </a:rPr>
              <a:t>Верный пастор заботится о своих</a:t>
            </a:r>
            <a:r>
              <a:rPr lang="ru-RU" sz="1200" b="1" kern="1200" baseline="0" dirty="0">
                <a:solidFill>
                  <a:schemeClr val="tx1"/>
                </a:solidFill>
                <a:effectLst/>
                <a:latin typeface="+mn-lt"/>
                <a:ea typeface="+mn-ea"/>
                <a:cs typeface="+mn-cs"/>
              </a:rPr>
              <a:t> учениках,</a:t>
            </a:r>
            <a:r>
              <a:rPr lang="es-ES_tradnl" sz="1200" b="1" kern="1200" dirty="0">
                <a:solidFill>
                  <a:schemeClr val="tx1"/>
                </a:solidFill>
                <a:effectLst/>
                <a:latin typeface="+mn-lt"/>
                <a:ea typeface="+mn-ea"/>
                <a:cs typeface="+mn-cs"/>
              </a:rPr>
              <a:t> 4:12.
</a:t>
            </a:r>
            <a:r>
              <a:rPr lang="ru-RU" sz="1200" b="1" kern="1200" dirty="0">
                <a:solidFill>
                  <a:schemeClr val="tx1"/>
                </a:solidFill>
                <a:effectLst/>
                <a:latin typeface="+mn-lt"/>
                <a:ea typeface="+mn-ea"/>
                <a:cs typeface="+mn-cs"/>
              </a:rPr>
              <a:t>Епафрас усердно трудился</a:t>
            </a:r>
            <a:r>
              <a:rPr lang="ru-RU" sz="1200" b="1" kern="1200" baseline="0" dirty="0">
                <a:solidFill>
                  <a:schemeClr val="tx1"/>
                </a:solidFill>
                <a:effectLst/>
                <a:latin typeface="+mn-lt"/>
                <a:ea typeface="+mn-ea"/>
                <a:cs typeface="+mn-cs"/>
              </a:rPr>
              <a:t> для братьев в трех церквях, находившихся в зоне его ответственности. Из ст. 13 мы узнаем, что он был еще и миссионером. Он не только служил церкви в Колоссах, но и расширял свое служение для Лаодикии и Иераполя.</a:t>
            </a:r>
            <a:r>
              <a:rPr lang="es-ES_tradnl" sz="1200" b="1"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Роль</a:t>
            </a:r>
            <a:r>
              <a:rPr lang="ru-RU" sz="1200" b="1" kern="1200" baseline="0" dirty="0">
                <a:solidFill>
                  <a:schemeClr val="tx1"/>
                </a:solidFill>
                <a:effectLst/>
                <a:latin typeface="+mn-lt"/>
                <a:ea typeface="+mn-ea"/>
                <a:cs typeface="+mn-cs"/>
              </a:rPr>
              <a:t> учителей всегда многогранна. Они вселяют знание и служат катализаторами для мобилизации своих учеников для активного участия в миссии церкви. </a:t>
            </a:r>
            <a:endParaRPr lang="es-ES_tradnl" sz="1200" b="1" kern="1200" dirty="0" err="1">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0ED4FAB-C76F-D34E-BFDC-B813B1F08FEA}" type="slidenum">
              <a:rPr lang="en-US" smtClean="0"/>
              <a:pPr/>
              <a:t>33</a:t>
            </a:fld>
            <a:endParaRPr lang="en-US" dirty="0"/>
          </a:p>
        </p:txBody>
      </p:sp>
    </p:spTree>
    <p:extLst>
      <p:ext uri="{BB962C8B-B14F-4D97-AF65-F5344CB8AC3E}">
        <p14:creationId xmlns:p14="http://schemas.microsoft.com/office/powerpoint/2010/main" val="266026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find yourself running within a wheel like a hamster without going anywhere? </a:t>
            </a:r>
          </a:p>
        </p:txBody>
      </p:sp>
      <p:sp>
        <p:nvSpPr>
          <p:cNvPr id="4" name="Slide Number Placeholder 3"/>
          <p:cNvSpPr>
            <a:spLocks noGrp="1"/>
          </p:cNvSpPr>
          <p:nvPr>
            <p:ph type="sldNum" sz="quarter" idx="5"/>
          </p:nvPr>
        </p:nvSpPr>
        <p:spPr/>
        <p:txBody>
          <a:bodyPr/>
          <a:lstStyle/>
          <a:p>
            <a:fld id="{BAB4194A-EDFA-A742-85FE-79D0279E1C5E}" type="slidenum">
              <a:rPr lang="en-US" smtClean="0"/>
              <a:pPr/>
              <a:t>34</a:t>
            </a:fld>
            <a:endParaRPr lang="en-US"/>
          </a:p>
        </p:txBody>
      </p:sp>
    </p:spTree>
    <p:extLst>
      <p:ext uri="{BB962C8B-B14F-4D97-AF65-F5344CB8AC3E}">
        <p14:creationId xmlns:p14="http://schemas.microsoft.com/office/powerpoint/2010/main" val="3673569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Что это означает для вас?</a:t>
            </a:r>
            <a:r>
              <a:rPr lang="ru-RU" baseline="0" dirty="0"/>
              <a:t> </a:t>
            </a:r>
          </a:p>
          <a:p>
            <a:endParaRPr lang="ru-RU" baseline="0" dirty="0"/>
          </a:p>
          <a:p>
            <a:r>
              <a:rPr lang="ru-RU" baseline="0" dirty="0"/>
              <a:t>Как это выглядит? </a:t>
            </a:r>
            <a:endParaRPr lang="en-US" dirty="0"/>
          </a:p>
          <a:p>
            <a:endParaRPr lang="en-US" dirty="0"/>
          </a:p>
          <a:p>
            <a:r>
              <a:rPr lang="ru-RU" dirty="0"/>
              <a:t>УПРАЖНЕНИ</a:t>
            </a:r>
            <a:r>
              <a:rPr lang="ru-RU" baseline="0" dirty="0"/>
              <a:t>Е</a:t>
            </a:r>
            <a:r>
              <a:rPr lang="en-US" dirty="0"/>
              <a:t>: </a:t>
            </a:r>
            <a:r>
              <a:rPr lang="ru-RU" dirty="0"/>
              <a:t>Разбейтесь на группы по два человека и поговорите об этом. У вас есть 3 минуты. Начинаем.</a:t>
            </a:r>
            <a:r>
              <a:rPr lang="ru-RU" baseline="0"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316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112C6DB5-E002-74D6-7F82-1654C8DD40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D1D93C48-F0AF-0B0D-6EB8-492BE1E42C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en-US" dirty="0"/>
              <a:t>Но мы с вами можем подойти к Иисусу, встать перед Ним</a:t>
            </a:r>
            <a:r>
              <a:rPr lang="ru-RU" altLang="en-US" baseline="0" dirty="0"/>
              <a:t> на колени и исповедать: «Боже, я пал. Я знаю, что я пал. Пожалуйста, омой этот грех и удали вину». </a:t>
            </a:r>
            <a:r>
              <a:rPr lang="en-US" altLang="en-US" dirty="0"/>
              <a:t>
</a:t>
            </a:r>
            <a:r>
              <a:rPr lang="ru-RU" altLang="en-US" dirty="0"/>
              <a:t>Мы можем быть уверены,</a:t>
            </a:r>
            <a:r>
              <a:rPr lang="ru-RU" altLang="en-US" baseline="0" dirty="0"/>
              <a:t> что Христос пролил Свою кровь, чтобы простить наши грехи, очистить нашу совесть и примирить нас с Богом. </a:t>
            </a:r>
            <a:r>
              <a:rPr lang="en-US" altLang="en-US" dirty="0"/>
              <a:t>
</a:t>
            </a:r>
            <a:r>
              <a:rPr lang="ru-RU" altLang="en-US" dirty="0"/>
              <a:t>Вера в то, что Бог</a:t>
            </a:r>
            <a:r>
              <a:rPr lang="ru-RU" altLang="en-US" baseline="0" dirty="0"/>
              <a:t> воистину сделает это, освобождает нас от груза вины. </a:t>
            </a:r>
            <a:endParaRPr lang="en-US" altLang="en-US" dirty="0"/>
          </a:p>
        </p:txBody>
      </p:sp>
      <p:sp>
        <p:nvSpPr>
          <p:cNvPr id="168964" name="Slide Number Placeholder 3">
            <a:extLst>
              <a:ext uri="{FF2B5EF4-FFF2-40B4-BE49-F238E27FC236}">
                <a16:creationId xmlns:a16="http://schemas.microsoft.com/office/drawing/2014/main" id="{42E4DC44-B8E6-28C2-C082-81BBCD09E7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BC21B0-AB2B-0641-9AE0-BD02428DF46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5906970-EC07-B8A8-F617-736FF1C23E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985037B-B672-18DC-60EE-87C1965934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3252" name="Slide Number Placeholder 3">
            <a:extLst>
              <a:ext uri="{FF2B5EF4-FFF2-40B4-BE49-F238E27FC236}">
                <a16:creationId xmlns:a16="http://schemas.microsoft.com/office/drawing/2014/main" id="{A996B721-CB57-0E93-C81C-2EF7B110E1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9476F7-58BF-DC44-AABD-C0F2240BFD0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8370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59524-D83E-2B39-281B-3A29BB0E0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88BD2-7B87-B2EC-2FBC-68E6E54FD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4AAEC-7403-D381-62BC-C48CB51116E6}"/>
              </a:ext>
            </a:extLst>
          </p:cNvPr>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ru-RU" sz="1200" kern="1200" dirty="0">
                <a:solidFill>
                  <a:schemeClr val="tx1"/>
                </a:solidFill>
                <a:latin typeface="+mn-lt"/>
                <a:ea typeface="+mn-ea"/>
                <a:cs typeface="+mn-cs"/>
              </a:rPr>
              <a:t>Вы когда-нибудь думали о том, как должна выглядеть идеальная церковь? Какие характеристики определяют ее наилучшим образом? Будучи молодым пастором, я всегда имел умозрительное представление о совершенной церкви. С этим представлением я закончил семинарию и даже определил такую общину на одной из конференций. Я никому об этому не рассказывал, втайне надеясь стать пастором этой церкви, осознавая все ее возможности. </a:t>
            </a:r>
            <a:r>
              <a:rPr lang="es-ES" sz="1200" kern="1200" dirty="0">
                <a:solidFill>
                  <a:schemeClr val="tx1"/>
                </a:solidFill>
                <a:latin typeface="+mn-lt"/>
                <a:ea typeface="+mn-ea"/>
                <a:cs typeface="+mn-cs"/>
              </a:rPr>
              <a:t/>
            </a:r>
            <a:br>
              <a:rPr lang="es-ES" sz="1200" kern="1200" dirty="0">
                <a:solidFill>
                  <a:schemeClr val="tx1"/>
                </a:solidFill>
                <a:latin typeface="+mn-lt"/>
                <a:ea typeface="+mn-ea"/>
                <a:cs typeface="+mn-cs"/>
              </a:rPr>
            </a:br>
            <a:r>
              <a:rPr lang="es-ES" sz="1200" kern="1200" dirty="0">
                <a:solidFill>
                  <a:schemeClr val="tx1"/>
                </a:solidFill>
                <a:latin typeface="+mn-lt"/>
                <a:ea typeface="+mn-ea"/>
                <a:cs typeface="+mn-cs"/>
              </a:rPr>
              <a:t/>
            </a:r>
            <a:br>
              <a:rPr lang="es-ES" sz="1200" kern="1200" dirty="0">
                <a:solidFill>
                  <a:schemeClr val="tx1"/>
                </a:solidFill>
                <a:latin typeface="+mn-lt"/>
                <a:ea typeface="+mn-ea"/>
                <a:cs typeface="+mn-cs"/>
              </a:rPr>
            </a:br>
            <a:r>
              <a:rPr lang="ru-RU" sz="1200" kern="1200" dirty="0">
                <a:solidFill>
                  <a:schemeClr val="tx1"/>
                </a:solidFill>
                <a:latin typeface="+mn-lt"/>
                <a:ea typeface="+mn-ea"/>
                <a:cs typeface="+mn-cs"/>
              </a:rPr>
              <a:t>Однако Бог умеет нас смирять. В своем высокомерии я желал получить самую большую и самую влиятельную церковь в своей конференции. Но у Бога были другие планы. Вместо этого меня послали совершать служение в самом маленьком районе, где было только две общины: в одной 44 члена, а в другой – 25 посвященных душ. </a:t>
            </a:r>
            <a:r>
              <a:rPr lang="es-ES" sz="1200" kern="1200" dirty="0">
                <a:solidFill>
                  <a:schemeClr val="tx1"/>
                </a:solidFill>
                <a:latin typeface="+mn-lt"/>
                <a:ea typeface="+mn-ea"/>
                <a:cs typeface="+mn-cs"/>
              </a:rPr>
              <a:t/>
            </a:r>
            <a:br>
              <a:rPr lang="es-ES" sz="1200" kern="1200" dirty="0">
                <a:solidFill>
                  <a:schemeClr val="tx1"/>
                </a:solidFill>
                <a:latin typeface="+mn-lt"/>
                <a:ea typeface="+mn-ea"/>
                <a:cs typeface="+mn-cs"/>
              </a:rPr>
            </a:br>
            <a:r>
              <a:rPr lang="es-ES" sz="1200" kern="1200" dirty="0">
                <a:solidFill>
                  <a:schemeClr val="tx1"/>
                </a:solidFill>
                <a:latin typeface="+mn-lt"/>
                <a:ea typeface="+mn-ea"/>
                <a:cs typeface="+mn-cs"/>
              </a:rPr>
              <a:t/>
            </a:r>
            <a:br>
              <a:rPr lang="es-ES" sz="1200" kern="1200" dirty="0">
                <a:solidFill>
                  <a:schemeClr val="tx1"/>
                </a:solidFill>
                <a:latin typeface="+mn-lt"/>
                <a:ea typeface="+mn-ea"/>
                <a:cs typeface="+mn-cs"/>
              </a:rPr>
            </a:br>
            <a:r>
              <a:rPr lang="ru-RU" sz="1200" kern="1200" dirty="0">
                <a:solidFill>
                  <a:schemeClr val="tx1"/>
                </a:solidFill>
                <a:latin typeface="+mn-lt"/>
                <a:ea typeface="+mn-ea"/>
                <a:cs typeface="+mn-cs"/>
              </a:rPr>
              <a:t>В то время это был самый маленький район во всей конференции. Как пасторов и лидеров, нас всегда привлекает идея идеальной церкви, как модели общения, религиозного поклонения и роста. Но для меня Божий план заключался в работе с этими двумя маленькими общинами и их удивительными членами.</a:t>
            </a:r>
            <a:endParaRPr lang="en-US" sz="1200" kern="1200" dirty="0">
              <a:solidFill>
                <a:schemeClr val="tx1"/>
              </a:solidFill>
              <a:latin typeface="+mn-lt"/>
              <a:ea typeface="+mn-ea"/>
              <a:cs typeface="+mn-cs"/>
            </a:endParaRPr>
          </a:p>
          <a:p>
            <a:pPr marL="0" marR="0">
              <a:lnSpc>
                <a:spcPct val="150000"/>
              </a:lnSpc>
            </a:pPr>
            <a:endParaRPr lang="es-E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3457FB3-62CA-C48E-CDB3-A64C28C05946}"/>
              </a:ext>
            </a:extLst>
          </p:cNvPr>
          <p:cNvSpPr>
            <a:spLocks noGrp="1"/>
          </p:cNvSpPr>
          <p:nvPr>
            <p:ph type="sldNum" sz="quarter" idx="5"/>
          </p:nvPr>
        </p:nvSpPr>
        <p:spPr/>
        <p:txBody>
          <a:bodyPr/>
          <a:lstStyle/>
          <a:p>
            <a:fld id="{BAB4194A-EDFA-A742-85FE-79D0279E1C5E}" type="slidenum">
              <a:rPr lang="en-US" smtClean="0"/>
              <a:pPr/>
              <a:t>4</a:t>
            </a:fld>
            <a:endParaRPr lang="en-US"/>
          </a:p>
        </p:txBody>
      </p:sp>
    </p:spTree>
    <p:extLst>
      <p:ext uri="{BB962C8B-B14F-4D97-AF65-F5344CB8AC3E}">
        <p14:creationId xmlns:p14="http://schemas.microsoft.com/office/powerpoint/2010/main" val="87436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E4B63-0CD6-C290-C14B-7695041C1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C298A-FF57-F5A5-5C6E-FFDCEA65E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BEA83A-533F-ACF5-27FC-2B3BB6B8864D}"/>
              </a:ext>
            </a:extLst>
          </p:cNvPr>
          <p:cNvSpPr>
            <a:spLocks noGrp="1"/>
          </p:cNvSpPr>
          <p:nvPr>
            <p:ph type="body" idx="1"/>
          </p:nvPr>
        </p:nvSpPr>
        <p:spPr/>
        <p:txBody>
          <a:bodyPr/>
          <a:lstStyle/>
          <a:p>
            <a:r>
              <a:rPr lang="ru-RU" sz="1200" kern="1200" dirty="0">
                <a:solidFill>
                  <a:schemeClr val="tx1"/>
                </a:solidFill>
                <a:latin typeface="+mn-lt"/>
                <a:ea typeface="+mn-ea"/>
                <a:cs typeface="+mn-cs"/>
              </a:rPr>
              <a:t>В 80-ые и 90-ые годы мы стали свидетелями исполнения этого видения на примере взлета Церкви Уиллоу Крик Коммьюнити в штате Иллинойс. Эта церковь привлекала сотни людей с инновационным подходом к поклонению и свидетельству. У меня была возможность посетить эту церковь с группой молодых пасторов-энтузиастов, с нетерпением ожидавших возможности перенять их лучшие практики.</a:t>
            </a:r>
            <a:r>
              <a:rPr lang="es-ES" sz="1200" kern="1200" dirty="0">
                <a:solidFill>
                  <a:schemeClr val="tx1"/>
                </a:solidFill>
                <a:latin typeface="+mn-lt"/>
                <a:ea typeface="+mn-ea"/>
                <a:cs typeface="+mn-cs"/>
              </a:rPr>
              <a:t/>
            </a:r>
            <a:br>
              <a:rPr lang="es-ES" sz="1200" kern="1200" dirty="0">
                <a:solidFill>
                  <a:schemeClr val="tx1"/>
                </a:solidFill>
                <a:latin typeface="+mn-lt"/>
                <a:ea typeface="+mn-ea"/>
                <a:cs typeface="+mn-cs"/>
              </a:rPr>
            </a:br>
            <a:r>
              <a:rPr lang="es-ES" sz="1200" kern="1200" dirty="0">
                <a:solidFill>
                  <a:schemeClr val="tx1"/>
                </a:solidFill>
                <a:latin typeface="+mn-lt"/>
                <a:ea typeface="+mn-ea"/>
                <a:cs typeface="+mn-cs"/>
              </a:rPr>
              <a:t/>
            </a:r>
            <a:br>
              <a:rPr lang="es-ES" sz="1200" kern="1200" dirty="0">
                <a:solidFill>
                  <a:schemeClr val="tx1"/>
                </a:solidFill>
                <a:latin typeface="+mn-lt"/>
                <a:ea typeface="+mn-ea"/>
                <a:cs typeface="+mn-cs"/>
              </a:rPr>
            </a:br>
            <a:r>
              <a:rPr lang="ru-RU" sz="1200" kern="1200" dirty="0">
                <a:solidFill>
                  <a:schemeClr val="tx1"/>
                </a:solidFill>
                <a:latin typeface="+mn-lt"/>
                <a:ea typeface="+mn-ea"/>
                <a:cs typeface="+mn-cs"/>
              </a:rPr>
              <a:t>Другой церковью, оказавшей огромное на меня влияние, была Церковь Полного Евангелия Йойдо в Южной Корее. Многие пасторы и духовные лидеры предпринимали путешествия в Корею, чтобы погрузиться в поклонение и служение под руководством пастора Дэвида Ёнг-Ги Чо. Находясь в окружении очень живого и активного сообщества, Йойдо демонстрировала эффективные практики, оказывавшие сильное и глубокое влияние на весь мир. Эти примеры, безусловно, разжигали наше любопытство и вдохновляли нас. </a:t>
            </a:r>
            <a:r>
              <a:rPr lang="es-ES" sz="1200" kern="1200" dirty="0">
                <a:solidFill>
                  <a:schemeClr val="tx1"/>
                </a:solidFill>
                <a:latin typeface="+mn-lt"/>
                <a:ea typeface="+mn-ea"/>
                <a:cs typeface="+mn-cs"/>
              </a:rPr>
              <a:t/>
            </a:r>
            <a:br>
              <a:rPr lang="es-E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r>
              <a:rPr lang="ru-RU" sz="1200" kern="1200" dirty="0">
                <a:solidFill>
                  <a:schemeClr val="tx1"/>
                </a:solidFill>
                <a:latin typeface="+mn-lt"/>
                <a:ea typeface="+mn-ea"/>
                <a:cs typeface="+mn-cs"/>
              </a:rPr>
              <a:t>Итак, давайте на секунду представим, что мы вдумчиво дискутируем с человеком, сидящим напротив нас. Представьте, что вы можете построить идеальную церковь, некую совершенную модель на все случаи жизни. Какие качества, ценности и практические навыки вы считаете приоритетными для такой церкви? Давайте обменяемся нашими мыслями и идеями по этому весьма интригующему вопросу. </a:t>
            </a: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74CB563-9B3B-DABC-F3B6-3B47D9D08E40}"/>
              </a:ext>
            </a:extLst>
          </p:cNvPr>
          <p:cNvSpPr>
            <a:spLocks noGrp="1"/>
          </p:cNvSpPr>
          <p:nvPr>
            <p:ph type="sldNum" sz="quarter" idx="5"/>
          </p:nvPr>
        </p:nvSpPr>
        <p:spPr/>
        <p:txBody>
          <a:bodyPr/>
          <a:lstStyle/>
          <a:p>
            <a:fld id="{BAB4194A-EDFA-A742-85FE-79D0279E1C5E}" type="slidenum">
              <a:rPr lang="en-US" smtClean="0"/>
              <a:pPr/>
              <a:t>5</a:t>
            </a:fld>
            <a:endParaRPr lang="en-US"/>
          </a:p>
        </p:txBody>
      </p:sp>
    </p:spTree>
    <p:extLst>
      <p:ext uri="{BB962C8B-B14F-4D97-AF65-F5344CB8AC3E}">
        <p14:creationId xmlns:p14="http://schemas.microsoft.com/office/powerpoint/2010/main" val="232926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7ECF5-A249-2A11-91F1-0EDF393FE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72C8E-AF84-37D3-D441-FB719640E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51CF6-753D-8677-A675-313D27802EF8}"/>
              </a:ext>
            </a:extLst>
          </p:cNvPr>
          <p:cNvSpPr>
            <a:spLocks noGrp="1"/>
          </p:cNvSpPr>
          <p:nvPr>
            <p:ph type="body" idx="1"/>
          </p:nvPr>
        </p:nvSpPr>
        <p:spPr/>
        <p:txBody>
          <a:bodyPr/>
          <a:lstStyle/>
          <a:p>
            <a:pPr marL="0" marR="0">
              <a:lnSpc>
                <a:spcPct val="150000"/>
              </a:lnSpc>
            </a:pP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Есть ли у нас какое-нибудь библейское руководство относительно церкви, которую Бог хочет построить в нашем</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мире? Конечно же, есть. Обратите внимание на заявление Эллен Уайт:</a:t>
            </a:r>
            <a:endPar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pP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«Мне были</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представлены п</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ервая и вторая главы послания</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к Колоссянам как выражение того, какими должны быть наши церкви во всех уголках мира» </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Эллен Г. Уайт</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kern="1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Письмо</a:t>
            </a:r>
            <a:r>
              <a:rPr lang="es-ES" sz="1800" b="1" kern="10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 161, 1903, 7</a:t>
            </a:r>
            <a:r>
              <a:rPr lang="ru-RU" sz="1800" b="1" kern="10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БК</a:t>
            </a:r>
            <a:r>
              <a:rPr lang="es-ES" sz="1800" b="1" kern="10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 </a:t>
            </a:r>
            <a:r>
              <a:rPr lang="ru-RU" sz="1800" b="1" kern="10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с. </a:t>
            </a:r>
            <a:r>
              <a:rPr lang="es-ES" sz="1800" b="1" kern="10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906.</a:t>
            </a:r>
            <a:endParaRPr lang="en-US" dirty="0"/>
          </a:p>
        </p:txBody>
      </p:sp>
      <p:sp>
        <p:nvSpPr>
          <p:cNvPr id="4" name="Slide Number Placeholder 3">
            <a:extLst>
              <a:ext uri="{FF2B5EF4-FFF2-40B4-BE49-F238E27FC236}">
                <a16:creationId xmlns:a16="http://schemas.microsoft.com/office/drawing/2014/main" id="{39F01A21-2A31-D401-768F-9B50B428ED08}"/>
              </a:ext>
            </a:extLst>
          </p:cNvPr>
          <p:cNvSpPr>
            <a:spLocks noGrp="1"/>
          </p:cNvSpPr>
          <p:nvPr>
            <p:ph type="sldNum" sz="quarter" idx="5"/>
          </p:nvPr>
        </p:nvSpPr>
        <p:spPr/>
        <p:txBody>
          <a:bodyPr/>
          <a:lstStyle/>
          <a:p>
            <a:fld id="{BAB4194A-EDFA-A742-85FE-79D0279E1C5E}" type="slidenum">
              <a:rPr lang="en-US" smtClean="0"/>
              <a:pPr/>
              <a:t>6</a:t>
            </a:fld>
            <a:endParaRPr lang="en-US"/>
          </a:p>
        </p:txBody>
      </p:sp>
    </p:spTree>
    <p:extLst>
      <p:ext uri="{BB962C8B-B14F-4D97-AF65-F5344CB8AC3E}">
        <p14:creationId xmlns:p14="http://schemas.microsoft.com/office/powerpoint/2010/main" val="321870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AC7C1-81F8-EE80-D7C0-FE64FAC3A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76DD0-0240-DBC3-105D-3AC603258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0F7CB-FEED-1C67-60B5-D3AEEE3F765E}"/>
              </a:ext>
            </a:extLst>
          </p:cNvPr>
          <p:cNvSpPr>
            <a:spLocks noGrp="1"/>
          </p:cNvSpPr>
          <p:nvPr>
            <p:ph type="body" idx="1"/>
          </p:nvPr>
        </p:nvSpPr>
        <p:spPr/>
        <p:txBody>
          <a:bodyPr/>
          <a:lstStyle/>
          <a:p>
            <a:pPr marL="457200" marR="0" indent="0">
              <a:lnSpc>
                <a:spcPct val="150000"/>
              </a:lnSpc>
              <a:buNone/>
            </a:pP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Привлечь их внимание</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ко Христу, как явленному образу невидимого Бога, Творца, Искупителя, Примирителя и Главы Церкви</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Кол</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1:13-18.)</a:t>
            </a:r>
          </a:p>
          <a:p>
            <a:pPr marL="800100" marR="0" indent="-342900">
              <a:lnSpc>
                <a:spcPct val="150000"/>
              </a:lnSpc>
              <a:buAutoNum type="arabicPeriod"/>
            </a:pPr>
            <a:endPar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50000"/>
              </a:lnSpc>
            </a:pP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Предупредить их от отпадения</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и возвращения к их старому греховному образу жизни и предупредить их о вреде учений тех, кто унижает Христа, как единственное решение проблемы греха </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Кол</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1:21, 23; 2:8; 3:5-7.)</a:t>
            </a:r>
          </a:p>
          <a:p>
            <a:pPr marL="457200" marR="0">
              <a:lnSpc>
                <a:spcPct val="150000"/>
              </a:lnSpc>
            </a:pPr>
            <a:endPar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50000"/>
              </a:lnSpc>
            </a:pP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Сделать</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ударение на важность прощения и благости</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Кол</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3:12-14.)</a:t>
            </a:r>
            <a:endParaRPr lang="en-US" dirty="0"/>
          </a:p>
        </p:txBody>
      </p:sp>
      <p:sp>
        <p:nvSpPr>
          <p:cNvPr id="4" name="Slide Number Placeholder 3">
            <a:extLst>
              <a:ext uri="{FF2B5EF4-FFF2-40B4-BE49-F238E27FC236}">
                <a16:creationId xmlns:a16="http://schemas.microsoft.com/office/drawing/2014/main" id="{D62FEC34-1928-F8CE-3B48-D24A6D1F37F5}"/>
              </a:ext>
            </a:extLst>
          </p:cNvPr>
          <p:cNvSpPr>
            <a:spLocks noGrp="1"/>
          </p:cNvSpPr>
          <p:nvPr>
            <p:ph type="sldNum" sz="quarter" idx="5"/>
          </p:nvPr>
        </p:nvSpPr>
        <p:spPr/>
        <p:txBody>
          <a:bodyPr/>
          <a:lstStyle/>
          <a:p>
            <a:fld id="{BAB4194A-EDFA-A742-85FE-79D0279E1C5E}" type="slidenum">
              <a:rPr lang="en-US" smtClean="0"/>
              <a:pPr/>
              <a:t>7</a:t>
            </a:fld>
            <a:endParaRPr lang="en-US"/>
          </a:p>
        </p:txBody>
      </p:sp>
    </p:spTree>
    <p:extLst>
      <p:ext uri="{BB962C8B-B14F-4D97-AF65-F5344CB8AC3E}">
        <p14:creationId xmlns:p14="http://schemas.microsoft.com/office/powerpoint/2010/main" val="361667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32F4-D494-F453-043C-26AF497B3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D7BCF-3BBF-FFDF-073D-1E8EAD083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5217F-0A4E-5429-9017-0F8A6D4C5BC6}"/>
              </a:ext>
            </a:extLst>
          </p:cNvPr>
          <p:cNvSpPr>
            <a:spLocks noGrp="1"/>
          </p:cNvSpPr>
          <p:nvPr>
            <p:ph type="body" idx="1"/>
          </p:nvPr>
        </p:nvSpPr>
        <p:spPr/>
        <p:txBody>
          <a:bodyPr/>
          <a:lstStyle/>
          <a:p>
            <a:pPr marL="0" marR="0">
              <a:lnSpc>
                <a:spcPct val="150000"/>
              </a:lnSpc>
            </a:pP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этом заявлении подразумеваются</a:t>
            </a:r>
            <a:r>
              <a:rPr lang="ru-RU" sz="18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важные тезисы. Нам нет нужды искать примеры идеальных церквей в отдаленных местах вроде Уиллоу Крик, Кореи или где-то еще. </a:t>
            </a:r>
            <a:r>
              <a:rPr lang="es-E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Вместо этого мы можем найти качества, которые делают церковь</a:t>
            </a:r>
            <a:r>
              <a:rPr lang="ru-RU" sz="18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великой, через молитвенное прочтение первых двух глав послания Колоссянам. Апостол Павел подтверждает верования, ценности и практические подходы, существовавшие в церкви в Колоссах, в то же время молясь о том, чтобы они стали достоянием и других церквей. </a:t>
            </a:r>
            <a:r>
              <a:rPr lang="es-E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Каковы же качества,</a:t>
            </a:r>
            <a:r>
              <a:rPr lang="ru-RU" sz="18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которые Бог желает развить в наших церквях по всему миру? Я нашел более пятидесяти таких качеств, но приведу здесь двенадцать: </a:t>
            </a:r>
            <a:r>
              <a:rPr lang="es-E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Кол</a:t>
            </a:r>
            <a:r>
              <a:rPr lang="es-E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3:12-14.)</a:t>
            </a:r>
          </a:p>
        </p:txBody>
      </p:sp>
      <p:sp>
        <p:nvSpPr>
          <p:cNvPr id="4" name="Slide Number Placeholder 3">
            <a:extLst>
              <a:ext uri="{FF2B5EF4-FFF2-40B4-BE49-F238E27FC236}">
                <a16:creationId xmlns:a16="http://schemas.microsoft.com/office/drawing/2014/main" id="{C06AEC67-6C0C-1D59-7B19-839BAF35231B}"/>
              </a:ext>
            </a:extLst>
          </p:cNvPr>
          <p:cNvSpPr>
            <a:spLocks noGrp="1"/>
          </p:cNvSpPr>
          <p:nvPr>
            <p:ph type="sldNum" sz="quarter" idx="5"/>
          </p:nvPr>
        </p:nvSpPr>
        <p:spPr/>
        <p:txBody>
          <a:bodyPr/>
          <a:lstStyle/>
          <a:p>
            <a:fld id="{BAB4194A-EDFA-A742-85FE-79D0279E1C5E}" type="slidenum">
              <a:rPr lang="en-US" smtClean="0"/>
              <a:pPr/>
              <a:t>8</a:t>
            </a:fld>
            <a:endParaRPr lang="en-US"/>
          </a:p>
        </p:txBody>
      </p:sp>
    </p:spTree>
    <p:extLst>
      <p:ext uri="{BB962C8B-B14F-4D97-AF65-F5344CB8AC3E}">
        <p14:creationId xmlns:p14="http://schemas.microsoft.com/office/powerpoint/2010/main" val="248240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indent="-457200">
              <a:lnSpc>
                <a:spcPct val="150000"/>
              </a:lnSpc>
            </a:pP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Вера в</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Иисуса Христа</a:t>
            </a:r>
            <a:r>
              <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Вера</a:t>
            </a:r>
            <a:r>
              <a:rPr lang="ru-RU" sz="1800" b="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и доверие Иисусу Христу в качестве нашего Господа и Спасителя. Они обладали верой Иисуса и верой в Иисуса (Колоссянам 1:4).</a:t>
            </a:r>
            <a:endParaRPr lang="es-ES" sz="18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lnSpc>
                <a:spcPct val="150000"/>
              </a:lnSpc>
            </a:pPr>
            <a:endPar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lnSpc>
                <a:spcPct val="150000"/>
              </a:lnSpc>
            </a:pPr>
            <a:r>
              <a:rPr lang="ru-RU" sz="18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«После</a:t>
            </a:r>
            <a:r>
              <a:rPr lang="ru-RU" sz="1800" b="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проведения евангельской программы братья в г. Блумфонтейн (Зимбабве) пригласили меня ко крещению. Мы отправились в пустынное место. В середине горы там был баптистерий. Хотя поблизости не было церкви, но баптистерий был. И я спросил братьев, где их церковь. «У нас не было ни пастора, ни церкви, ни даже земли, на которой можно было построить церковь. И мы купили эту землю для постройки церкви, но мы не знаем, когда соберем достаточно денег для начала строительства. Поэтому мы решили сначала построить баптистерий, поскольку церковь продолжает проповедь, останавливваясь только для того, чтобы крестить. Мы построим церковь вокруг этого баптистерия. У нас уже подготовлены все планы, но нам все еще нужны деньги». </a:t>
            </a:r>
          </a:p>
          <a:p>
            <a:pPr marL="914400" marR="0" indent="-457200">
              <a:lnSpc>
                <a:spcPct val="150000"/>
              </a:lnSpc>
            </a:pP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Это</a:t>
            </a:r>
            <a:r>
              <a:rPr lang="ru-RU" sz="1800" b="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и есть настоящая вера. </a:t>
            </a:r>
            <a:endParaRPr lang="es-E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lnSpc>
                <a:spcPct val="150000"/>
              </a:lnSpc>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B4194A-EDFA-A742-85FE-79D0279E1C5E}" type="slidenum">
              <a:rPr lang="en-US" smtClean="0"/>
              <a:pPr/>
              <a:t>9</a:t>
            </a:fld>
            <a:endParaRPr lang="en-US"/>
          </a:p>
        </p:txBody>
      </p:sp>
    </p:spTree>
    <p:extLst>
      <p:ext uri="{BB962C8B-B14F-4D97-AF65-F5344CB8AC3E}">
        <p14:creationId xmlns:p14="http://schemas.microsoft.com/office/powerpoint/2010/main" val="300278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50D8-0415-5AF6-B109-FBBF0ADFE0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6C9DD2-814D-35C8-794A-0D696B88B8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7769C6-B8F5-AF9D-13E8-8CFF20803B20}"/>
              </a:ext>
            </a:extLst>
          </p:cNvPr>
          <p:cNvSpPr>
            <a:spLocks noGrp="1"/>
          </p:cNvSpPr>
          <p:nvPr>
            <p:ph type="dt" sz="half" idx="10"/>
          </p:nvPr>
        </p:nvSpPr>
        <p:spPr/>
        <p:txBody>
          <a:bodyPr/>
          <a:lstStyle/>
          <a:p>
            <a:fld id="{63E0AC37-1508-CF42-A46E-A01FCE94582A}" type="datetimeFigureOut">
              <a:rPr lang="en-US" smtClean="0"/>
              <a:pPr/>
              <a:t>2/11/2025</a:t>
            </a:fld>
            <a:endParaRPr lang="en-US"/>
          </a:p>
        </p:txBody>
      </p:sp>
      <p:sp>
        <p:nvSpPr>
          <p:cNvPr id="5" name="Footer Placeholder 4">
            <a:extLst>
              <a:ext uri="{FF2B5EF4-FFF2-40B4-BE49-F238E27FC236}">
                <a16:creationId xmlns:a16="http://schemas.microsoft.com/office/drawing/2014/main" id="{593D27E0-BFA5-F1CB-4EB9-B7A263BEE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C40B9-751C-F46D-AC27-EA950F8F7297}"/>
              </a:ext>
            </a:extLst>
          </p:cNvPr>
          <p:cNvSpPr>
            <a:spLocks noGrp="1"/>
          </p:cNvSpPr>
          <p:nvPr>
            <p:ph type="sldNum" sz="quarter" idx="12"/>
          </p:nvPr>
        </p:nvSpPr>
        <p:spPr/>
        <p:txBody>
          <a:bodyPr/>
          <a:lstStyle/>
          <a:p>
            <a:fld id="{DEC13275-8447-2441-A409-3C8D334C55A9}" type="slidenum">
              <a:rPr lang="en-US" smtClean="0"/>
              <a:pPr/>
              <a:t>‹#›</a:t>
            </a:fld>
            <a:endParaRPr lang="en-US"/>
          </a:p>
        </p:txBody>
      </p:sp>
    </p:spTree>
    <p:extLst>
      <p:ext uri="{BB962C8B-B14F-4D97-AF65-F5344CB8AC3E}">
        <p14:creationId xmlns:p14="http://schemas.microsoft.com/office/powerpoint/2010/main" val="10740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B03E-A54A-F9B2-B121-A9DF5F3E49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3D8C4-2817-FA9D-7CEF-6CC5CFC79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0D460-A75B-B5E1-508A-A62F1E229ADF}"/>
              </a:ext>
            </a:extLst>
          </p:cNvPr>
          <p:cNvSpPr>
            <a:spLocks noGrp="1"/>
          </p:cNvSpPr>
          <p:nvPr>
            <p:ph type="dt" sz="half" idx="10"/>
          </p:nvPr>
        </p:nvSpPr>
        <p:spPr/>
        <p:txBody>
          <a:bodyPr/>
          <a:lstStyle/>
          <a:p>
            <a:fld id="{63E0AC37-1508-CF42-A46E-A01FCE94582A}" type="datetimeFigureOut">
              <a:rPr lang="en-US" smtClean="0"/>
              <a:pPr/>
              <a:t>2/11/2025</a:t>
            </a:fld>
            <a:endParaRPr lang="en-US"/>
          </a:p>
        </p:txBody>
      </p:sp>
      <p:sp>
        <p:nvSpPr>
          <p:cNvPr id="5" name="Footer Placeholder 4">
            <a:extLst>
              <a:ext uri="{FF2B5EF4-FFF2-40B4-BE49-F238E27FC236}">
                <a16:creationId xmlns:a16="http://schemas.microsoft.com/office/drawing/2014/main" id="{5EE63250-FA7A-A2E5-B5E1-051CD1053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62AED-EC5B-676C-3E54-37746F8EF6E3}"/>
              </a:ext>
            </a:extLst>
          </p:cNvPr>
          <p:cNvSpPr>
            <a:spLocks noGrp="1"/>
          </p:cNvSpPr>
          <p:nvPr>
            <p:ph type="sldNum" sz="quarter" idx="12"/>
          </p:nvPr>
        </p:nvSpPr>
        <p:spPr/>
        <p:txBody>
          <a:bodyPr/>
          <a:lstStyle/>
          <a:p>
            <a:fld id="{DEC13275-8447-2441-A409-3C8D334C55A9}" type="slidenum">
              <a:rPr lang="en-US" smtClean="0"/>
              <a:pPr/>
              <a:t>‹#›</a:t>
            </a:fld>
            <a:endParaRPr lang="en-US"/>
          </a:p>
        </p:txBody>
      </p:sp>
    </p:spTree>
    <p:extLst>
      <p:ext uri="{BB962C8B-B14F-4D97-AF65-F5344CB8AC3E}">
        <p14:creationId xmlns:p14="http://schemas.microsoft.com/office/powerpoint/2010/main" val="76534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C9400-F2BD-BD2A-0C1A-AA3B102D55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016A82-2A0E-92C0-3FE7-E9E7313862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D2E6A-B756-E965-840B-655E3D9E8ED5}"/>
              </a:ext>
            </a:extLst>
          </p:cNvPr>
          <p:cNvSpPr>
            <a:spLocks noGrp="1"/>
          </p:cNvSpPr>
          <p:nvPr>
            <p:ph type="dt" sz="half" idx="10"/>
          </p:nvPr>
        </p:nvSpPr>
        <p:spPr/>
        <p:txBody>
          <a:bodyPr/>
          <a:lstStyle/>
          <a:p>
            <a:fld id="{63E0AC37-1508-CF42-A46E-A01FCE94582A}" type="datetimeFigureOut">
              <a:rPr lang="en-US" smtClean="0"/>
              <a:pPr/>
              <a:t>2/11/2025</a:t>
            </a:fld>
            <a:endParaRPr lang="en-US"/>
          </a:p>
        </p:txBody>
      </p:sp>
      <p:sp>
        <p:nvSpPr>
          <p:cNvPr id="5" name="Footer Placeholder 4">
            <a:extLst>
              <a:ext uri="{FF2B5EF4-FFF2-40B4-BE49-F238E27FC236}">
                <a16:creationId xmlns:a16="http://schemas.microsoft.com/office/drawing/2014/main" id="{F760FF7E-8044-1476-D4F3-ED042EFF4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A79D3-8DD4-9C85-EAD3-98279894E574}"/>
              </a:ext>
            </a:extLst>
          </p:cNvPr>
          <p:cNvSpPr>
            <a:spLocks noGrp="1"/>
          </p:cNvSpPr>
          <p:nvPr>
            <p:ph type="sldNum" sz="quarter" idx="12"/>
          </p:nvPr>
        </p:nvSpPr>
        <p:spPr/>
        <p:txBody>
          <a:bodyPr/>
          <a:lstStyle/>
          <a:p>
            <a:fld id="{DEC13275-8447-2441-A409-3C8D334C55A9}" type="slidenum">
              <a:rPr lang="en-US" smtClean="0"/>
              <a:pPr/>
              <a:t>‹#›</a:t>
            </a:fld>
            <a:endParaRPr lang="en-US"/>
          </a:p>
        </p:txBody>
      </p:sp>
    </p:spTree>
    <p:extLst>
      <p:ext uri="{BB962C8B-B14F-4D97-AF65-F5344CB8AC3E}">
        <p14:creationId xmlns:p14="http://schemas.microsoft.com/office/powerpoint/2010/main" val="418656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086C-5F33-6A98-A992-152DEA109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9E530-7E07-F891-EE24-000A5DFC29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4C82A-48B2-6C0E-2E67-6E93F1B6CE44}"/>
              </a:ext>
            </a:extLst>
          </p:cNvPr>
          <p:cNvSpPr>
            <a:spLocks noGrp="1"/>
          </p:cNvSpPr>
          <p:nvPr>
            <p:ph type="dt" sz="half" idx="10"/>
          </p:nvPr>
        </p:nvSpPr>
        <p:spPr/>
        <p:txBody>
          <a:bodyPr/>
          <a:lstStyle/>
          <a:p>
            <a:fld id="{63E0AC37-1508-CF42-A46E-A01FCE94582A}" type="datetimeFigureOut">
              <a:rPr lang="en-US" smtClean="0"/>
              <a:pPr/>
              <a:t>2/11/2025</a:t>
            </a:fld>
            <a:endParaRPr lang="en-US"/>
          </a:p>
        </p:txBody>
      </p:sp>
      <p:sp>
        <p:nvSpPr>
          <p:cNvPr id="5" name="Footer Placeholder 4">
            <a:extLst>
              <a:ext uri="{FF2B5EF4-FFF2-40B4-BE49-F238E27FC236}">
                <a16:creationId xmlns:a16="http://schemas.microsoft.com/office/drawing/2014/main" id="{B4D243DD-1B11-4A6A-02BC-7BAC6E2AC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10F34-1D9E-7386-A891-FA29139DFE3F}"/>
              </a:ext>
            </a:extLst>
          </p:cNvPr>
          <p:cNvSpPr>
            <a:spLocks noGrp="1"/>
          </p:cNvSpPr>
          <p:nvPr>
            <p:ph type="sldNum" sz="quarter" idx="12"/>
          </p:nvPr>
        </p:nvSpPr>
        <p:spPr/>
        <p:txBody>
          <a:bodyPr/>
          <a:lstStyle/>
          <a:p>
            <a:fld id="{DEC13275-8447-2441-A409-3C8D334C55A9}" type="slidenum">
              <a:rPr lang="en-US" smtClean="0"/>
              <a:pPr/>
              <a:t>‹#›</a:t>
            </a:fld>
            <a:endParaRPr lang="en-US"/>
          </a:p>
        </p:txBody>
      </p:sp>
    </p:spTree>
    <p:extLst>
      <p:ext uri="{BB962C8B-B14F-4D97-AF65-F5344CB8AC3E}">
        <p14:creationId xmlns:p14="http://schemas.microsoft.com/office/powerpoint/2010/main" val="240981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8918B-6C1C-D1F7-4B85-56C42B7541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7CF6AA-D991-A4E6-0548-544740ABA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AEC10F-00A4-96B7-BFDC-B4ABDAC35B0C}"/>
              </a:ext>
            </a:extLst>
          </p:cNvPr>
          <p:cNvSpPr>
            <a:spLocks noGrp="1"/>
          </p:cNvSpPr>
          <p:nvPr>
            <p:ph type="dt" sz="half" idx="10"/>
          </p:nvPr>
        </p:nvSpPr>
        <p:spPr/>
        <p:txBody>
          <a:bodyPr/>
          <a:lstStyle/>
          <a:p>
            <a:fld id="{63E0AC37-1508-CF42-A46E-A01FCE94582A}" type="datetimeFigureOut">
              <a:rPr lang="en-US" smtClean="0"/>
              <a:pPr/>
              <a:t>2/11/2025</a:t>
            </a:fld>
            <a:endParaRPr lang="en-US"/>
          </a:p>
        </p:txBody>
      </p:sp>
      <p:sp>
        <p:nvSpPr>
          <p:cNvPr id="5" name="Footer Placeholder 4">
            <a:extLst>
              <a:ext uri="{FF2B5EF4-FFF2-40B4-BE49-F238E27FC236}">
                <a16:creationId xmlns:a16="http://schemas.microsoft.com/office/drawing/2014/main" id="{7ECB18D4-38F0-A154-D575-4FA0238E8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919AF-A753-CCD2-328B-735634B85CE9}"/>
              </a:ext>
            </a:extLst>
          </p:cNvPr>
          <p:cNvSpPr>
            <a:spLocks noGrp="1"/>
          </p:cNvSpPr>
          <p:nvPr>
            <p:ph type="sldNum" sz="quarter" idx="12"/>
          </p:nvPr>
        </p:nvSpPr>
        <p:spPr/>
        <p:txBody>
          <a:bodyPr/>
          <a:lstStyle/>
          <a:p>
            <a:fld id="{DEC13275-8447-2441-A409-3C8D334C55A9}" type="slidenum">
              <a:rPr lang="en-US" smtClean="0"/>
              <a:pPr/>
              <a:t>‹#›</a:t>
            </a:fld>
            <a:endParaRPr lang="en-US"/>
          </a:p>
        </p:txBody>
      </p:sp>
    </p:spTree>
    <p:extLst>
      <p:ext uri="{BB962C8B-B14F-4D97-AF65-F5344CB8AC3E}">
        <p14:creationId xmlns:p14="http://schemas.microsoft.com/office/powerpoint/2010/main" val="342125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39CD-50CC-BF3F-3E45-AE53659428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25FFD-98BF-D490-837A-5E24710DF9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ACC7EE-23A0-5D26-9AC4-7914C4A77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E96F56-B067-2018-335A-9461C8DB2A22}"/>
              </a:ext>
            </a:extLst>
          </p:cNvPr>
          <p:cNvSpPr>
            <a:spLocks noGrp="1"/>
          </p:cNvSpPr>
          <p:nvPr>
            <p:ph type="dt" sz="half" idx="10"/>
          </p:nvPr>
        </p:nvSpPr>
        <p:spPr/>
        <p:txBody>
          <a:bodyPr/>
          <a:lstStyle/>
          <a:p>
            <a:fld id="{63E0AC37-1508-CF42-A46E-A01FCE94582A}" type="datetimeFigureOut">
              <a:rPr lang="en-US" smtClean="0"/>
              <a:pPr/>
              <a:t>2/11/2025</a:t>
            </a:fld>
            <a:endParaRPr lang="en-US"/>
          </a:p>
        </p:txBody>
      </p:sp>
      <p:sp>
        <p:nvSpPr>
          <p:cNvPr id="6" name="Footer Placeholder 5">
            <a:extLst>
              <a:ext uri="{FF2B5EF4-FFF2-40B4-BE49-F238E27FC236}">
                <a16:creationId xmlns:a16="http://schemas.microsoft.com/office/drawing/2014/main" id="{B9B9FD4E-0DCF-1E31-1117-9536FABA9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8B474-C116-ED5B-D904-294DFE9769D9}"/>
              </a:ext>
            </a:extLst>
          </p:cNvPr>
          <p:cNvSpPr>
            <a:spLocks noGrp="1"/>
          </p:cNvSpPr>
          <p:nvPr>
            <p:ph type="sldNum" sz="quarter" idx="12"/>
          </p:nvPr>
        </p:nvSpPr>
        <p:spPr/>
        <p:txBody>
          <a:bodyPr/>
          <a:lstStyle/>
          <a:p>
            <a:fld id="{DEC13275-8447-2441-A409-3C8D334C55A9}" type="slidenum">
              <a:rPr lang="en-US" smtClean="0"/>
              <a:pPr/>
              <a:t>‹#›</a:t>
            </a:fld>
            <a:endParaRPr lang="en-US"/>
          </a:p>
        </p:txBody>
      </p:sp>
    </p:spTree>
    <p:extLst>
      <p:ext uri="{BB962C8B-B14F-4D97-AF65-F5344CB8AC3E}">
        <p14:creationId xmlns:p14="http://schemas.microsoft.com/office/powerpoint/2010/main" val="133521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515D-6003-D56A-55EB-A6C5E66C08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4AD369-4F8B-DEF8-D8B0-649D5F8B9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CCD3E5-E8F7-A569-E507-22708AE23F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AD5161-41F3-754C-C582-3BE9A26BB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B91085-A879-37FB-3EA9-96AF7BAF2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3BD748-B64D-FA1D-9004-46D0FA3F89FD}"/>
              </a:ext>
            </a:extLst>
          </p:cNvPr>
          <p:cNvSpPr>
            <a:spLocks noGrp="1"/>
          </p:cNvSpPr>
          <p:nvPr>
            <p:ph type="dt" sz="half" idx="10"/>
          </p:nvPr>
        </p:nvSpPr>
        <p:spPr/>
        <p:txBody>
          <a:bodyPr/>
          <a:lstStyle/>
          <a:p>
            <a:fld id="{63E0AC37-1508-CF42-A46E-A01FCE94582A}" type="datetimeFigureOut">
              <a:rPr lang="en-US" smtClean="0"/>
              <a:pPr/>
              <a:t>2/11/2025</a:t>
            </a:fld>
            <a:endParaRPr lang="en-US"/>
          </a:p>
        </p:txBody>
      </p:sp>
      <p:sp>
        <p:nvSpPr>
          <p:cNvPr id="8" name="Footer Placeholder 7">
            <a:extLst>
              <a:ext uri="{FF2B5EF4-FFF2-40B4-BE49-F238E27FC236}">
                <a16:creationId xmlns:a16="http://schemas.microsoft.com/office/drawing/2014/main" id="{7D36ED18-C470-909A-7EDE-FD2F2FC73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D856B-FC8C-F772-D43B-6B8071B386C6}"/>
              </a:ext>
            </a:extLst>
          </p:cNvPr>
          <p:cNvSpPr>
            <a:spLocks noGrp="1"/>
          </p:cNvSpPr>
          <p:nvPr>
            <p:ph type="sldNum" sz="quarter" idx="12"/>
          </p:nvPr>
        </p:nvSpPr>
        <p:spPr/>
        <p:txBody>
          <a:bodyPr/>
          <a:lstStyle/>
          <a:p>
            <a:fld id="{DEC13275-8447-2441-A409-3C8D334C55A9}" type="slidenum">
              <a:rPr lang="en-US" smtClean="0"/>
              <a:pPr/>
              <a:t>‹#›</a:t>
            </a:fld>
            <a:endParaRPr lang="en-US"/>
          </a:p>
        </p:txBody>
      </p:sp>
    </p:spTree>
    <p:extLst>
      <p:ext uri="{BB962C8B-B14F-4D97-AF65-F5344CB8AC3E}">
        <p14:creationId xmlns:p14="http://schemas.microsoft.com/office/powerpoint/2010/main" val="1296112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67DC-CCFC-B0D9-ADE0-7842FC63D0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E4960F-A683-B5A3-5BCA-91D029CCFC0E}"/>
              </a:ext>
            </a:extLst>
          </p:cNvPr>
          <p:cNvSpPr>
            <a:spLocks noGrp="1"/>
          </p:cNvSpPr>
          <p:nvPr>
            <p:ph type="dt" sz="half" idx="10"/>
          </p:nvPr>
        </p:nvSpPr>
        <p:spPr/>
        <p:txBody>
          <a:bodyPr/>
          <a:lstStyle/>
          <a:p>
            <a:fld id="{63E0AC37-1508-CF42-A46E-A01FCE94582A}" type="datetimeFigureOut">
              <a:rPr lang="en-US" smtClean="0"/>
              <a:pPr/>
              <a:t>2/11/2025</a:t>
            </a:fld>
            <a:endParaRPr lang="en-US"/>
          </a:p>
        </p:txBody>
      </p:sp>
      <p:sp>
        <p:nvSpPr>
          <p:cNvPr id="4" name="Footer Placeholder 3">
            <a:extLst>
              <a:ext uri="{FF2B5EF4-FFF2-40B4-BE49-F238E27FC236}">
                <a16:creationId xmlns:a16="http://schemas.microsoft.com/office/drawing/2014/main" id="{2492A9C2-F2B1-FE13-472C-B0D7C9724E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09914B-C041-D630-8D99-72C4B93DC485}"/>
              </a:ext>
            </a:extLst>
          </p:cNvPr>
          <p:cNvSpPr>
            <a:spLocks noGrp="1"/>
          </p:cNvSpPr>
          <p:nvPr>
            <p:ph type="sldNum" sz="quarter" idx="12"/>
          </p:nvPr>
        </p:nvSpPr>
        <p:spPr/>
        <p:txBody>
          <a:bodyPr/>
          <a:lstStyle/>
          <a:p>
            <a:fld id="{DEC13275-8447-2441-A409-3C8D334C55A9}" type="slidenum">
              <a:rPr lang="en-US" smtClean="0"/>
              <a:pPr/>
              <a:t>‹#›</a:t>
            </a:fld>
            <a:endParaRPr lang="en-US"/>
          </a:p>
        </p:txBody>
      </p:sp>
    </p:spTree>
    <p:extLst>
      <p:ext uri="{BB962C8B-B14F-4D97-AF65-F5344CB8AC3E}">
        <p14:creationId xmlns:p14="http://schemas.microsoft.com/office/powerpoint/2010/main" val="313873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83889-C35C-F34C-AEEF-A98E17281CFC}"/>
              </a:ext>
            </a:extLst>
          </p:cNvPr>
          <p:cNvSpPr>
            <a:spLocks noGrp="1"/>
          </p:cNvSpPr>
          <p:nvPr>
            <p:ph type="dt" sz="half" idx="10"/>
          </p:nvPr>
        </p:nvSpPr>
        <p:spPr/>
        <p:txBody>
          <a:bodyPr/>
          <a:lstStyle/>
          <a:p>
            <a:fld id="{63E0AC37-1508-CF42-A46E-A01FCE94582A}" type="datetimeFigureOut">
              <a:rPr lang="en-US" smtClean="0"/>
              <a:pPr/>
              <a:t>2/11/2025</a:t>
            </a:fld>
            <a:endParaRPr lang="en-US"/>
          </a:p>
        </p:txBody>
      </p:sp>
      <p:sp>
        <p:nvSpPr>
          <p:cNvPr id="3" name="Footer Placeholder 2">
            <a:extLst>
              <a:ext uri="{FF2B5EF4-FFF2-40B4-BE49-F238E27FC236}">
                <a16:creationId xmlns:a16="http://schemas.microsoft.com/office/drawing/2014/main" id="{8CB48B7C-E5F3-5980-C116-3A3C2A77E7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E419D3-9EC7-2C98-359C-46BACC679850}"/>
              </a:ext>
            </a:extLst>
          </p:cNvPr>
          <p:cNvSpPr>
            <a:spLocks noGrp="1"/>
          </p:cNvSpPr>
          <p:nvPr>
            <p:ph type="sldNum" sz="quarter" idx="12"/>
          </p:nvPr>
        </p:nvSpPr>
        <p:spPr/>
        <p:txBody>
          <a:bodyPr/>
          <a:lstStyle/>
          <a:p>
            <a:fld id="{DEC13275-8447-2441-A409-3C8D334C55A9}" type="slidenum">
              <a:rPr lang="en-US" smtClean="0"/>
              <a:pPr/>
              <a:t>‹#›</a:t>
            </a:fld>
            <a:endParaRPr lang="en-US"/>
          </a:p>
        </p:txBody>
      </p:sp>
    </p:spTree>
    <p:extLst>
      <p:ext uri="{BB962C8B-B14F-4D97-AF65-F5344CB8AC3E}">
        <p14:creationId xmlns:p14="http://schemas.microsoft.com/office/powerpoint/2010/main" val="151219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EF2D-0332-560D-4B20-25FEB344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A2AD43-B3B5-8677-22A3-4DCB4B037D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208C6D-33C1-DD48-E212-AECB31184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F19A2-5092-FD25-733C-496D59742470}"/>
              </a:ext>
            </a:extLst>
          </p:cNvPr>
          <p:cNvSpPr>
            <a:spLocks noGrp="1"/>
          </p:cNvSpPr>
          <p:nvPr>
            <p:ph type="dt" sz="half" idx="10"/>
          </p:nvPr>
        </p:nvSpPr>
        <p:spPr/>
        <p:txBody>
          <a:bodyPr/>
          <a:lstStyle/>
          <a:p>
            <a:fld id="{63E0AC37-1508-CF42-A46E-A01FCE94582A}" type="datetimeFigureOut">
              <a:rPr lang="en-US" smtClean="0"/>
              <a:pPr/>
              <a:t>2/11/2025</a:t>
            </a:fld>
            <a:endParaRPr lang="en-US"/>
          </a:p>
        </p:txBody>
      </p:sp>
      <p:sp>
        <p:nvSpPr>
          <p:cNvPr id="6" name="Footer Placeholder 5">
            <a:extLst>
              <a:ext uri="{FF2B5EF4-FFF2-40B4-BE49-F238E27FC236}">
                <a16:creationId xmlns:a16="http://schemas.microsoft.com/office/drawing/2014/main" id="{71803B59-8CBC-3F2D-09C2-9A04F6623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10F84-8B63-BE67-1BF9-26242FB03C0A}"/>
              </a:ext>
            </a:extLst>
          </p:cNvPr>
          <p:cNvSpPr>
            <a:spLocks noGrp="1"/>
          </p:cNvSpPr>
          <p:nvPr>
            <p:ph type="sldNum" sz="quarter" idx="12"/>
          </p:nvPr>
        </p:nvSpPr>
        <p:spPr/>
        <p:txBody>
          <a:bodyPr/>
          <a:lstStyle/>
          <a:p>
            <a:fld id="{DEC13275-8447-2441-A409-3C8D334C55A9}" type="slidenum">
              <a:rPr lang="en-US" smtClean="0"/>
              <a:pPr/>
              <a:t>‹#›</a:t>
            </a:fld>
            <a:endParaRPr lang="en-US"/>
          </a:p>
        </p:txBody>
      </p:sp>
    </p:spTree>
    <p:extLst>
      <p:ext uri="{BB962C8B-B14F-4D97-AF65-F5344CB8AC3E}">
        <p14:creationId xmlns:p14="http://schemas.microsoft.com/office/powerpoint/2010/main" val="206917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C7F9-14CC-91A5-E089-FCE77BEA7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B9EFB5-6570-6E99-3F70-069369E6D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396FF8-7808-C9F5-AF8C-6975C336B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9B8431-F233-A6B6-9C45-8F534DF1C096}"/>
              </a:ext>
            </a:extLst>
          </p:cNvPr>
          <p:cNvSpPr>
            <a:spLocks noGrp="1"/>
          </p:cNvSpPr>
          <p:nvPr>
            <p:ph type="dt" sz="half" idx="10"/>
          </p:nvPr>
        </p:nvSpPr>
        <p:spPr/>
        <p:txBody>
          <a:bodyPr/>
          <a:lstStyle/>
          <a:p>
            <a:fld id="{63E0AC37-1508-CF42-A46E-A01FCE94582A}" type="datetimeFigureOut">
              <a:rPr lang="en-US" smtClean="0"/>
              <a:pPr/>
              <a:t>2/11/2025</a:t>
            </a:fld>
            <a:endParaRPr lang="en-US"/>
          </a:p>
        </p:txBody>
      </p:sp>
      <p:sp>
        <p:nvSpPr>
          <p:cNvPr id="6" name="Footer Placeholder 5">
            <a:extLst>
              <a:ext uri="{FF2B5EF4-FFF2-40B4-BE49-F238E27FC236}">
                <a16:creationId xmlns:a16="http://schemas.microsoft.com/office/drawing/2014/main" id="{5527C7A9-FAA5-23EE-8075-70FFBAA4D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FB235-3F29-71CB-8B51-91B906058A8C}"/>
              </a:ext>
            </a:extLst>
          </p:cNvPr>
          <p:cNvSpPr>
            <a:spLocks noGrp="1"/>
          </p:cNvSpPr>
          <p:nvPr>
            <p:ph type="sldNum" sz="quarter" idx="12"/>
          </p:nvPr>
        </p:nvSpPr>
        <p:spPr/>
        <p:txBody>
          <a:bodyPr/>
          <a:lstStyle/>
          <a:p>
            <a:fld id="{DEC13275-8447-2441-A409-3C8D334C55A9}" type="slidenum">
              <a:rPr lang="en-US" smtClean="0"/>
              <a:pPr/>
              <a:t>‹#›</a:t>
            </a:fld>
            <a:endParaRPr lang="en-US"/>
          </a:p>
        </p:txBody>
      </p:sp>
    </p:spTree>
    <p:extLst>
      <p:ext uri="{BB962C8B-B14F-4D97-AF65-F5344CB8AC3E}">
        <p14:creationId xmlns:p14="http://schemas.microsoft.com/office/powerpoint/2010/main" val="398772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D7C5B2-0A03-531C-9306-9DEF56453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DF45C8-5E36-FC28-8B86-586BC9DD9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D1DF5-AD3B-D9C3-667B-FEB40AA9C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0AC37-1508-CF42-A46E-A01FCE94582A}" type="datetimeFigureOut">
              <a:rPr lang="en-US" smtClean="0"/>
              <a:pPr/>
              <a:t>2/11/2025</a:t>
            </a:fld>
            <a:endParaRPr lang="en-US"/>
          </a:p>
        </p:txBody>
      </p:sp>
      <p:sp>
        <p:nvSpPr>
          <p:cNvPr id="5" name="Footer Placeholder 4">
            <a:extLst>
              <a:ext uri="{FF2B5EF4-FFF2-40B4-BE49-F238E27FC236}">
                <a16:creationId xmlns:a16="http://schemas.microsoft.com/office/drawing/2014/main" id="{F33FBB14-9702-2157-048D-DE6DD0A15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7C374D-26A3-3D57-4629-AE684377C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13275-8447-2441-A409-3C8D334C55A9}" type="slidenum">
              <a:rPr lang="en-US" smtClean="0"/>
              <a:pPr/>
              <a:t>‹#›</a:t>
            </a:fld>
            <a:endParaRPr lang="en-US"/>
          </a:p>
        </p:txBody>
      </p:sp>
    </p:spTree>
    <p:extLst>
      <p:ext uri="{BB962C8B-B14F-4D97-AF65-F5344CB8AC3E}">
        <p14:creationId xmlns:p14="http://schemas.microsoft.com/office/powerpoint/2010/main" val="745126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16C6C-412B-F3CD-FB98-6017BE5836DF}"/>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417CE91-523D-1F53-7971-D1F632FDCDF1}"/>
              </a:ext>
            </a:extLst>
          </p:cNvPr>
          <p:cNvSpPr>
            <a:spLocks noGrp="1" noRot="1" noMove="1" noResize="1" noEditPoints="1" noAdjustHandles="1" noChangeArrowheads="1" noChangeShapeType="1"/>
          </p:cNvSpPr>
          <p:nvPr/>
        </p:nvSpPr>
        <p:spPr>
          <a:xfrm>
            <a:off x="608800" y="920621"/>
            <a:ext cx="7189976" cy="4154984"/>
          </a:xfrm>
          <a:prstGeom prst="rect">
            <a:avLst/>
          </a:prstGeom>
          <a:noFill/>
        </p:spPr>
        <p:txBody>
          <a:bodyPr wrap="square" lIns="91440" tIns="45720" rIns="91440" bIns="45720">
            <a:spAutoFit/>
          </a:bodyPr>
          <a:lstStyle/>
          <a:p>
            <a:pPr algn="ctr"/>
            <a:r>
              <a:rPr lang="ru-RU" sz="6600" b="1" i="1" noProof="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rPr>
              <a:t>Идеальная </a:t>
            </a:r>
            <a:r>
              <a:rPr lang="ru-RU" sz="6600" b="1" noProof="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rPr>
              <a:t>Церковь Адвентистов Седьмого Дня</a:t>
            </a:r>
            <a:endParaRPr lang="en-US" sz="6600" b="1" noProof="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endParaRPr>
          </a:p>
        </p:txBody>
      </p:sp>
      <p:sp>
        <p:nvSpPr>
          <p:cNvPr id="4" name="TextBox 3">
            <a:extLst>
              <a:ext uri="{FF2B5EF4-FFF2-40B4-BE49-F238E27FC236}">
                <a16:creationId xmlns:a16="http://schemas.microsoft.com/office/drawing/2014/main" id="{D4AD8572-9B7B-49F9-159E-DFF389E453AD}"/>
              </a:ext>
            </a:extLst>
          </p:cNvPr>
          <p:cNvSpPr txBox="1"/>
          <p:nvPr/>
        </p:nvSpPr>
        <p:spPr>
          <a:xfrm>
            <a:off x="7571232" y="5197360"/>
            <a:ext cx="619353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bg1"/>
                </a:solidFill>
                <a:effectLst/>
                <a:uLnTx/>
                <a:uFillTx/>
                <a:latin typeface="Calibri" panose="020F0502020204030204"/>
                <a:ea typeface="+mn-ea"/>
                <a:cs typeface="+mn-cs"/>
              </a:rPr>
              <a:t>Пастор </a:t>
            </a:r>
            <a:r>
              <a:rPr kumimoji="0" lang="ru-RU" sz="1800" b="1" i="0" u="none" strike="noStrike" kern="1200" cap="none" spc="0" normalizeH="0" baseline="0" noProof="0" dirty="0" err="1" smtClean="0">
                <a:ln>
                  <a:noFill/>
                </a:ln>
                <a:solidFill>
                  <a:schemeClr val="bg1"/>
                </a:solidFill>
                <a:effectLst/>
                <a:uLnTx/>
                <a:uFillTx/>
                <a:latin typeface="Calibri" panose="020F0502020204030204"/>
                <a:ea typeface="+mn-ea"/>
                <a:cs typeface="+mn-cs"/>
              </a:rPr>
              <a:t>Рамон</a:t>
            </a:r>
            <a:r>
              <a:rPr kumimoji="0" lang="ru-RU" sz="1800" b="1" i="0" u="none" strike="noStrike" kern="1200" cap="none" spc="0" normalizeH="0" noProof="0" dirty="0" smtClean="0">
                <a:ln>
                  <a:noFill/>
                </a:ln>
                <a:solidFill>
                  <a:schemeClr val="bg1"/>
                </a:solidFill>
                <a:effectLst/>
                <a:uLnTx/>
                <a:uFillTx/>
                <a:latin typeface="Calibri" panose="020F0502020204030204"/>
                <a:ea typeface="+mn-ea"/>
                <a:cs typeface="+mn-cs"/>
              </a:rPr>
              <a:t> </a:t>
            </a:r>
            <a:r>
              <a:rPr kumimoji="0" lang="ru-RU" sz="1800" b="1" i="0" u="none" strike="noStrike" kern="1200" cap="none" spc="0" normalizeH="0" noProof="0" dirty="0">
                <a:ln>
                  <a:noFill/>
                </a:ln>
                <a:solidFill>
                  <a:schemeClr val="bg1"/>
                </a:solidFill>
                <a:effectLst/>
                <a:uLnTx/>
                <a:uFillTx/>
                <a:latin typeface="Calibri" panose="020F0502020204030204"/>
                <a:ea typeface="+mn-ea"/>
                <a:cs typeface="+mn-cs"/>
              </a:rPr>
              <a:t>Х. Каналс</a:t>
            </a: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chemeClr val="bg1"/>
                </a:solidFill>
                <a:effectLst/>
                <a:uLnTx/>
                <a:uFillTx/>
                <a:latin typeface="Calibri" panose="020F0502020204030204"/>
                <a:ea typeface="+mn-ea"/>
                <a:cs typeface="+mn-cs"/>
              </a:rPr>
              <a:t>D.Min</a:t>
            </a: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solidFill>
                  <a:schemeClr val="bg1"/>
                </a:solidFill>
                <a:latin typeface="Calibri" panose="020F0502020204030204"/>
              </a:rPr>
              <a:t>Помощник Президента,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solidFill>
                  <a:schemeClr val="bg1"/>
                </a:solidFill>
                <a:latin typeface="Calibri" panose="020F0502020204030204"/>
              </a:rPr>
              <a:t>Секретарь Пасторскоой Ассоциации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schemeClr val="bg1"/>
                </a:solidFill>
                <a:latin typeface="Calibri" panose="020F0502020204030204"/>
              </a:rPr>
              <a:t>Генеральная Конференция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schemeClr val="bg1"/>
                </a:solidFill>
                <a:latin typeface="Calibri" panose="020F0502020204030204"/>
              </a:rPr>
              <a:t>Адвентистов Седьмого Дня</a:t>
            </a:r>
            <a:endParaRPr lang="en-US" sz="1800" b="1" dirty="0">
              <a:solidFill>
                <a:schemeClr val="bg1"/>
              </a:solidFill>
              <a:latin typeface="Calibri" panose="020F0502020204030204"/>
            </a:endParaRPr>
          </a:p>
        </p:txBody>
      </p:sp>
      <p:sp>
        <p:nvSpPr>
          <p:cNvPr id="7" name="Freeform 6">
            <a:extLst>
              <a:ext uri="{FF2B5EF4-FFF2-40B4-BE49-F238E27FC236}">
                <a16:creationId xmlns:a16="http://schemas.microsoft.com/office/drawing/2014/main" id="{98359551-3B38-3347-2F9C-0591631DCE6E}"/>
              </a:ext>
            </a:extLst>
          </p:cNvPr>
          <p:cNvSpPr/>
          <p:nvPr/>
        </p:nvSpPr>
        <p:spPr>
          <a:xfrm>
            <a:off x="6193883" y="5926513"/>
            <a:ext cx="1264130" cy="464955"/>
          </a:xfrm>
          <a:custGeom>
            <a:avLst/>
            <a:gdLst/>
            <a:ahLst/>
            <a:cxnLst/>
            <a:rect l="l" t="t" r="r" b="b"/>
            <a:pathLst>
              <a:path w="1264130" h="464955">
                <a:moveTo>
                  <a:pt x="0" y="0"/>
                </a:moveTo>
                <a:lnTo>
                  <a:pt x="1264130" y="0"/>
                </a:lnTo>
                <a:lnTo>
                  <a:pt x="1264130" y="464955"/>
                </a:lnTo>
                <a:lnTo>
                  <a:pt x="0" y="464955"/>
                </a:lnTo>
                <a:lnTo>
                  <a:pt x="0" y="0"/>
                </a:lnTo>
                <a:close/>
              </a:path>
            </a:pathLst>
          </a:custGeom>
          <a:blipFill>
            <a:blip r:embed="rId4"/>
            <a:stretch>
              <a:fillRect/>
            </a:stretch>
          </a:blipFill>
        </p:spPr>
        <p:txBody>
          <a:bodyPr/>
          <a:lstStyle/>
          <a:p>
            <a:endParaRPr lang="en-US"/>
          </a:p>
        </p:txBody>
      </p:sp>
      <p:sp>
        <p:nvSpPr>
          <p:cNvPr id="8" name="Freeform 7">
            <a:extLst>
              <a:ext uri="{FF2B5EF4-FFF2-40B4-BE49-F238E27FC236}">
                <a16:creationId xmlns:a16="http://schemas.microsoft.com/office/drawing/2014/main" id="{B3EFB431-6819-B43B-4163-841C469655E9}"/>
              </a:ext>
            </a:extLst>
          </p:cNvPr>
          <p:cNvSpPr/>
          <p:nvPr/>
        </p:nvSpPr>
        <p:spPr>
          <a:xfrm>
            <a:off x="6369038" y="5107400"/>
            <a:ext cx="913819" cy="819114"/>
          </a:xfrm>
          <a:custGeom>
            <a:avLst/>
            <a:gdLst/>
            <a:ahLst/>
            <a:cxnLst/>
            <a:rect l="l" t="t" r="r" b="b"/>
            <a:pathLst>
              <a:path w="913819" h="819114">
                <a:moveTo>
                  <a:pt x="0" y="0"/>
                </a:moveTo>
                <a:lnTo>
                  <a:pt x="913819" y="0"/>
                </a:lnTo>
                <a:lnTo>
                  <a:pt x="913819" y="819113"/>
                </a:lnTo>
                <a:lnTo>
                  <a:pt x="0" y="819113"/>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72587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17D79-105C-8412-759D-D4F06DE951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49D4838-DC7D-F3BF-8A4A-30808608AEB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5554A4E-0B45-435A-612F-3B6CEAC3C64D}"/>
              </a:ext>
            </a:extLst>
          </p:cNvPr>
          <p:cNvSpPr/>
          <p:nvPr/>
        </p:nvSpPr>
        <p:spPr>
          <a:xfrm>
            <a:off x="597877" y="936010"/>
            <a:ext cx="8854653" cy="1754326"/>
          </a:xfrm>
          <a:prstGeom prst="rect">
            <a:avLst/>
          </a:prstGeom>
          <a:noFill/>
        </p:spPr>
        <p:txBody>
          <a:bodyPr wrap="square" lIns="91440" tIns="45720" rIns="91440" bIns="45720">
            <a:spAutoFit/>
          </a:bodyPr>
          <a:lstStyle/>
          <a:p>
            <a:r>
              <a:rPr lang="en-US" sz="5400" b="1" noProof="0" dirty="0">
                <a:solidFill>
                  <a:schemeClr val="accent1">
                    <a:lumMod val="75000"/>
                  </a:schemeClr>
                </a:solidFill>
                <a:latin typeface="Chalkboard" panose="03050602040202020205" pitchFamily="66" charset="77"/>
                <a:ea typeface="Calibri" panose="020F0502020204030204" pitchFamily="34" charset="0"/>
              </a:rPr>
              <a:t>2</a:t>
            </a:r>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 </a:t>
            </a:r>
            <a:r>
              <a:rPr lang="ru-RU" sz="5400" b="1" noProof="0" dirty="0">
                <a:solidFill>
                  <a:schemeClr val="accent1">
                    <a:lumMod val="75000"/>
                  </a:schemeClr>
                </a:solidFill>
                <a:effectLst/>
                <a:latin typeface="Chalkboard" panose="03050602040202020205" pitchFamily="66" charset="77"/>
                <a:ea typeface="Calibri" panose="020F0502020204030204" pitchFamily="34" charset="0"/>
              </a:rPr>
              <a:t>Любит всех святых </a:t>
            </a:r>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	</a:t>
            </a:r>
            <a:r>
              <a:rPr lang="en-US" sz="4800" b="1" noProof="0" dirty="0">
                <a:solidFill>
                  <a:schemeClr val="accent1">
                    <a:lumMod val="75000"/>
                  </a:schemeClr>
                </a:solidFill>
                <a:effectLst/>
                <a:latin typeface="Chalkboard" panose="03050602040202020205" pitchFamily="66" charset="77"/>
                <a:ea typeface="Calibri" panose="020F0502020204030204" pitchFamily="34" charset="0"/>
              </a:rPr>
              <a:t>(</a:t>
            </a:r>
            <a:r>
              <a:rPr lang="ru-RU" sz="4800" b="1" noProof="0" dirty="0">
                <a:solidFill>
                  <a:schemeClr val="accent1">
                    <a:lumMod val="75000"/>
                  </a:schemeClr>
                </a:solidFill>
                <a:effectLst/>
                <a:latin typeface="Chalkboard" panose="03050602040202020205" pitchFamily="66" charset="77"/>
                <a:ea typeface="Calibri" panose="020F0502020204030204" pitchFamily="34" charset="0"/>
              </a:rPr>
              <a:t>Колоссянам </a:t>
            </a:r>
            <a:r>
              <a:rPr lang="en-US" sz="4800" b="1" noProof="0" dirty="0">
                <a:solidFill>
                  <a:schemeClr val="accent1">
                    <a:lumMod val="75000"/>
                  </a:schemeClr>
                </a:solidFill>
                <a:effectLst/>
                <a:latin typeface="Chalkboard" panose="03050602040202020205" pitchFamily="66" charset="77"/>
                <a:ea typeface="Calibri" panose="020F0502020204030204" pitchFamily="34" charset="0"/>
              </a:rPr>
              <a:t>1:4). </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p:txBody>
      </p:sp>
    </p:spTree>
    <p:extLst>
      <p:ext uri="{BB962C8B-B14F-4D97-AF65-F5344CB8AC3E}">
        <p14:creationId xmlns:p14="http://schemas.microsoft.com/office/powerpoint/2010/main" val="15382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C9E6C-A9C0-6B89-C9D1-6EFBEE2582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62FA9C-6D3F-3CA9-EB5E-5447CFC22D91}"/>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C48A26D-9BF1-E322-0DBC-8D26238D7126}"/>
              </a:ext>
            </a:extLst>
          </p:cNvPr>
          <p:cNvSpPr/>
          <p:nvPr/>
        </p:nvSpPr>
        <p:spPr>
          <a:xfrm>
            <a:off x="597877" y="936010"/>
            <a:ext cx="8854653" cy="3416320"/>
          </a:xfrm>
          <a:prstGeom prst="rect">
            <a:avLst/>
          </a:prstGeom>
          <a:noFill/>
        </p:spPr>
        <p:txBody>
          <a:bodyPr wrap="square" lIns="91440" tIns="45720" rIns="91440" bIns="45720">
            <a:spAutoFit/>
          </a:bodyPr>
          <a:lstStyle/>
          <a:p>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3. </a:t>
            </a:r>
            <a:r>
              <a:rPr lang="ru-RU" sz="5400" b="1" noProof="0" dirty="0">
                <a:solidFill>
                  <a:schemeClr val="accent1">
                    <a:lumMod val="75000"/>
                  </a:schemeClr>
                </a:solidFill>
                <a:latin typeface="Chalkboard" panose="03050602040202020205" pitchFamily="66" charset="77"/>
                <a:ea typeface="Calibri" panose="020F0502020204030204" pitchFamily="34" charset="0"/>
              </a:rPr>
              <a:t>Имеет духовную перспективу</a:t>
            </a:r>
            <a:endParaRPr lang="en-US" sz="5400" b="1" noProof="0" dirty="0">
              <a:solidFill>
                <a:schemeClr val="accent1">
                  <a:lumMod val="75000"/>
                </a:schemeClr>
              </a:solidFill>
              <a:latin typeface="Chalkboard" panose="03050602040202020205" pitchFamily="66" charset="77"/>
              <a:ea typeface="Calibri" panose="020F0502020204030204" pitchFamily="34" charset="0"/>
            </a:endParaRPr>
          </a:p>
          <a:p>
            <a:r>
              <a:rPr lang="en-US" sz="5400" b="1" noProof="0" dirty="0">
                <a:solidFill>
                  <a:schemeClr val="accent1">
                    <a:lumMod val="75000"/>
                  </a:schemeClr>
                </a:solidFill>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Колоссянам </a:t>
            </a:r>
            <a:r>
              <a:rPr lang="en-US" sz="5400" b="1" noProof="0" dirty="0">
                <a:solidFill>
                  <a:schemeClr val="accent1">
                    <a:lumMod val="75000"/>
                  </a:schemeClr>
                </a:solidFill>
                <a:latin typeface="Chalkboard" panose="03050602040202020205" pitchFamily="66" charset="77"/>
                <a:ea typeface="Calibri" panose="020F0502020204030204" pitchFamily="34" charset="0"/>
              </a:rPr>
              <a:t>1:5; 3:1)</a:t>
            </a:r>
            <a:r>
              <a:rPr lang="en-US" sz="4800" b="1" noProof="0" dirty="0">
                <a:solidFill>
                  <a:schemeClr val="accent1">
                    <a:lumMod val="75000"/>
                  </a:schemeClr>
                </a:solidFill>
                <a:effectLst/>
                <a:latin typeface="Chalkboard" panose="03050602040202020205" pitchFamily="66" charset="77"/>
                <a:ea typeface="Calibri" panose="020F0502020204030204" pitchFamily="34" charset="0"/>
              </a:rPr>
              <a:t>. </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p:txBody>
      </p:sp>
    </p:spTree>
    <p:extLst>
      <p:ext uri="{BB962C8B-B14F-4D97-AF65-F5344CB8AC3E}">
        <p14:creationId xmlns:p14="http://schemas.microsoft.com/office/powerpoint/2010/main" val="3590859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A2333-97DF-0EB7-CAAE-8BE0040A9E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7733C18-54DF-6CA1-574C-E7D7907C488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4463694-A746-5425-3805-CB3437BBC485}"/>
              </a:ext>
            </a:extLst>
          </p:cNvPr>
          <p:cNvSpPr/>
          <p:nvPr/>
        </p:nvSpPr>
        <p:spPr>
          <a:xfrm>
            <a:off x="597877" y="936010"/>
            <a:ext cx="8854653" cy="2585323"/>
          </a:xfrm>
          <a:prstGeom prst="rect">
            <a:avLst/>
          </a:prstGeom>
          <a:noFill/>
        </p:spPr>
        <p:txBody>
          <a:bodyPr wrap="square" lIns="91440" tIns="45720" rIns="91440" bIns="45720">
            <a:spAutoFit/>
          </a:bodyPr>
          <a:lstStyle/>
          <a:p>
            <a:r>
              <a:rPr lang="en-US" sz="5400" b="1" noProof="0" dirty="0">
                <a:solidFill>
                  <a:schemeClr val="accent1">
                    <a:lumMod val="75000"/>
                  </a:schemeClr>
                </a:solidFill>
                <a:latin typeface="Chalkboard" panose="03050602040202020205" pitchFamily="66" charset="77"/>
                <a:ea typeface="Calibri" panose="020F0502020204030204" pitchFamily="34" charset="0"/>
              </a:rPr>
              <a:t>4</a:t>
            </a:r>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Понимает благодать Божью</a:t>
            </a:r>
            <a:endParaRPr lang="en-US" sz="5400" b="1" noProof="0" dirty="0">
              <a:solidFill>
                <a:schemeClr val="accent1">
                  <a:lumMod val="75000"/>
                </a:schemeClr>
              </a:solidFill>
              <a:latin typeface="Chalkboard" panose="03050602040202020205" pitchFamily="66" charset="77"/>
              <a:ea typeface="Calibri" panose="020F0502020204030204" pitchFamily="34" charset="0"/>
            </a:endParaRPr>
          </a:p>
          <a:p>
            <a:r>
              <a:rPr lang="en-US" sz="5400" b="1" noProof="0" dirty="0">
                <a:solidFill>
                  <a:schemeClr val="accent1">
                    <a:lumMod val="75000"/>
                  </a:schemeClr>
                </a:solidFill>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Колоссянам </a:t>
            </a:r>
            <a:r>
              <a:rPr lang="en-US" sz="5400" b="1" noProof="0" dirty="0">
                <a:solidFill>
                  <a:schemeClr val="accent1">
                    <a:lumMod val="75000"/>
                  </a:schemeClr>
                </a:solidFill>
                <a:latin typeface="Chalkboard" panose="03050602040202020205" pitchFamily="66" charset="77"/>
                <a:ea typeface="Calibri" panose="020F0502020204030204" pitchFamily="34" charset="0"/>
              </a:rPr>
              <a:t>1:6)</a:t>
            </a:r>
            <a:r>
              <a:rPr lang="en-US" sz="4800" b="1" noProof="0" dirty="0">
                <a:solidFill>
                  <a:schemeClr val="accent1">
                    <a:lumMod val="75000"/>
                  </a:schemeClr>
                </a:solidFill>
                <a:effectLst/>
                <a:latin typeface="Chalkboard" panose="03050602040202020205" pitchFamily="66" charset="77"/>
                <a:ea typeface="Calibri" panose="020F0502020204030204" pitchFamily="34" charset="0"/>
              </a:rPr>
              <a:t>. </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p:txBody>
      </p:sp>
    </p:spTree>
    <p:extLst>
      <p:ext uri="{BB962C8B-B14F-4D97-AF65-F5344CB8AC3E}">
        <p14:creationId xmlns:p14="http://schemas.microsoft.com/office/powerpoint/2010/main" val="360090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C18D-518F-70CB-92E5-DA3980F6A5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32C9E7-EB08-0FC4-E2D4-C172F5C4D4D6}"/>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338D709-7C84-D61A-F464-EF984F81808C}"/>
              </a:ext>
            </a:extLst>
          </p:cNvPr>
          <p:cNvSpPr/>
          <p:nvPr/>
        </p:nvSpPr>
        <p:spPr>
          <a:xfrm>
            <a:off x="597877" y="936010"/>
            <a:ext cx="8854653" cy="1754326"/>
          </a:xfrm>
          <a:prstGeom prst="rect">
            <a:avLst/>
          </a:prstGeom>
          <a:noFill/>
        </p:spPr>
        <p:txBody>
          <a:bodyPr wrap="square" lIns="91440" tIns="45720" rIns="91440" bIns="45720">
            <a:spAutoFit/>
          </a:bodyPr>
          <a:lstStyle/>
          <a:p>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5. </a:t>
            </a:r>
            <a:r>
              <a:rPr lang="ru-RU" sz="5400" b="1" noProof="0" dirty="0">
                <a:solidFill>
                  <a:schemeClr val="accent1">
                    <a:lumMod val="75000"/>
                  </a:schemeClr>
                </a:solidFill>
                <a:latin typeface="Chalkboard" panose="03050602040202020205" pitchFamily="66" charset="77"/>
                <a:ea typeface="Calibri" panose="020F0502020204030204" pitchFamily="34" charset="0"/>
              </a:rPr>
              <a:t>Ищет воли Божьей</a:t>
            </a:r>
            <a:endParaRPr lang="en-US" sz="5400" b="1" noProof="0" dirty="0">
              <a:solidFill>
                <a:schemeClr val="accent1">
                  <a:lumMod val="75000"/>
                </a:schemeClr>
              </a:solidFill>
              <a:latin typeface="Chalkboard" panose="03050602040202020205" pitchFamily="66" charset="77"/>
              <a:ea typeface="Calibri" panose="020F0502020204030204" pitchFamily="34" charset="0"/>
            </a:endParaRPr>
          </a:p>
          <a:p>
            <a:r>
              <a:rPr lang="en-US" sz="5400" b="1" noProof="0" dirty="0">
                <a:solidFill>
                  <a:schemeClr val="accent1">
                    <a:lumMod val="75000"/>
                  </a:schemeClr>
                </a:solidFill>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Колоссянам </a:t>
            </a:r>
            <a:r>
              <a:rPr lang="en-US" sz="5400" b="1" noProof="0" dirty="0">
                <a:solidFill>
                  <a:schemeClr val="accent1">
                    <a:lumMod val="75000"/>
                  </a:schemeClr>
                </a:solidFill>
                <a:latin typeface="Chalkboard" panose="03050602040202020205" pitchFamily="66" charset="77"/>
                <a:ea typeface="Calibri" panose="020F0502020204030204" pitchFamily="34" charset="0"/>
              </a:rPr>
              <a:t>1:9)</a:t>
            </a:r>
            <a:r>
              <a:rPr lang="en-US" sz="4800" b="1" noProof="0" dirty="0">
                <a:solidFill>
                  <a:schemeClr val="accent1">
                    <a:lumMod val="75000"/>
                  </a:schemeClr>
                </a:solidFill>
                <a:effectLst/>
                <a:latin typeface="Chalkboard" panose="03050602040202020205" pitchFamily="66" charset="77"/>
                <a:ea typeface="Calibri" panose="020F0502020204030204" pitchFamily="34" charset="0"/>
              </a:rPr>
              <a:t>. </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p:txBody>
      </p:sp>
    </p:spTree>
    <p:extLst>
      <p:ext uri="{BB962C8B-B14F-4D97-AF65-F5344CB8AC3E}">
        <p14:creationId xmlns:p14="http://schemas.microsoft.com/office/powerpoint/2010/main" val="16049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19194-0ADC-EA0A-85E0-C3F540F219D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BA6662-BD90-9F26-98F9-81554344E082}"/>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759D626-52ED-CAD0-9E83-E12752E76F8E}"/>
              </a:ext>
            </a:extLst>
          </p:cNvPr>
          <p:cNvSpPr/>
          <p:nvPr/>
        </p:nvSpPr>
        <p:spPr>
          <a:xfrm>
            <a:off x="597877" y="936010"/>
            <a:ext cx="8854653" cy="2585323"/>
          </a:xfrm>
          <a:prstGeom prst="rect">
            <a:avLst/>
          </a:prstGeom>
          <a:noFill/>
        </p:spPr>
        <p:txBody>
          <a:bodyPr wrap="square" lIns="91440" tIns="45720" rIns="91440" bIns="45720">
            <a:spAutoFit/>
          </a:bodyPr>
          <a:lstStyle/>
          <a:p>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6. </a:t>
            </a:r>
            <a:r>
              <a:rPr lang="ru-RU" sz="5400" b="1" noProof="0" dirty="0">
                <a:solidFill>
                  <a:schemeClr val="accent1">
                    <a:lumMod val="75000"/>
                  </a:schemeClr>
                </a:solidFill>
                <a:latin typeface="Chalkboard" panose="03050602040202020205" pitchFamily="66" charset="77"/>
                <a:ea typeface="Calibri" panose="020F0502020204030204" pitchFamily="34" charset="0"/>
              </a:rPr>
              <a:t>Приносит плод и растет</a:t>
            </a:r>
            <a:endParaRPr lang="en-US" sz="5400" b="1" noProof="0" dirty="0">
              <a:solidFill>
                <a:schemeClr val="accent1">
                  <a:lumMod val="75000"/>
                </a:schemeClr>
              </a:solidFill>
              <a:latin typeface="Chalkboard" panose="03050602040202020205" pitchFamily="66" charset="77"/>
              <a:ea typeface="Calibri" panose="020F0502020204030204" pitchFamily="34" charset="0"/>
            </a:endParaRPr>
          </a:p>
          <a:p>
            <a:r>
              <a:rPr lang="en-US" sz="5400" b="1" dirty="0">
                <a:solidFill>
                  <a:schemeClr val="accent1">
                    <a:lumMod val="75000"/>
                  </a:schemeClr>
                </a:solidFill>
                <a:latin typeface="Chalkboard" panose="03050602040202020205" pitchFamily="66" charset="77"/>
                <a:ea typeface="Calibri" panose="020F0502020204030204" pitchFamily="34" charset="0"/>
              </a:rPr>
              <a:t>	</a:t>
            </a:r>
            <a:r>
              <a:rPr lang="en-US" sz="5400" b="1" noProof="0" dirty="0">
                <a:solidFill>
                  <a:schemeClr val="accent1">
                    <a:lumMod val="75000"/>
                  </a:schemeClr>
                </a:solidFill>
                <a:latin typeface="Chalkboard" panose="03050602040202020205" pitchFamily="66" charset="77"/>
                <a:ea typeface="Calibri" panose="020F0502020204030204" pitchFamily="34" charset="0"/>
              </a:rPr>
              <a:t>(</a:t>
            </a:r>
            <a:r>
              <a:rPr lang="ru-RU" sz="5400" b="1" noProof="0" dirty="0">
                <a:solidFill>
                  <a:schemeClr val="accent1">
                    <a:lumMod val="75000"/>
                  </a:schemeClr>
                </a:solidFill>
                <a:latin typeface="Chalkboard" panose="03050602040202020205" pitchFamily="66" charset="77"/>
                <a:ea typeface="Calibri" panose="020F0502020204030204" pitchFamily="34" charset="0"/>
              </a:rPr>
              <a:t>Колоссянам </a:t>
            </a:r>
            <a:r>
              <a:rPr lang="en-US" sz="5400" b="1" noProof="0" dirty="0">
                <a:solidFill>
                  <a:schemeClr val="accent1">
                    <a:lumMod val="75000"/>
                  </a:schemeClr>
                </a:solidFill>
                <a:latin typeface="Chalkboard" panose="03050602040202020205" pitchFamily="66" charset="77"/>
                <a:ea typeface="Calibri" panose="020F0502020204030204" pitchFamily="34" charset="0"/>
              </a:rPr>
              <a:t>1:6; 10)</a:t>
            </a:r>
            <a:r>
              <a:rPr lang="en-US" sz="4800" b="1" noProof="0" dirty="0">
                <a:solidFill>
                  <a:schemeClr val="accent1">
                    <a:lumMod val="75000"/>
                  </a:schemeClr>
                </a:solidFill>
                <a:effectLst/>
                <a:latin typeface="Chalkboard" panose="03050602040202020205" pitchFamily="66" charset="77"/>
                <a:ea typeface="Calibri" panose="020F0502020204030204" pitchFamily="34" charset="0"/>
              </a:rPr>
              <a:t>. </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p:txBody>
      </p:sp>
    </p:spTree>
    <p:extLst>
      <p:ext uri="{BB962C8B-B14F-4D97-AF65-F5344CB8AC3E}">
        <p14:creationId xmlns:p14="http://schemas.microsoft.com/office/powerpoint/2010/main" val="281795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699DD-DE7B-002B-6106-93EC483DF75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96DE7C-F33E-6D96-743F-82D53E722A54}"/>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5DD4E48-9603-2AEB-6E68-85FE11EF217F}"/>
              </a:ext>
            </a:extLst>
          </p:cNvPr>
          <p:cNvSpPr/>
          <p:nvPr/>
        </p:nvSpPr>
        <p:spPr>
          <a:xfrm>
            <a:off x="597877" y="936010"/>
            <a:ext cx="8854653" cy="1754326"/>
          </a:xfrm>
          <a:prstGeom prst="rect">
            <a:avLst/>
          </a:prstGeom>
          <a:noFill/>
        </p:spPr>
        <p:txBody>
          <a:bodyPr wrap="square" lIns="91440" tIns="45720" rIns="91440" bIns="45720">
            <a:spAutoFit/>
          </a:bodyPr>
          <a:lstStyle/>
          <a:p>
            <a:r>
              <a:rPr lang="en-US" sz="5400" b="1" noProof="0" dirty="0">
                <a:solidFill>
                  <a:schemeClr val="accent1">
                    <a:lumMod val="75000"/>
                  </a:schemeClr>
                </a:solidFill>
                <a:latin typeface="Chalkboard" panose="03050602040202020205" pitchFamily="66" charset="77"/>
                <a:ea typeface="Calibri" panose="020F0502020204030204" pitchFamily="34" charset="0"/>
              </a:rPr>
              <a:t>7</a:t>
            </a:r>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Угождает Богу</a:t>
            </a:r>
            <a:endParaRPr lang="en-US" sz="5400" b="1" noProof="0" dirty="0">
              <a:solidFill>
                <a:schemeClr val="accent1">
                  <a:lumMod val="75000"/>
                </a:schemeClr>
              </a:solidFill>
              <a:latin typeface="Chalkboard" panose="03050602040202020205" pitchFamily="66" charset="77"/>
              <a:ea typeface="Calibri" panose="020F0502020204030204" pitchFamily="34" charset="0"/>
            </a:endParaRPr>
          </a:p>
          <a:p>
            <a:r>
              <a:rPr lang="en-US" sz="5400" b="1" noProof="0" dirty="0">
                <a:solidFill>
                  <a:schemeClr val="accent1">
                    <a:lumMod val="75000"/>
                  </a:schemeClr>
                </a:solidFill>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Колоссянам </a:t>
            </a:r>
            <a:r>
              <a:rPr lang="en-US" sz="5400" b="1" noProof="0" dirty="0">
                <a:solidFill>
                  <a:schemeClr val="accent1">
                    <a:lumMod val="75000"/>
                  </a:schemeClr>
                </a:solidFill>
                <a:latin typeface="Chalkboard" panose="03050602040202020205" pitchFamily="66" charset="77"/>
                <a:ea typeface="Calibri" panose="020F0502020204030204" pitchFamily="34" charset="0"/>
              </a:rPr>
              <a:t>1:10)</a:t>
            </a:r>
            <a:r>
              <a:rPr lang="en-US" sz="4800" b="1" noProof="0" dirty="0">
                <a:solidFill>
                  <a:schemeClr val="accent1">
                    <a:lumMod val="75000"/>
                  </a:schemeClr>
                </a:solidFill>
                <a:effectLst/>
                <a:latin typeface="Chalkboard" panose="03050602040202020205" pitchFamily="66" charset="77"/>
                <a:ea typeface="Calibri" panose="020F0502020204030204" pitchFamily="34" charset="0"/>
              </a:rPr>
              <a:t>. </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p:txBody>
      </p:sp>
    </p:spTree>
    <p:extLst>
      <p:ext uri="{BB962C8B-B14F-4D97-AF65-F5344CB8AC3E}">
        <p14:creationId xmlns:p14="http://schemas.microsoft.com/office/powerpoint/2010/main" val="249219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62282-CC43-6C3D-2B61-9578422B06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7B5D389-F083-F80C-93FB-878BEE920BBE}"/>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14D5636-527C-D370-E33B-290B82DFFA2F}"/>
              </a:ext>
            </a:extLst>
          </p:cNvPr>
          <p:cNvSpPr/>
          <p:nvPr/>
        </p:nvSpPr>
        <p:spPr>
          <a:xfrm>
            <a:off x="597877" y="936010"/>
            <a:ext cx="8854653" cy="2585323"/>
          </a:xfrm>
          <a:prstGeom prst="rect">
            <a:avLst/>
          </a:prstGeom>
          <a:noFill/>
        </p:spPr>
        <p:txBody>
          <a:bodyPr wrap="square" lIns="91440" tIns="45720" rIns="91440" bIns="45720">
            <a:spAutoFit/>
          </a:bodyPr>
          <a:lstStyle/>
          <a:p>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8. </a:t>
            </a:r>
            <a:r>
              <a:rPr lang="ru-RU" sz="5400" b="1" noProof="0" dirty="0">
                <a:solidFill>
                  <a:schemeClr val="accent1">
                    <a:lumMod val="75000"/>
                  </a:schemeClr>
                </a:solidFill>
                <a:effectLst/>
                <a:latin typeface="Chalkboard" panose="03050602040202020205" pitchFamily="66" charset="77"/>
                <a:ea typeface="Calibri" panose="020F0502020204030204" pitchFamily="34" charset="0"/>
              </a:rPr>
              <a:t>Имеет стойкость и терпение</a:t>
            </a:r>
            <a:endParaRPr lang="en-US" sz="5400" b="1" noProof="0" dirty="0">
              <a:solidFill>
                <a:schemeClr val="accent1">
                  <a:lumMod val="75000"/>
                </a:schemeClr>
              </a:solidFill>
              <a:latin typeface="Chalkboard" panose="03050602040202020205" pitchFamily="66" charset="77"/>
              <a:ea typeface="Calibri" panose="020F0502020204030204" pitchFamily="34" charset="0"/>
            </a:endParaRPr>
          </a:p>
          <a:p>
            <a:r>
              <a:rPr lang="en-US" sz="5400" b="1" noProof="0" dirty="0">
                <a:solidFill>
                  <a:schemeClr val="accent1">
                    <a:lumMod val="75000"/>
                  </a:schemeClr>
                </a:solidFill>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Колоссянам </a:t>
            </a:r>
            <a:r>
              <a:rPr lang="en-US" sz="5400" b="1" noProof="0" dirty="0">
                <a:solidFill>
                  <a:schemeClr val="accent1">
                    <a:lumMod val="75000"/>
                  </a:schemeClr>
                </a:solidFill>
                <a:latin typeface="Chalkboard" panose="03050602040202020205" pitchFamily="66" charset="77"/>
                <a:ea typeface="Calibri" panose="020F0502020204030204" pitchFamily="34" charset="0"/>
              </a:rPr>
              <a:t>1:11)</a:t>
            </a:r>
            <a:r>
              <a:rPr lang="en-US" sz="4800" b="1" noProof="0" dirty="0">
                <a:solidFill>
                  <a:schemeClr val="accent1">
                    <a:lumMod val="75000"/>
                  </a:schemeClr>
                </a:solidFill>
                <a:effectLst/>
                <a:latin typeface="Chalkboard" panose="03050602040202020205" pitchFamily="66" charset="77"/>
                <a:ea typeface="Calibri" panose="020F0502020204030204" pitchFamily="34" charset="0"/>
              </a:rPr>
              <a:t>. </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p:txBody>
      </p:sp>
    </p:spTree>
    <p:extLst>
      <p:ext uri="{BB962C8B-B14F-4D97-AF65-F5344CB8AC3E}">
        <p14:creationId xmlns:p14="http://schemas.microsoft.com/office/powerpoint/2010/main" val="297951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8EA11-7903-CEB9-DFB2-A35CA988902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F2BF55-C173-C25B-582B-A481FC55BC3C}"/>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40EE2E3-D4C8-01A7-11D3-4DD4C2EC30EB}"/>
              </a:ext>
            </a:extLst>
          </p:cNvPr>
          <p:cNvSpPr/>
          <p:nvPr/>
        </p:nvSpPr>
        <p:spPr>
          <a:xfrm>
            <a:off x="597877" y="936010"/>
            <a:ext cx="8854653" cy="2585323"/>
          </a:xfrm>
          <a:prstGeom prst="rect">
            <a:avLst/>
          </a:prstGeom>
          <a:noFill/>
        </p:spPr>
        <p:txBody>
          <a:bodyPr wrap="square" lIns="91440" tIns="45720" rIns="91440" bIns="45720">
            <a:spAutoFit/>
          </a:bodyPr>
          <a:lstStyle/>
          <a:p>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9. </a:t>
            </a:r>
            <a:r>
              <a:rPr lang="ru-RU" sz="5400" b="1" noProof="0" dirty="0">
                <a:solidFill>
                  <a:schemeClr val="accent1">
                    <a:lumMod val="75000"/>
                  </a:schemeClr>
                </a:solidFill>
                <a:latin typeface="Chalkboard" panose="03050602040202020205" pitchFamily="66" charset="77"/>
                <a:ea typeface="Calibri" panose="020F0502020204030204" pitchFamily="34" charset="0"/>
              </a:rPr>
              <a:t>С радостью благодарит</a:t>
            </a:r>
            <a:endParaRPr lang="en-US" sz="5400" b="1" noProof="0" dirty="0">
              <a:solidFill>
                <a:schemeClr val="accent1">
                  <a:lumMod val="75000"/>
                </a:schemeClr>
              </a:solidFill>
              <a:latin typeface="Chalkboard" panose="03050602040202020205" pitchFamily="66" charset="77"/>
              <a:ea typeface="Calibri" panose="020F0502020204030204" pitchFamily="34" charset="0"/>
            </a:endParaRPr>
          </a:p>
          <a:p>
            <a:r>
              <a:rPr lang="en-US" sz="5400" b="1" noProof="0" dirty="0">
                <a:solidFill>
                  <a:schemeClr val="accent1">
                    <a:lumMod val="75000"/>
                  </a:schemeClr>
                </a:solidFill>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Колоссянам </a:t>
            </a:r>
            <a:r>
              <a:rPr lang="en-US" sz="5400" b="1" noProof="0" dirty="0">
                <a:solidFill>
                  <a:schemeClr val="accent1">
                    <a:lumMod val="75000"/>
                  </a:schemeClr>
                </a:solidFill>
                <a:latin typeface="Chalkboard" panose="03050602040202020205" pitchFamily="66" charset="77"/>
                <a:ea typeface="Calibri" panose="020F0502020204030204" pitchFamily="34" charset="0"/>
              </a:rPr>
              <a:t>1:12).</a:t>
            </a:r>
            <a:r>
              <a:rPr lang="en-US" sz="4800" b="1" noProof="0" dirty="0">
                <a:solidFill>
                  <a:schemeClr val="accent1">
                    <a:lumMod val="75000"/>
                  </a:schemeClr>
                </a:solidFill>
                <a:effectLst/>
                <a:latin typeface="Chalkboard" panose="03050602040202020205" pitchFamily="66" charset="77"/>
                <a:ea typeface="Calibri" panose="020F0502020204030204" pitchFamily="34" charset="0"/>
              </a:rPr>
              <a:t> </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p:txBody>
      </p:sp>
    </p:spTree>
    <p:extLst>
      <p:ext uri="{BB962C8B-B14F-4D97-AF65-F5344CB8AC3E}">
        <p14:creationId xmlns:p14="http://schemas.microsoft.com/office/powerpoint/2010/main" val="362818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F6231-329A-5B67-6825-CB4570B42C7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1B004A7-7320-0B64-369D-615C94D524AE}"/>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0BEAD79-BB42-3E4C-8FC5-B45BE4062BCC}"/>
              </a:ext>
            </a:extLst>
          </p:cNvPr>
          <p:cNvSpPr/>
          <p:nvPr/>
        </p:nvSpPr>
        <p:spPr>
          <a:xfrm>
            <a:off x="344958" y="352351"/>
            <a:ext cx="10308662" cy="2585323"/>
          </a:xfrm>
          <a:prstGeom prst="rect">
            <a:avLst/>
          </a:prstGeom>
          <a:noFill/>
        </p:spPr>
        <p:txBody>
          <a:bodyPr wrap="square" lIns="91440" tIns="45720" rIns="91440" bIns="45720">
            <a:spAutoFit/>
          </a:bodyPr>
          <a:lstStyle/>
          <a:p>
            <a:r>
              <a:rPr lang="en-US" sz="5400" b="1" noProof="0" dirty="0">
                <a:solidFill>
                  <a:schemeClr val="accent1">
                    <a:lumMod val="75000"/>
                  </a:schemeClr>
                </a:solidFill>
                <a:latin typeface="Chalkboard" panose="03050602040202020205" pitchFamily="66" charset="77"/>
                <a:ea typeface="Calibri" panose="020F0502020204030204" pitchFamily="34" charset="0"/>
              </a:rPr>
              <a:t>10</a:t>
            </a:r>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Признает превосходство Христа</a:t>
            </a:r>
            <a:endParaRPr lang="en-US" sz="5400" b="1" noProof="0" dirty="0">
              <a:solidFill>
                <a:schemeClr val="accent1">
                  <a:lumMod val="75000"/>
                </a:schemeClr>
              </a:solidFill>
              <a:latin typeface="Chalkboard" panose="03050602040202020205" pitchFamily="66" charset="77"/>
              <a:ea typeface="Calibri" panose="020F0502020204030204" pitchFamily="34" charset="0"/>
            </a:endParaRPr>
          </a:p>
          <a:p>
            <a:r>
              <a:rPr lang="en-US" sz="5400" b="1" noProof="0" dirty="0">
                <a:solidFill>
                  <a:schemeClr val="accent1">
                    <a:lumMod val="75000"/>
                  </a:schemeClr>
                </a:solidFill>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Колоссянам </a:t>
            </a:r>
            <a:r>
              <a:rPr lang="en-US" sz="5400" b="1" noProof="0" dirty="0">
                <a:solidFill>
                  <a:schemeClr val="accent1">
                    <a:lumMod val="75000"/>
                  </a:schemeClr>
                </a:solidFill>
                <a:latin typeface="Chalkboard" panose="03050602040202020205" pitchFamily="66" charset="77"/>
                <a:ea typeface="Calibri" panose="020F0502020204030204" pitchFamily="34" charset="0"/>
              </a:rPr>
              <a:t>1:15-18)</a:t>
            </a:r>
            <a:r>
              <a:rPr lang="en-US" sz="4800" b="1" noProof="0" dirty="0">
                <a:solidFill>
                  <a:schemeClr val="accent1">
                    <a:lumMod val="75000"/>
                  </a:schemeClr>
                </a:solidFill>
                <a:effectLst/>
                <a:latin typeface="Chalkboard" panose="03050602040202020205" pitchFamily="66" charset="77"/>
                <a:ea typeface="Calibri" panose="020F0502020204030204" pitchFamily="34" charset="0"/>
              </a:rPr>
              <a:t>. </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p:txBody>
      </p:sp>
    </p:spTree>
    <p:extLst>
      <p:ext uri="{BB962C8B-B14F-4D97-AF65-F5344CB8AC3E}">
        <p14:creationId xmlns:p14="http://schemas.microsoft.com/office/powerpoint/2010/main" val="422484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AFD4C-B4D4-DE75-AB09-5E911E6A9A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69FBAD-3ED9-3316-A459-0A28C5A86A18}"/>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B862411-EB3D-8EC0-9CD2-6B0F6E558459}"/>
              </a:ext>
            </a:extLst>
          </p:cNvPr>
          <p:cNvSpPr/>
          <p:nvPr/>
        </p:nvSpPr>
        <p:spPr>
          <a:xfrm>
            <a:off x="597877" y="936010"/>
            <a:ext cx="10759236" cy="2585323"/>
          </a:xfrm>
          <a:prstGeom prst="rect">
            <a:avLst/>
          </a:prstGeom>
          <a:noFill/>
        </p:spPr>
        <p:txBody>
          <a:bodyPr wrap="square" lIns="91440" tIns="45720" rIns="91440" bIns="45720">
            <a:spAutoFit/>
          </a:bodyPr>
          <a:lstStyle/>
          <a:p>
            <a:r>
              <a:rPr lang="en-US" sz="5400" b="1" noProof="0" dirty="0">
                <a:solidFill>
                  <a:schemeClr val="accent1">
                    <a:lumMod val="75000"/>
                  </a:schemeClr>
                </a:solidFill>
                <a:latin typeface="Chalkboard" panose="03050602040202020205" pitchFamily="66" charset="77"/>
                <a:ea typeface="Calibri" panose="020F0502020204030204" pitchFamily="34" charset="0"/>
              </a:rPr>
              <a:t>11</a:t>
            </a:r>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Проповедует полноту Слова</a:t>
            </a:r>
            <a:endParaRPr lang="en-US" sz="5400" b="1" noProof="0" dirty="0">
              <a:solidFill>
                <a:schemeClr val="accent1">
                  <a:lumMod val="75000"/>
                </a:schemeClr>
              </a:solidFill>
              <a:latin typeface="Chalkboard" panose="03050602040202020205" pitchFamily="66" charset="77"/>
              <a:ea typeface="Calibri" panose="020F0502020204030204" pitchFamily="34" charset="0"/>
            </a:endParaRPr>
          </a:p>
          <a:p>
            <a:r>
              <a:rPr lang="en-US" sz="5400" b="1" noProof="0" dirty="0">
                <a:solidFill>
                  <a:schemeClr val="accent1">
                    <a:lumMod val="75000"/>
                  </a:schemeClr>
                </a:solidFill>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Колоссянам </a:t>
            </a:r>
            <a:r>
              <a:rPr lang="en-US" sz="5400" b="1" noProof="0" dirty="0">
                <a:solidFill>
                  <a:schemeClr val="accent1">
                    <a:lumMod val="75000"/>
                  </a:schemeClr>
                </a:solidFill>
                <a:latin typeface="Chalkboard" panose="03050602040202020205" pitchFamily="66" charset="77"/>
                <a:ea typeface="Calibri" panose="020F0502020204030204" pitchFamily="34" charset="0"/>
              </a:rPr>
              <a:t>1:7; 25)</a:t>
            </a:r>
            <a:r>
              <a:rPr lang="en-US" sz="4800" b="1" noProof="0" dirty="0">
                <a:solidFill>
                  <a:schemeClr val="accent1">
                    <a:lumMod val="75000"/>
                  </a:schemeClr>
                </a:solidFill>
                <a:effectLst/>
                <a:latin typeface="Chalkboard" panose="03050602040202020205" pitchFamily="66" charset="77"/>
                <a:ea typeface="Calibri" panose="020F0502020204030204" pitchFamily="34" charset="0"/>
              </a:rPr>
              <a:t>. </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p:txBody>
      </p:sp>
    </p:spTree>
    <p:extLst>
      <p:ext uri="{BB962C8B-B14F-4D97-AF65-F5344CB8AC3E}">
        <p14:creationId xmlns:p14="http://schemas.microsoft.com/office/powerpoint/2010/main" val="49113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en in suits holding books&#10;&#10;Description automatically generated">
            <a:extLst>
              <a:ext uri="{FF2B5EF4-FFF2-40B4-BE49-F238E27FC236}">
                <a16:creationId xmlns:a16="http://schemas.microsoft.com/office/drawing/2014/main" id="{55AA32BE-B519-4F92-61D7-899C3D708498}"/>
              </a:ext>
            </a:extLst>
          </p:cNvPr>
          <p:cNvPicPr>
            <a:picLocks noChangeAspect="1"/>
          </p:cNvPicPr>
          <p:nvPr/>
        </p:nvPicPr>
        <p:blipFill rotWithShape="1">
          <a:blip r:embed="rId3"/>
          <a:srcRect l="4000"/>
          <a:stretch/>
        </p:blipFill>
        <p:spPr>
          <a:xfrm>
            <a:off x="-3047" y="10"/>
            <a:ext cx="12191999" cy="6857990"/>
          </a:xfrm>
          <a:prstGeom prst="rect">
            <a:avLst/>
          </a:prstGeom>
          <a:solidFill>
            <a:srgbClr val="D94E3C"/>
          </a:solidFill>
        </p:spPr>
      </p:pic>
      <p:sp>
        <p:nvSpPr>
          <p:cNvPr id="2" name="Rounded Rectangle 1">
            <a:extLst>
              <a:ext uri="{FF2B5EF4-FFF2-40B4-BE49-F238E27FC236}">
                <a16:creationId xmlns:a16="http://schemas.microsoft.com/office/drawing/2014/main" id="{2CD80253-3033-1C7E-E8EA-BB45DDABF5DF}"/>
              </a:ext>
            </a:extLst>
          </p:cNvPr>
          <p:cNvSpPr/>
          <p:nvPr/>
        </p:nvSpPr>
        <p:spPr>
          <a:xfrm>
            <a:off x="2882900" y="152400"/>
            <a:ext cx="8674100" cy="2413000"/>
          </a:xfrm>
          <a:prstGeom prst="roundRect">
            <a:avLst/>
          </a:prstGeom>
          <a:solidFill>
            <a:srgbClr val="D94E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2">
            <a:extLst>
              <a:ext uri="{FF2B5EF4-FFF2-40B4-BE49-F238E27FC236}">
                <a16:creationId xmlns:a16="http://schemas.microsoft.com/office/drawing/2014/main" id="{EBC12529-A57D-D75D-D673-95336620E8DC}"/>
              </a:ext>
            </a:extLst>
          </p:cNvPr>
          <p:cNvSpPr/>
          <p:nvPr/>
        </p:nvSpPr>
        <p:spPr>
          <a:xfrm>
            <a:off x="457200" y="825500"/>
            <a:ext cx="1435100" cy="6032490"/>
          </a:xfrm>
          <a:prstGeom prst="rect">
            <a:avLst/>
          </a:prstGeom>
          <a:solidFill>
            <a:srgbClr val="01A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Box 5">
            <a:extLst>
              <a:ext uri="{FF2B5EF4-FFF2-40B4-BE49-F238E27FC236}">
                <a16:creationId xmlns:a16="http://schemas.microsoft.com/office/drawing/2014/main" id="{B7D474D9-DFD9-6114-03A2-4D40B800BF3D}"/>
              </a:ext>
            </a:extLst>
          </p:cNvPr>
          <p:cNvSpPr txBox="1"/>
          <p:nvPr/>
        </p:nvSpPr>
        <p:spPr>
          <a:xfrm rot="16200000">
            <a:off x="-2031191" y="2958628"/>
            <a:ext cx="6628119" cy="1015663"/>
          </a:xfrm>
          <a:prstGeom prst="rect">
            <a:avLst/>
          </a:prstGeom>
          <a:noFill/>
        </p:spPr>
        <p:txBody>
          <a:bodyPr wrap="square" rtlCol="0">
            <a:spAutoFit/>
          </a:bodyPr>
          <a:lstStyle/>
          <a:p>
            <a:r>
              <a:rPr lang="ru-RU" sz="6000" b="1" noProof="0" dirty="0"/>
              <a:t>ВСЕГДА ВЕРНЫЕ</a:t>
            </a:r>
            <a:endParaRPr lang="en-US" sz="6000" b="1" noProof="0" dirty="0"/>
          </a:p>
        </p:txBody>
      </p:sp>
      <p:sp>
        <p:nvSpPr>
          <p:cNvPr id="7" name="TextBox 6">
            <a:extLst>
              <a:ext uri="{FF2B5EF4-FFF2-40B4-BE49-F238E27FC236}">
                <a16:creationId xmlns:a16="http://schemas.microsoft.com/office/drawing/2014/main" id="{2046B053-79C8-6EF4-8376-E1CB3A48B939}"/>
              </a:ext>
            </a:extLst>
          </p:cNvPr>
          <p:cNvSpPr txBox="1"/>
          <p:nvPr/>
        </p:nvSpPr>
        <p:spPr>
          <a:xfrm>
            <a:off x="3986478" y="758735"/>
            <a:ext cx="6108296" cy="1200329"/>
          </a:xfrm>
          <a:prstGeom prst="rect">
            <a:avLst/>
          </a:prstGeom>
          <a:noFill/>
        </p:spPr>
        <p:txBody>
          <a:bodyPr wrap="square" rtlCol="0">
            <a:spAutoFit/>
          </a:bodyPr>
          <a:lstStyle/>
          <a:p>
            <a:pPr algn="ctr"/>
            <a:r>
              <a:rPr lang="ru-RU" sz="7200" b="1" noProof="0" dirty="0"/>
              <a:t>ОЖИДАНИЯ</a:t>
            </a:r>
            <a:endParaRPr lang="en-US" sz="7200" b="1" noProof="0" dirty="0"/>
          </a:p>
        </p:txBody>
      </p:sp>
    </p:spTree>
    <p:extLst>
      <p:ext uri="{BB962C8B-B14F-4D97-AF65-F5344CB8AC3E}">
        <p14:creationId xmlns:p14="http://schemas.microsoft.com/office/powerpoint/2010/main" val="279310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7815C-7B64-58A2-D505-E123E8E50C0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7922C17-E466-F70C-8E27-833D01F2AEF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013C6E7-E1EE-1160-8333-A8667649AB1F}"/>
              </a:ext>
            </a:extLst>
          </p:cNvPr>
          <p:cNvSpPr/>
          <p:nvPr/>
        </p:nvSpPr>
        <p:spPr>
          <a:xfrm>
            <a:off x="597877" y="936010"/>
            <a:ext cx="10308662" cy="1754326"/>
          </a:xfrm>
          <a:prstGeom prst="rect">
            <a:avLst/>
          </a:prstGeom>
          <a:noFill/>
        </p:spPr>
        <p:txBody>
          <a:bodyPr wrap="square" lIns="91440" tIns="45720" rIns="91440" bIns="45720">
            <a:spAutoFit/>
          </a:bodyPr>
          <a:lstStyle/>
          <a:p>
            <a:r>
              <a:rPr lang="en-US" sz="5400" b="1" noProof="0" dirty="0">
                <a:solidFill>
                  <a:schemeClr val="accent1">
                    <a:lumMod val="75000"/>
                  </a:schemeClr>
                </a:solidFill>
                <a:latin typeface="Chalkboard" panose="03050602040202020205" pitchFamily="66" charset="77"/>
                <a:ea typeface="Calibri" panose="020F0502020204030204" pitchFamily="34" charset="0"/>
              </a:rPr>
              <a:t>12</a:t>
            </a:r>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 </a:t>
            </a:r>
            <a:r>
              <a:rPr lang="ru-RU" sz="5400" b="1" noProof="0" dirty="0">
                <a:solidFill>
                  <a:schemeClr val="accent1">
                    <a:lumMod val="75000"/>
                  </a:schemeClr>
                </a:solidFill>
                <a:effectLst/>
                <a:latin typeface="Chalkboard" panose="03050602040202020205" pitchFamily="66" charset="77"/>
                <a:ea typeface="Calibri" panose="020F0502020204030204" pitchFamily="34" charset="0"/>
              </a:rPr>
              <a:t>Знает об обмане</a:t>
            </a:r>
            <a:endParaRPr lang="en-US" sz="5400" b="1" noProof="0" dirty="0">
              <a:solidFill>
                <a:schemeClr val="accent1">
                  <a:lumMod val="75000"/>
                </a:schemeClr>
              </a:solidFill>
              <a:latin typeface="Chalkboard" panose="03050602040202020205" pitchFamily="66" charset="77"/>
              <a:ea typeface="Calibri" panose="020F0502020204030204" pitchFamily="34" charset="0"/>
            </a:endParaRPr>
          </a:p>
          <a:p>
            <a:r>
              <a:rPr lang="en-US" sz="5400" b="1" noProof="0" dirty="0">
                <a:solidFill>
                  <a:schemeClr val="accent1">
                    <a:lumMod val="75000"/>
                  </a:schemeClr>
                </a:solidFill>
                <a:latin typeface="Chalkboard" panose="03050602040202020205" pitchFamily="66" charset="77"/>
                <a:ea typeface="Calibri" panose="020F0502020204030204" pitchFamily="34" charset="0"/>
              </a:rPr>
              <a:t>	(</a:t>
            </a:r>
            <a:r>
              <a:rPr lang="ru-RU" sz="5400" b="1" noProof="0" dirty="0">
                <a:solidFill>
                  <a:schemeClr val="accent1">
                    <a:lumMod val="75000"/>
                  </a:schemeClr>
                </a:solidFill>
                <a:latin typeface="Chalkboard" panose="03050602040202020205" pitchFamily="66" charset="77"/>
                <a:ea typeface="Calibri" panose="020F0502020204030204" pitchFamily="34" charset="0"/>
              </a:rPr>
              <a:t>Колоссянам </a:t>
            </a:r>
            <a:r>
              <a:rPr lang="en-US" sz="5400" b="1" noProof="0" dirty="0">
                <a:solidFill>
                  <a:schemeClr val="accent1">
                    <a:lumMod val="75000"/>
                  </a:schemeClr>
                </a:solidFill>
                <a:latin typeface="Chalkboard" panose="03050602040202020205" pitchFamily="66" charset="77"/>
                <a:ea typeface="Calibri" panose="020F0502020204030204" pitchFamily="34" charset="0"/>
              </a:rPr>
              <a:t>2:4; 8)</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p:txBody>
      </p:sp>
    </p:spTree>
    <p:extLst>
      <p:ext uri="{BB962C8B-B14F-4D97-AF65-F5344CB8AC3E}">
        <p14:creationId xmlns:p14="http://schemas.microsoft.com/office/powerpoint/2010/main" val="302673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E9B7C6-A955-108B-1D48-6A989BBBDB0A}"/>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6" name="Rectangle 5">
            <a:extLst>
              <a:ext uri="{FF2B5EF4-FFF2-40B4-BE49-F238E27FC236}">
                <a16:creationId xmlns:a16="http://schemas.microsoft.com/office/drawing/2014/main" id="{DBEB9177-8BE2-4C4E-8A3E-381D1F980C54}"/>
              </a:ext>
            </a:extLst>
          </p:cNvPr>
          <p:cNvSpPr/>
          <p:nvPr/>
        </p:nvSpPr>
        <p:spPr>
          <a:xfrm>
            <a:off x="954814" y="1072676"/>
            <a:ext cx="7572960" cy="4708981"/>
          </a:xfrm>
          <a:prstGeom prst="rect">
            <a:avLst/>
          </a:prstGeom>
          <a:noFill/>
        </p:spPr>
        <p:txBody>
          <a:bodyPr wrap="square" lIns="91440" tIns="45720" rIns="91440" bIns="45720">
            <a:spAutoFit/>
          </a:bodyPr>
          <a:lstStyle/>
          <a:p>
            <a:pPr lvl="0"/>
            <a:r>
              <a:rPr lang="en-US" sz="6000" b="1" noProof="0" dirty="0">
                <a:solidFill>
                  <a:schemeClr val="accent5">
                    <a:lumMod val="50000"/>
                  </a:schemeClr>
                </a:solidFill>
                <a:latin typeface="Chalkboard" panose="03050602040202020205" pitchFamily="66" charset="77"/>
              </a:rPr>
              <a:t>1. </a:t>
            </a:r>
            <a:r>
              <a:rPr lang="ru-RU" sz="6000" b="1" noProof="0" dirty="0">
                <a:solidFill>
                  <a:schemeClr val="accent5">
                    <a:lumMod val="50000"/>
                  </a:schemeClr>
                </a:solidFill>
                <a:latin typeface="Chalkboard" panose="03050602040202020205" pitchFamily="66" charset="77"/>
              </a:rPr>
              <a:t>Верный пастор учит Писанию, а НЕ человеческим теориям и философии </a:t>
            </a:r>
            <a:r>
              <a:rPr lang="en-US" sz="6000" b="1" noProof="0" dirty="0">
                <a:solidFill>
                  <a:schemeClr val="accent5">
                    <a:lumMod val="50000"/>
                  </a:schemeClr>
                </a:solidFill>
                <a:latin typeface="Chalkboard" panose="03050602040202020205" pitchFamily="66" charset="77"/>
              </a:rPr>
              <a:t>(1:7)</a:t>
            </a:r>
            <a:endParaRPr lang="en-US" sz="6000" noProof="0" dirty="0">
              <a:solidFill>
                <a:schemeClr val="accent5">
                  <a:lumMod val="50000"/>
                </a:schemeClr>
              </a:solidFill>
              <a:latin typeface="Chalkboard" panose="03050602040202020205" pitchFamily="66" charset="77"/>
            </a:endParaRPr>
          </a:p>
        </p:txBody>
      </p:sp>
    </p:spTree>
    <p:extLst>
      <p:ext uri="{BB962C8B-B14F-4D97-AF65-F5344CB8AC3E}">
        <p14:creationId xmlns:p14="http://schemas.microsoft.com/office/powerpoint/2010/main" val="68667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CFB1B7-A487-C6DF-4A54-EB8E69D4438F}"/>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4" name="Rectangle 3">
            <a:extLst>
              <a:ext uri="{FF2B5EF4-FFF2-40B4-BE49-F238E27FC236}">
                <a16:creationId xmlns:a16="http://schemas.microsoft.com/office/drawing/2014/main" id="{92607360-9CFE-9A47-817C-44D1AF1439DF}"/>
              </a:ext>
            </a:extLst>
          </p:cNvPr>
          <p:cNvSpPr/>
          <p:nvPr/>
        </p:nvSpPr>
        <p:spPr>
          <a:xfrm>
            <a:off x="1100666" y="814258"/>
            <a:ext cx="7040034" cy="5632311"/>
          </a:xfrm>
          <a:prstGeom prst="rect">
            <a:avLst/>
          </a:prstGeom>
        </p:spPr>
        <p:txBody>
          <a:bodyPr wrap="square">
            <a:spAutoFit/>
          </a:bodyPr>
          <a:lstStyle/>
          <a:p>
            <a:pPr marL="457200" marR="0" indent="457200">
              <a:lnSpc>
                <a:spcPct val="150000"/>
              </a:lnSpc>
              <a:spcBef>
                <a:spcPts val="0"/>
              </a:spcBef>
              <a:spcAft>
                <a:spcPts val="0"/>
              </a:spcAft>
            </a:pPr>
            <a:r>
              <a:rPr lang="en-US" sz="2400" noProof="0" dirty="0">
                <a:latin typeface="Chalkboard" panose="03050602040202020205" pitchFamily="66" charset="77"/>
                <a:ea typeface="Arial Unicode MS" panose="020B0604020202020204" pitchFamily="34" charset="-128"/>
                <a:cs typeface="Times New Roman" panose="02020603050405020304" pitchFamily="18" charset="0"/>
              </a:rPr>
              <a:t> </a:t>
            </a:r>
            <a:endParaRPr lang="en-US" sz="2000" noProof="0" dirty="0">
              <a:latin typeface="Chalkboard" panose="03050602040202020205" pitchFamily="66" charset="77"/>
              <a:ea typeface="Calibri" panose="020F0502020204030204" pitchFamily="34" charset="0"/>
              <a:cs typeface="Times New Roman" panose="02020603050405020304" pitchFamily="18" charset="0"/>
            </a:endParaRPr>
          </a:p>
          <a:p>
            <a:pPr marR="0" lvl="1">
              <a:lnSpc>
                <a:spcPct val="150000"/>
              </a:lnSpc>
              <a:spcBef>
                <a:spcPts val="0"/>
              </a:spcBef>
              <a:spcAft>
                <a:spcPts val="0"/>
              </a:spcAft>
              <a:buSzPts val="1600"/>
              <a:tabLst>
                <a:tab pos="990600" algn="l"/>
              </a:tabLst>
            </a:pPr>
            <a:r>
              <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1. </a:t>
            </a:r>
            <a:r>
              <a:rPr lang="ru-RU"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Человеческие традиции и философии</a:t>
            </a:r>
            <a:endPar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endParaRPr>
          </a:p>
          <a:p>
            <a:pPr marR="0" lvl="1">
              <a:lnSpc>
                <a:spcPct val="150000"/>
              </a:lnSpc>
              <a:spcBef>
                <a:spcPts val="0"/>
              </a:spcBef>
              <a:spcAft>
                <a:spcPts val="0"/>
              </a:spcAft>
              <a:buSzPts val="1600"/>
              <a:tabLst>
                <a:tab pos="990600" algn="l"/>
              </a:tabLst>
            </a:pPr>
            <a:r>
              <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2. </a:t>
            </a:r>
            <a:r>
              <a:rPr lang="ru-RU"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Концепции высшего критицизма</a:t>
            </a:r>
            <a:endPar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endParaRPr>
          </a:p>
          <a:p>
            <a:pPr marR="0" lvl="1">
              <a:lnSpc>
                <a:spcPct val="150000"/>
              </a:lnSpc>
              <a:spcBef>
                <a:spcPts val="0"/>
              </a:spcBef>
              <a:spcAft>
                <a:spcPts val="0"/>
              </a:spcAft>
              <a:buSzPts val="1600"/>
              <a:tabLst>
                <a:tab pos="990600" algn="l"/>
              </a:tabLst>
            </a:pPr>
            <a:r>
              <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3. </a:t>
            </a:r>
            <a:r>
              <a:rPr lang="ru-RU"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Теория эволюции</a:t>
            </a:r>
            <a:endPar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endParaRPr>
          </a:p>
          <a:p>
            <a:pPr marR="0" lvl="1">
              <a:lnSpc>
                <a:spcPct val="150000"/>
              </a:lnSpc>
              <a:spcBef>
                <a:spcPts val="0"/>
              </a:spcBef>
              <a:spcAft>
                <a:spcPts val="0"/>
              </a:spcAft>
              <a:buSzPts val="1600"/>
              <a:tabLst>
                <a:tab pos="990600" algn="l"/>
              </a:tabLst>
            </a:pPr>
            <a:r>
              <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4. </a:t>
            </a:r>
            <a:r>
              <a:rPr lang="ru-RU"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Спиритизм</a:t>
            </a:r>
            <a:endPar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endParaRPr>
          </a:p>
          <a:p>
            <a:pPr marR="0" lvl="1">
              <a:lnSpc>
                <a:spcPct val="150000"/>
              </a:lnSpc>
              <a:spcBef>
                <a:spcPts val="0"/>
              </a:spcBef>
              <a:spcAft>
                <a:spcPts val="0"/>
              </a:spcAft>
              <a:buSzPts val="1600"/>
              <a:tabLst>
                <a:tab pos="990600" algn="l"/>
              </a:tabLst>
            </a:pPr>
            <a:r>
              <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5. </a:t>
            </a:r>
            <a:r>
              <a:rPr lang="ru-RU"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Теософия и пантеизм</a:t>
            </a:r>
            <a:endPar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endParaRPr>
          </a:p>
          <a:p>
            <a:pPr marR="0" lvl="1">
              <a:lnSpc>
                <a:spcPct val="150000"/>
              </a:lnSpc>
              <a:spcBef>
                <a:spcPts val="0"/>
              </a:spcBef>
              <a:spcAft>
                <a:spcPts val="0"/>
              </a:spcAft>
              <a:buSzPts val="1600"/>
              <a:tabLst>
                <a:tab pos="990600" algn="l"/>
              </a:tabLst>
            </a:pPr>
            <a:r>
              <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6. </a:t>
            </a:r>
            <a:r>
              <a:rPr lang="ru-RU"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Спекулятивные верования</a:t>
            </a:r>
            <a:endPar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endParaRPr>
          </a:p>
          <a:p>
            <a:pPr marR="0" lvl="1">
              <a:lnSpc>
                <a:spcPct val="150000"/>
              </a:lnSpc>
              <a:spcBef>
                <a:spcPts val="0"/>
              </a:spcBef>
              <a:spcAft>
                <a:spcPts val="0"/>
              </a:spcAft>
              <a:buSzPts val="1600"/>
              <a:tabLst>
                <a:tab pos="990600" algn="l"/>
              </a:tabLst>
            </a:pPr>
            <a:r>
              <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7. </a:t>
            </a:r>
            <a:r>
              <a:rPr lang="ru-RU"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Ложные концепции, приводящие к смущению</a:t>
            </a:r>
            <a:endPar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endParaRPr>
          </a:p>
          <a:p>
            <a:pPr marR="0" lvl="1">
              <a:lnSpc>
                <a:spcPct val="150000"/>
              </a:lnSpc>
              <a:spcBef>
                <a:spcPts val="0"/>
              </a:spcBef>
              <a:spcAft>
                <a:spcPts val="0"/>
              </a:spcAft>
              <a:buSzPts val="1600"/>
              <a:tabLst>
                <a:tab pos="990600" algn="l"/>
              </a:tabLst>
            </a:pPr>
            <a:r>
              <a:rPr lang="en-US"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8. </a:t>
            </a:r>
            <a:r>
              <a:rPr lang="ru-RU" sz="2400" b="1" noProof="0" dirty="0">
                <a:solidFill>
                  <a:schemeClr val="accent5">
                    <a:lumMod val="50000"/>
                  </a:schemeClr>
                </a:solidFill>
                <a:latin typeface="Chalkboard" panose="03050602040202020205" pitchFamily="66" charset="77"/>
                <a:ea typeface="Times New Roman" panose="02020603050405020304" pitchFamily="18" charset="0"/>
                <a:cs typeface="Times New Roman" panose="02020603050405020304" pitchFamily="18" charset="0"/>
              </a:rPr>
              <a:t>Спекуляции и частные толкования</a:t>
            </a:r>
            <a:endParaRPr lang="en-US" sz="2000" b="1" noProof="0" dirty="0">
              <a:solidFill>
                <a:schemeClr val="accent5">
                  <a:lumMod val="50000"/>
                </a:schemeClr>
              </a:solidFill>
              <a:effectLst/>
              <a:latin typeface="Chalkboard" panose="03050602040202020205" pitchFamily="66"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732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dissolv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dissolv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dissolv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4F39BA-B648-B14C-7864-40E549B4B2D7}"/>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4" name="Rectangle 3">
            <a:extLst>
              <a:ext uri="{FF2B5EF4-FFF2-40B4-BE49-F238E27FC236}">
                <a16:creationId xmlns:a16="http://schemas.microsoft.com/office/drawing/2014/main" id="{92607360-9CFE-9A47-817C-44D1AF1439DF}"/>
              </a:ext>
            </a:extLst>
          </p:cNvPr>
          <p:cNvSpPr/>
          <p:nvPr/>
        </p:nvSpPr>
        <p:spPr>
          <a:xfrm>
            <a:off x="770466" y="-179467"/>
            <a:ext cx="6096000" cy="590546"/>
          </a:xfrm>
          <a:prstGeom prst="rect">
            <a:avLst/>
          </a:prstGeom>
        </p:spPr>
        <p:txBody>
          <a:bodyPr>
            <a:spAutoFit/>
          </a:bodyPr>
          <a:lstStyle/>
          <a:p>
            <a:pPr marL="457200" marR="0" indent="457200">
              <a:lnSpc>
                <a:spcPct val="150000"/>
              </a:lnSpc>
              <a:spcBef>
                <a:spcPts val="0"/>
              </a:spcBef>
              <a:spcAft>
                <a:spcPts val="0"/>
              </a:spcAft>
            </a:pPr>
            <a:r>
              <a:rPr lang="en-US" sz="2400" noProof="0" dirty="0">
                <a:latin typeface="Chalkboard" panose="03050602040202020205" pitchFamily="66" charset="77"/>
                <a:ea typeface="Arial Unicode MS" panose="020B0604020202020204" pitchFamily="34" charset="-128"/>
                <a:cs typeface="Times New Roman" panose="02020603050405020304" pitchFamily="18" charset="0"/>
              </a:rPr>
              <a:t> </a:t>
            </a:r>
            <a:endParaRPr lang="en-US" sz="2000" noProof="0" dirty="0">
              <a:latin typeface="Chalkboard" panose="03050602040202020205" pitchFamily="66" charset="77"/>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B9A41BB-5581-2442-B3EB-7EDEEE8EF065}"/>
              </a:ext>
            </a:extLst>
          </p:cNvPr>
          <p:cNvSpPr/>
          <p:nvPr/>
        </p:nvSpPr>
        <p:spPr>
          <a:xfrm>
            <a:off x="869694" y="0"/>
            <a:ext cx="7846391" cy="6740307"/>
          </a:xfrm>
          <a:prstGeom prst="rect">
            <a:avLst/>
          </a:prstGeom>
        </p:spPr>
        <p:txBody>
          <a:bodyPr wrap="square">
            <a:spAutoFit/>
          </a:bodyPr>
          <a:lstStyle/>
          <a:p>
            <a:pPr>
              <a:lnSpc>
                <a:spcPct val="150000"/>
              </a:lnSpc>
            </a:pPr>
            <a:r>
              <a:rPr lang="en-US" sz="3600" b="1" i="1" noProof="0" dirty="0">
                <a:solidFill>
                  <a:schemeClr val="accent1">
                    <a:lumMod val="75000"/>
                  </a:schemeClr>
                </a:solidFill>
                <a:latin typeface="Chalkboard" panose="03050602040202020205" pitchFamily="66" charset="77"/>
                <a:ea typeface="Times New Roman" panose="02020603050405020304" pitchFamily="18" charset="0"/>
                <a:cs typeface="Arial" panose="020B0604020202020204" pitchFamily="34" charset="0"/>
              </a:rPr>
              <a:t>“</a:t>
            </a:r>
            <a:r>
              <a:rPr lang="ru-RU" sz="3600" b="1" i="1" noProof="0" dirty="0">
                <a:solidFill>
                  <a:schemeClr val="accent1">
                    <a:lumMod val="75000"/>
                  </a:schemeClr>
                </a:solidFill>
                <a:latin typeface="Chalkboard" panose="03050602040202020205" pitchFamily="66" charset="77"/>
                <a:ea typeface="Times New Roman" panose="02020603050405020304" pitchFamily="18" charset="0"/>
                <a:cs typeface="Arial" panose="020B0604020202020204" pitchFamily="34" charset="0"/>
              </a:rPr>
              <a:t>Предостережения Слова Божьего об опасностях, окружающих хритианскую Церковь, относятся и к нам. Подобно тому, как во дни апостолов люди пытались преданиями и философией подорвать веру в Писания,</a:t>
            </a:r>
            <a:endParaRPr lang="en-US" sz="3600" b="1" noProof="0" dirty="0">
              <a:solidFill>
                <a:schemeClr val="accent1">
                  <a:lumMod val="75000"/>
                </a:schemeClr>
              </a:solidFill>
              <a:latin typeface="Chalkboard" panose="03050602040202020205" pitchFamily="66" charset="77"/>
            </a:endParaRPr>
          </a:p>
        </p:txBody>
      </p:sp>
      <p:sp>
        <p:nvSpPr>
          <p:cNvPr id="6" name="Rectangle 5">
            <a:extLst>
              <a:ext uri="{FF2B5EF4-FFF2-40B4-BE49-F238E27FC236}">
                <a16:creationId xmlns:a16="http://schemas.microsoft.com/office/drawing/2014/main" id="{46AECDD2-CB5F-7215-C5E2-B4E22E97EDFC}"/>
              </a:ext>
            </a:extLst>
          </p:cNvPr>
          <p:cNvSpPr/>
          <p:nvPr/>
        </p:nvSpPr>
        <p:spPr>
          <a:xfrm>
            <a:off x="770466" y="2662936"/>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Tree>
    <p:extLst>
      <p:ext uri="{BB962C8B-B14F-4D97-AF65-F5344CB8AC3E}">
        <p14:creationId xmlns:p14="http://schemas.microsoft.com/office/powerpoint/2010/main" val="3068868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8B330A-1425-344F-FAAA-3872177562D8}"/>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4" name="Rectangle 3">
            <a:extLst>
              <a:ext uri="{FF2B5EF4-FFF2-40B4-BE49-F238E27FC236}">
                <a16:creationId xmlns:a16="http://schemas.microsoft.com/office/drawing/2014/main" id="{92607360-9CFE-9A47-817C-44D1AF1439DF}"/>
              </a:ext>
            </a:extLst>
          </p:cNvPr>
          <p:cNvSpPr/>
          <p:nvPr/>
        </p:nvSpPr>
        <p:spPr>
          <a:xfrm>
            <a:off x="770466" y="-179467"/>
            <a:ext cx="6096000" cy="590546"/>
          </a:xfrm>
          <a:prstGeom prst="rect">
            <a:avLst/>
          </a:prstGeom>
        </p:spPr>
        <p:txBody>
          <a:bodyPr>
            <a:spAutoFit/>
          </a:bodyPr>
          <a:lstStyle/>
          <a:p>
            <a:pPr marL="457200" marR="0" indent="457200">
              <a:lnSpc>
                <a:spcPct val="150000"/>
              </a:lnSpc>
              <a:spcBef>
                <a:spcPts val="0"/>
              </a:spcBef>
              <a:spcAft>
                <a:spcPts val="0"/>
              </a:spcAft>
            </a:pPr>
            <a:r>
              <a:rPr lang="en-US" sz="2400" noProof="0" dirty="0">
                <a:latin typeface="Chalkboard" panose="03050602040202020205" pitchFamily="66" charset="77"/>
                <a:ea typeface="Arial Unicode MS" panose="020B0604020202020204" pitchFamily="34" charset="-128"/>
                <a:cs typeface="Times New Roman" panose="02020603050405020304" pitchFamily="18" charset="0"/>
              </a:rPr>
              <a:t> </a:t>
            </a:r>
            <a:endParaRPr lang="en-US" sz="2000" noProof="0" dirty="0">
              <a:latin typeface="Chalkboard" panose="03050602040202020205" pitchFamily="66" charset="77"/>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B9A41BB-5581-2442-B3EB-7EDEEE8EF065}"/>
              </a:ext>
            </a:extLst>
          </p:cNvPr>
          <p:cNvSpPr/>
          <p:nvPr/>
        </p:nvSpPr>
        <p:spPr>
          <a:xfrm>
            <a:off x="0" y="341194"/>
            <a:ext cx="11850806" cy="6001643"/>
          </a:xfrm>
          <a:prstGeom prst="rect">
            <a:avLst/>
          </a:prstGeom>
        </p:spPr>
        <p:txBody>
          <a:bodyPr wrap="square">
            <a:spAutoFit/>
          </a:bodyPr>
          <a:lstStyle/>
          <a:p>
            <a:pPr>
              <a:lnSpc>
                <a:spcPct val="150000"/>
              </a:lnSpc>
            </a:pPr>
            <a:r>
              <a:rPr lang="ru-RU" sz="3200" b="1" i="1" noProof="0" dirty="0">
                <a:solidFill>
                  <a:schemeClr val="accent1">
                    <a:lumMod val="75000"/>
                  </a:schemeClr>
                </a:solidFill>
                <a:latin typeface="Chalkboard" panose="03050602040202020205" pitchFamily="66" charset="77"/>
              </a:rPr>
              <a:t>Так и сегодня враг всякой правды пытается совратить души, направить их на запретный путь с помощью заманчивых положений высшего критицизма, эволюционного учения, спиритизма, </a:t>
            </a:r>
          </a:p>
          <a:p>
            <a:pPr>
              <a:lnSpc>
                <a:spcPct val="150000"/>
              </a:lnSpc>
            </a:pPr>
            <a:r>
              <a:rPr lang="ru-RU" sz="3200" b="1" i="1" noProof="0" dirty="0">
                <a:solidFill>
                  <a:schemeClr val="accent1">
                    <a:lumMod val="75000"/>
                  </a:schemeClr>
                </a:solidFill>
                <a:latin typeface="Chalkboard" panose="03050602040202020205" pitchFamily="66" charset="77"/>
              </a:rPr>
              <a:t>теософии и пантеизма. Для многих </a:t>
            </a:r>
          </a:p>
          <a:p>
            <a:pPr>
              <a:lnSpc>
                <a:spcPct val="150000"/>
              </a:lnSpc>
            </a:pPr>
            <a:r>
              <a:rPr lang="ru-RU" sz="3200" b="1" i="1" noProof="0" dirty="0">
                <a:solidFill>
                  <a:schemeClr val="accent1">
                    <a:lumMod val="75000"/>
                  </a:schemeClr>
                </a:solidFill>
                <a:latin typeface="Chalkboard" panose="03050602040202020205" pitchFamily="66" charset="77"/>
              </a:rPr>
              <a:t>Библия – это светильник без масла, потому что они настроили свой ум на умозрительную философию, которая приводит к недоразумениям и хаосу. </a:t>
            </a:r>
            <a:endParaRPr lang="en-US" sz="5400" b="1" noProof="0" dirty="0">
              <a:solidFill>
                <a:schemeClr val="accent1">
                  <a:lumMod val="75000"/>
                </a:schemeClr>
              </a:solidFill>
              <a:latin typeface="Chalkboard" panose="03050602040202020205" pitchFamily="66" charset="77"/>
            </a:endParaRPr>
          </a:p>
        </p:txBody>
      </p:sp>
    </p:spTree>
    <p:extLst>
      <p:ext uri="{BB962C8B-B14F-4D97-AF65-F5344CB8AC3E}">
        <p14:creationId xmlns:p14="http://schemas.microsoft.com/office/powerpoint/2010/main" val="3271103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3C13F6-C62E-3D2C-827D-06962B4F87BC}"/>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4" name="Rectangle 3">
            <a:extLst>
              <a:ext uri="{FF2B5EF4-FFF2-40B4-BE49-F238E27FC236}">
                <a16:creationId xmlns:a16="http://schemas.microsoft.com/office/drawing/2014/main" id="{92607360-9CFE-9A47-817C-44D1AF1439DF}"/>
              </a:ext>
            </a:extLst>
          </p:cNvPr>
          <p:cNvSpPr/>
          <p:nvPr/>
        </p:nvSpPr>
        <p:spPr>
          <a:xfrm>
            <a:off x="770466" y="-179467"/>
            <a:ext cx="6096000" cy="590546"/>
          </a:xfrm>
          <a:prstGeom prst="rect">
            <a:avLst/>
          </a:prstGeom>
        </p:spPr>
        <p:txBody>
          <a:bodyPr>
            <a:spAutoFit/>
          </a:bodyPr>
          <a:lstStyle/>
          <a:p>
            <a:pPr marL="457200" marR="0" indent="457200">
              <a:lnSpc>
                <a:spcPct val="150000"/>
              </a:lnSpc>
              <a:spcBef>
                <a:spcPts val="0"/>
              </a:spcBef>
              <a:spcAft>
                <a:spcPts val="0"/>
              </a:spcAft>
            </a:pPr>
            <a:r>
              <a:rPr lang="en-US" sz="2400" noProof="0" dirty="0">
                <a:latin typeface="Chalkboard" panose="03050602040202020205" pitchFamily="66" charset="77"/>
                <a:ea typeface="Arial Unicode MS" panose="020B0604020202020204" pitchFamily="34" charset="-128"/>
                <a:cs typeface="Times New Roman" panose="02020603050405020304" pitchFamily="18" charset="0"/>
              </a:rPr>
              <a:t> </a:t>
            </a:r>
            <a:endParaRPr lang="en-US" sz="2000" noProof="0" dirty="0">
              <a:latin typeface="Chalkboard" panose="03050602040202020205" pitchFamily="66" charset="77"/>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B9A41BB-5581-2442-B3EB-7EDEEE8EF065}"/>
              </a:ext>
            </a:extLst>
          </p:cNvPr>
          <p:cNvSpPr/>
          <p:nvPr/>
        </p:nvSpPr>
        <p:spPr>
          <a:xfrm>
            <a:off x="898856" y="461062"/>
            <a:ext cx="6315765" cy="5817426"/>
          </a:xfrm>
          <a:prstGeom prst="rect">
            <a:avLst/>
          </a:prstGeom>
        </p:spPr>
        <p:txBody>
          <a:bodyPr wrap="square">
            <a:spAutoFit/>
          </a:bodyPr>
          <a:lstStyle/>
          <a:p>
            <a:pPr>
              <a:lnSpc>
                <a:spcPct val="150000"/>
              </a:lnSpc>
            </a:pPr>
            <a:r>
              <a:rPr lang="ru-RU" sz="3600" b="1" i="1" noProof="0" dirty="0">
                <a:solidFill>
                  <a:schemeClr val="accent1">
                    <a:lumMod val="75000"/>
                  </a:schemeClr>
                </a:solidFill>
                <a:latin typeface="Chalkboard" panose="03050602040202020205" pitchFamily="66" charset="77"/>
              </a:rPr>
              <a:t>Высший критицизм со своим критическим анализом, догадками, реконструкциями подрывает веру в Библию как в Божественное откровение. </a:t>
            </a:r>
            <a:endParaRPr lang="en-US" sz="8800" b="1" noProof="0" dirty="0">
              <a:solidFill>
                <a:schemeClr val="accent1">
                  <a:lumMod val="75000"/>
                </a:schemeClr>
              </a:solidFill>
              <a:latin typeface="Chalkboard" panose="03050602040202020205" pitchFamily="66" charset="77"/>
            </a:endParaRPr>
          </a:p>
        </p:txBody>
      </p:sp>
    </p:spTree>
    <p:extLst>
      <p:ext uri="{BB962C8B-B14F-4D97-AF65-F5344CB8AC3E}">
        <p14:creationId xmlns:p14="http://schemas.microsoft.com/office/powerpoint/2010/main" val="295028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83A49B-E01D-F2D5-ED36-1250ADD9EADE}"/>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4" name="Rectangle 3">
            <a:extLst>
              <a:ext uri="{FF2B5EF4-FFF2-40B4-BE49-F238E27FC236}">
                <a16:creationId xmlns:a16="http://schemas.microsoft.com/office/drawing/2014/main" id="{92607360-9CFE-9A47-817C-44D1AF1439DF}"/>
              </a:ext>
            </a:extLst>
          </p:cNvPr>
          <p:cNvSpPr/>
          <p:nvPr/>
        </p:nvSpPr>
        <p:spPr>
          <a:xfrm>
            <a:off x="770466" y="-179467"/>
            <a:ext cx="6096000" cy="590546"/>
          </a:xfrm>
          <a:prstGeom prst="rect">
            <a:avLst/>
          </a:prstGeom>
        </p:spPr>
        <p:txBody>
          <a:bodyPr>
            <a:spAutoFit/>
          </a:bodyPr>
          <a:lstStyle/>
          <a:p>
            <a:pPr marL="457200" marR="0" indent="457200">
              <a:lnSpc>
                <a:spcPct val="150000"/>
              </a:lnSpc>
              <a:spcBef>
                <a:spcPts val="0"/>
              </a:spcBef>
              <a:spcAft>
                <a:spcPts val="0"/>
              </a:spcAft>
            </a:pPr>
            <a:r>
              <a:rPr lang="en-US" sz="2400" noProof="0" dirty="0">
                <a:latin typeface="Chalkboard" panose="03050602040202020205" pitchFamily="66" charset="77"/>
                <a:ea typeface="Arial Unicode MS" panose="020B0604020202020204" pitchFamily="34" charset="-128"/>
                <a:cs typeface="Times New Roman" panose="02020603050405020304" pitchFamily="18" charset="0"/>
              </a:rPr>
              <a:t> </a:t>
            </a:r>
            <a:endParaRPr lang="en-US" sz="2000" noProof="0" dirty="0">
              <a:latin typeface="Chalkboard" panose="03050602040202020205" pitchFamily="66" charset="77"/>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B9A41BB-5581-2442-B3EB-7EDEEE8EF065}"/>
              </a:ext>
            </a:extLst>
          </p:cNvPr>
          <p:cNvSpPr/>
          <p:nvPr/>
        </p:nvSpPr>
        <p:spPr>
          <a:xfrm>
            <a:off x="1032933" y="0"/>
            <a:ext cx="7693624" cy="6740307"/>
          </a:xfrm>
          <a:prstGeom prst="rect">
            <a:avLst/>
          </a:prstGeom>
        </p:spPr>
        <p:txBody>
          <a:bodyPr wrap="square">
            <a:spAutoFit/>
          </a:bodyPr>
          <a:lstStyle/>
          <a:p>
            <a:pPr>
              <a:lnSpc>
                <a:spcPct val="150000"/>
              </a:lnSpc>
            </a:pPr>
            <a:r>
              <a:rPr lang="en-US" sz="3200" b="1" i="1" noProof="0" dirty="0">
                <a:solidFill>
                  <a:schemeClr val="accent1">
                    <a:lumMod val="75000"/>
                  </a:schemeClr>
                </a:solidFill>
                <a:latin typeface="Chalkboard" panose="03050602040202020205" pitchFamily="66" charset="77"/>
              </a:rPr>
              <a:t> </a:t>
            </a:r>
            <a:r>
              <a:rPr lang="ru-RU" sz="3200" b="1" i="1" noProof="0" dirty="0">
                <a:solidFill>
                  <a:schemeClr val="accent1">
                    <a:lumMod val="75000"/>
                  </a:schemeClr>
                </a:solidFill>
                <a:latin typeface="Chalkboard" panose="03050602040202020205" pitchFamily="66" charset="77"/>
              </a:rPr>
              <a:t>Он лишает Слово Божье власти облагораживать и вдохновлять человека, руководить всей его жизнью. Спиритизм внушает людям, что высшим законом является желание человека, что распущенность – это свобода и что человек ответственен только перед самим собой. </a:t>
            </a:r>
            <a:r>
              <a:rPr lang="ru-RU" sz="3200" b="1" i="1" dirty="0">
                <a:solidFill>
                  <a:schemeClr val="accent1">
                    <a:lumMod val="75000"/>
                  </a:schemeClr>
                </a:solidFill>
                <a:latin typeface="Chalkboard" panose="03050602040202020205" pitchFamily="66" charset="77"/>
              </a:rPr>
              <a:t>ДА, с. 474.1</a:t>
            </a:r>
            <a:endParaRPr lang="en-US" sz="2800" b="1" noProof="0" dirty="0">
              <a:solidFill>
                <a:schemeClr val="accent1">
                  <a:lumMod val="75000"/>
                </a:schemeClr>
              </a:solidFill>
              <a:latin typeface="Chalkboard" panose="03050602040202020205" pitchFamily="66" charset="77"/>
            </a:endParaRPr>
          </a:p>
        </p:txBody>
      </p:sp>
    </p:spTree>
    <p:extLst>
      <p:ext uri="{BB962C8B-B14F-4D97-AF65-F5344CB8AC3E}">
        <p14:creationId xmlns:p14="http://schemas.microsoft.com/office/powerpoint/2010/main" val="417760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534AEB-7891-EC24-81DC-6FB5F7641890}"/>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6" name="Rectangle 5">
            <a:extLst>
              <a:ext uri="{FF2B5EF4-FFF2-40B4-BE49-F238E27FC236}">
                <a16:creationId xmlns:a16="http://schemas.microsoft.com/office/drawing/2014/main" id="{DBEB9177-8BE2-4C4E-8A3E-381D1F980C54}"/>
              </a:ext>
            </a:extLst>
          </p:cNvPr>
          <p:cNvSpPr/>
          <p:nvPr/>
        </p:nvSpPr>
        <p:spPr>
          <a:xfrm>
            <a:off x="1271393" y="824183"/>
            <a:ext cx="6739546" cy="4708981"/>
          </a:xfrm>
          <a:prstGeom prst="rect">
            <a:avLst/>
          </a:prstGeom>
          <a:noFill/>
        </p:spPr>
        <p:txBody>
          <a:bodyPr wrap="square" lIns="91440" tIns="45720" rIns="91440" bIns="45720">
            <a:spAutoFit/>
          </a:bodyPr>
          <a:lstStyle/>
          <a:p>
            <a:r>
              <a:rPr lang="en-US" sz="6000" b="1" noProof="0" dirty="0">
                <a:solidFill>
                  <a:schemeClr val="accent5">
                    <a:lumMod val="50000"/>
                  </a:schemeClr>
                </a:solidFill>
                <a:latin typeface="Chalkboard" panose="03050602040202020205" pitchFamily="66" charset="77"/>
              </a:rPr>
              <a:t>2. </a:t>
            </a:r>
            <a:r>
              <a:rPr lang="ru-RU" sz="6000" b="1" noProof="0" dirty="0">
                <a:solidFill>
                  <a:schemeClr val="accent5">
                    <a:lumMod val="50000"/>
                  </a:schemeClr>
                </a:solidFill>
                <a:latin typeface="Chalkboard" panose="03050602040202020205" pitchFamily="66" charset="77"/>
              </a:rPr>
              <a:t>Верный пастор любит – он полон любви ко Христу и душам</a:t>
            </a:r>
            <a:endParaRPr lang="en-US" sz="6000" noProof="0" dirty="0">
              <a:solidFill>
                <a:schemeClr val="accent5">
                  <a:lumMod val="50000"/>
                </a:schemeClr>
              </a:solidFill>
              <a:latin typeface="Chalkboard" panose="03050602040202020205" pitchFamily="66" charset="77"/>
            </a:endParaRPr>
          </a:p>
        </p:txBody>
      </p:sp>
    </p:spTree>
    <p:extLst>
      <p:ext uri="{BB962C8B-B14F-4D97-AF65-F5344CB8AC3E}">
        <p14:creationId xmlns:p14="http://schemas.microsoft.com/office/powerpoint/2010/main" val="16101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179A95-0783-1FEE-3E96-8306C2ADD9E3}"/>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6" name="Rectangle 5">
            <a:extLst>
              <a:ext uri="{FF2B5EF4-FFF2-40B4-BE49-F238E27FC236}">
                <a16:creationId xmlns:a16="http://schemas.microsoft.com/office/drawing/2014/main" id="{DBEB9177-8BE2-4C4E-8A3E-381D1F980C54}"/>
              </a:ext>
            </a:extLst>
          </p:cNvPr>
          <p:cNvSpPr/>
          <p:nvPr/>
        </p:nvSpPr>
        <p:spPr>
          <a:xfrm>
            <a:off x="1271393" y="824183"/>
            <a:ext cx="10107806" cy="1846659"/>
          </a:xfrm>
          <a:prstGeom prst="rect">
            <a:avLst/>
          </a:prstGeom>
          <a:noFill/>
        </p:spPr>
        <p:txBody>
          <a:bodyPr wrap="square" lIns="91440" tIns="45720" rIns="91440" bIns="45720">
            <a:spAutoFit/>
          </a:bodyPr>
          <a:lstStyle/>
          <a:p>
            <a:endParaRPr lang="en-US" sz="5400" noProof="0" dirty="0">
              <a:solidFill>
                <a:schemeClr val="accent5">
                  <a:lumMod val="50000"/>
                </a:schemeClr>
              </a:solidFill>
              <a:latin typeface="Chalkboard" panose="03050602040202020205" pitchFamily="66" charset="77"/>
            </a:endParaRPr>
          </a:p>
          <a:p>
            <a:pPr lvl="0"/>
            <a:endParaRPr lang="en-US" sz="6000" noProof="0" dirty="0">
              <a:solidFill>
                <a:schemeClr val="accent5">
                  <a:lumMod val="50000"/>
                </a:schemeClr>
              </a:solidFill>
              <a:latin typeface="Chalkboard" panose="03050602040202020205" pitchFamily="66" charset="77"/>
            </a:endParaRPr>
          </a:p>
        </p:txBody>
      </p:sp>
      <p:sp>
        <p:nvSpPr>
          <p:cNvPr id="4" name="Rectangle 3">
            <a:extLst>
              <a:ext uri="{FF2B5EF4-FFF2-40B4-BE49-F238E27FC236}">
                <a16:creationId xmlns:a16="http://schemas.microsoft.com/office/drawing/2014/main" id="{87D4D915-B790-0D43-9991-C46C624D52EC}"/>
              </a:ext>
            </a:extLst>
          </p:cNvPr>
          <p:cNvSpPr/>
          <p:nvPr/>
        </p:nvSpPr>
        <p:spPr>
          <a:xfrm>
            <a:off x="1293506" y="0"/>
            <a:ext cx="7086220" cy="6555641"/>
          </a:xfrm>
          <a:prstGeom prst="rect">
            <a:avLst/>
          </a:prstGeom>
        </p:spPr>
        <p:txBody>
          <a:bodyPr wrap="square">
            <a:spAutoFit/>
          </a:bodyPr>
          <a:lstStyle/>
          <a:p>
            <a:pPr marR="0" lvl="0">
              <a:lnSpc>
                <a:spcPct val="150000"/>
              </a:lnSpc>
              <a:spcBef>
                <a:spcPts val="0"/>
              </a:spcBef>
              <a:spcAft>
                <a:spcPts val="0"/>
              </a:spcAft>
              <a:buSzPts val="1600"/>
              <a:tabLst>
                <a:tab pos="561340" algn="l"/>
              </a:tabLst>
            </a:pPr>
            <a:endParaRPr lang="en-US" sz="2800"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Посвящен</a:t>
            </a:r>
            <a:r>
              <a:rPr lang="en-US"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 (1:7-8).</a:t>
            </a:r>
            <a:endParaRPr lang="en-US" sz="2800"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Сотрудничает </a:t>
            </a:r>
            <a:r>
              <a:rPr lang="en-US"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(7ª).</a:t>
            </a:r>
            <a:endParaRPr lang="en-US" sz="2800"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Убежден </a:t>
            </a:r>
            <a:r>
              <a:rPr lang="en-US"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(7b).</a:t>
            </a:r>
            <a:endParaRPr lang="en-US" sz="2800"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Предан </a:t>
            </a:r>
            <a:r>
              <a:rPr lang="en-US"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(8). </a:t>
            </a:r>
            <a:endParaRPr lang="en-US" sz="2800"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Вовлечен </a:t>
            </a:r>
            <a:r>
              <a:rPr lang="en-US"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(4:12-13).</a:t>
            </a:r>
            <a:endParaRPr lang="en-US" sz="2800"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Четко понимает, кто он </a:t>
            </a:r>
            <a:r>
              <a:rPr lang="en-US"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(12a).</a:t>
            </a:r>
            <a:endParaRPr lang="en-US" sz="2800"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Честен </a:t>
            </a:r>
            <a:r>
              <a:rPr lang="en-US"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(12b).</a:t>
            </a:r>
            <a:endParaRPr lang="en-US" sz="2800"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Стойкий </a:t>
            </a:r>
            <a:r>
              <a:rPr lang="en-US"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(12c).</a:t>
            </a:r>
            <a:endParaRPr lang="en-US" sz="2800"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Создает преемственность </a:t>
            </a:r>
            <a:r>
              <a:rPr lang="en-US" sz="2800" b="1"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(13).</a:t>
            </a:r>
            <a:endParaRPr lang="en-US" sz="2800" noProof="0" dirty="0">
              <a:solidFill>
                <a:schemeClr val="accent5">
                  <a:lumMod val="50000"/>
                </a:schemeClr>
              </a:solidFill>
              <a:effectLst/>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1189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dissolv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ssolve">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dissolve">
                                      <p:cBhvr>
                                        <p:cTn id="36" dur="500"/>
                                        <p:tgtEl>
                                          <p:spTgt spid="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dissolve">
                                      <p:cBhvr>
                                        <p:cTn id="41" dur="500"/>
                                        <p:tgtEl>
                                          <p:spTgt spid="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dissolve">
                                      <p:cBhvr>
                                        <p:cTn id="4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356B8-8FB9-D569-23B5-BC5DAC71EE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1B461E4-A562-57B7-F374-D2388757FFC1}"/>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5AF7DD3-70D7-8DC0-B473-16F7AFC693AA}"/>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6" name="Rectangle 5">
            <a:extLst>
              <a:ext uri="{FF2B5EF4-FFF2-40B4-BE49-F238E27FC236}">
                <a16:creationId xmlns:a16="http://schemas.microsoft.com/office/drawing/2014/main" id="{568197C3-3249-96C4-AB5C-9E3C00ADD205}"/>
              </a:ext>
            </a:extLst>
          </p:cNvPr>
          <p:cNvSpPr/>
          <p:nvPr/>
        </p:nvSpPr>
        <p:spPr>
          <a:xfrm>
            <a:off x="1271393" y="824183"/>
            <a:ext cx="10107806" cy="1846659"/>
          </a:xfrm>
          <a:prstGeom prst="rect">
            <a:avLst/>
          </a:prstGeom>
          <a:noFill/>
        </p:spPr>
        <p:txBody>
          <a:bodyPr wrap="square" lIns="91440" tIns="45720" rIns="91440" bIns="45720">
            <a:spAutoFit/>
          </a:bodyPr>
          <a:lstStyle/>
          <a:p>
            <a:endParaRPr lang="en-US" sz="5400" noProof="0" dirty="0">
              <a:solidFill>
                <a:schemeClr val="accent5">
                  <a:lumMod val="50000"/>
                </a:schemeClr>
              </a:solidFill>
              <a:latin typeface="Chalkboard" panose="03050602040202020205" pitchFamily="66" charset="77"/>
            </a:endParaRPr>
          </a:p>
          <a:p>
            <a:pPr lvl="0"/>
            <a:endParaRPr lang="en-US" sz="6000" noProof="0" dirty="0">
              <a:solidFill>
                <a:schemeClr val="accent5">
                  <a:lumMod val="50000"/>
                </a:schemeClr>
              </a:solidFill>
              <a:latin typeface="Chalkboard" panose="03050602040202020205" pitchFamily="66" charset="77"/>
            </a:endParaRPr>
          </a:p>
        </p:txBody>
      </p:sp>
      <p:sp>
        <p:nvSpPr>
          <p:cNvPr id="4" name="Rectangle 3">
            <a:extLst>
              <a:ext uri="{FF2B5EF4-FFF2-40B4-BE49-F238E27FC236}">
                <a16:creationId xmlns:a16="http://schemas.microsoft.com/office/drawing/2014/main" id="{1D69BC54-317E-DFBA-13E4-92FB41D6B317}"/>
              </a:ext>
            </a:extLst>
          </p:cNvPr>
          <p:cNvSpPr/>
          <p:nvPr/>
        </p:nvSpPr>
        <p:spPr>
          <a:xfrm>
            <a:off x="1320800" y="0"/>
            <a:ext cx="7031629" cy="6555641"/>
          </a:xfrm>
          <a:prstGeom prst="rect">
            <a:avLst/>
          </a:prstGeom>
        </p:spPr>
        <p:txBody>
          <a:bodyPr wrap="square">
            <a:spAutoFit/>
          </a:bodyPr>
          <a:lstStyle/>
          <a:p>
            <a:pPr marR="0" lvl="0">
              <a:lnSpc>
                <a:spcPct val="150000"/>
              </a:lnSpc>
              <a:spcBef>
                <a:spcPts val="0"/>
              </a:spcBef>
              <a:spcAft>
                <a:spcPts val="0"/>
              </a:spcAft>
              <a:buSzPts val="1600"/>
              <a:tabLst>
                <a:tab pos="561340" algn="l"/>
              </a:tabLst>
            </a:pPr>
            <a:endParaRPr lang="en-US" sz="2800" noProof="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Посвящен</a:t>
            </a:r>
            <a:r>
              <a:rPr lang="en-US"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 (1:7-8).</a:t>
            </a:r>
            <a:endParaRPr lang="en-US" sz="280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Сотрудничает </a:t>
            </a:r>
            <a:r>
              <a:rPr lang="en-US"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(7ª).</a:t>
            </a:r>
            <a:endParaRPr lang="en-US" sz="280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Убежден </a:t>
            </a:r>
            <a:r>
              <a:rPr lang="en-US"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(7b).</a:t>
            </a:r>
            <a:endParaRPr lang="en-US" sz="280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Предан </a:t>
            </a:r>
            <a:r>
              <a:rPr lang="en-US"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(8). </a:t>
            </a:r>
            <a:endParaRPr lang="en-US" sz="280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Вовлечен </a:t>
            </a:r>
            <a:r>
              <a:rPr lang="en-US"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(4:12-13).</a:t>
            </a:r>
            <a:endParaRPr lang="en-US" sz="280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Четко понимает, кто он </a:t>
            </a:r>
            <a:r>
              <a:rPr lang="en-US"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(12a).</a:t>
            </a:r>
            <a:endParaRPr lang="en-US" sz="280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Честен </a:t>
            </a:r>
            <a:r>
              <a:rPr lang="en-US"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(12b).</a:t>
            </a:r>
            <a:endParaRPr lang="en-US" sz="280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Стойкий </a:t>
            </a:r>
            <a:r>
              <a:rPr lang="en-US"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(12c).</a:t>
            </a:r>
            <a:endParaRPr lang="en-US" sz="280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a:p>
            <a:pPr marL="971550" marR="0" lvl="1" indent="-514350">
              <a:lnSpc>
                <a:spcPct val="150000"/>
              </a:lnSpc>
              <a:spcBef>
                <a:spcPts val="0"/>
              </a:spcBef>
              <a:spcAft>
                <a:spcPts val="0"/>
              </a:spcAft>
              <a:buSzPts val="1600"/>
              <a:buFont typeface="+mj-lt"/>
              <a:buAutoNum type="arabicPeriod"/>
              <a:tabLst>
                <a:tab pos="990600" algn="l"/>
              </a:tabLst>
            </a:pPr>
            <a:r>
              <a:rPr lang="ru-RU"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Создает преемственность </a:t>
            </a:r>
            <a:r>
              <a:rPr lang="en-US" sz="2800" b="1"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rPr>
              <a:t>(13).</a:t>
            </a:r>
            <a:endParaRPr lang="en-US" sz="2800" dirty="0">
              <a:solidFill>
                <a:schemeClr val="accent5">
                  <a:lumMod val="50000"/>
                </a:schemeClr>
              </a:solidFill>
              <a:uFill>
                <a:solidFill>
                  <a:srgbClr val="000000"/>
                </a:solidFill>
              </a:uFill>
              <a:latin typeface="Chalkboard" panose="03050602040202020205" pitchFamily="66" charset="77"/>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6749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men in suits&#10;&#10;Description automatically generated">
            <a:extLst>
              <a:ext uri="{FF2B5EF4-FFF2-40B4-BE49-F238E27FC236}">
                <a16:creationId xmlns:a16="http://schemas.microsoft.com/office/drawing/2014/main" id="{FAB560A1-6229-69CD-EA40-AABEF4C87F7B}"/>
              </a:ext>
            </a:extLst>
          </p:cNvPr>
          <p:cNvPicPr>
            <a:picLocks noGrp="1" noChangeAspect="1"/>
          </p:cNvPicPr>
          <p:nvPr>
            <p:ph idx="1"/>
          </p:nvPr>
        </p:nvPicPr>
        <p:blipFill rotWithShape="1">
          <a:blip r:embed="rId3"/>
          <a:srcRect l="426" r="-1" b="-1"/>
          <a:stretch/>
        </p:blipFill>
        <p:spPr>
          <a:xfrm>
            <a:off x="20" y="1282"/>
            <a:ext cx="12191980" cy="6856718"/>
          </a:xfrm>
          <a:prstGeom prst="rect">
            <a:avLst/>
          </a:prstGeom>
        </p:spPr>
      </p:pic>
      <p:sp>
        <p:nvSpPr>
          <p:cNvPr id="3" name="Rectangle 2">
            <a:extLst>
              <a:ext uri="{FF2B5EF4-FFF2-40B4-BE49-F238E27FC236}">
                <a16:creationId xmlns:a16="http://schemas.microsoft.com/office/drawing/2014/main" id="{DF7A443C-7CBA-3911-8B49-C45029B8F244}"/>
              </a:ext>
            </a:extLst>
          </p:cNvPr>
          <p:cNvSpPr/>
          <p:nvPr/>
        </p:nvSpPr>
        <p:spPr>
          <a:xfrm>
            <a:off x="711200" y="825510"/>
            <a:ext cx="1435100" cy="6032490"/>
          </a:xfrm>
          <a:prstGeom prst="rect">
            <a:avLst/>
          </a:prstGeom>
          <a:solidFill>
            <a:srgbClr val="01A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ounded Rectangle 4">
            <a:extLst>
              <a:ext uri="{FF2B5EF4-FFF2-40B4-BE49-F238E27FC236}">
                <a16:creationId xmlns:a16="http://schemas.microsoft.com/office/drawing/2014/main" id="{9C02E429-BD0A-F18E-D911-A8894C77DD08}"/>
              </a:ext>
            </a:extLst>
          </p:cNvPr>
          <p:cNvSpPr/>
          <p:nvPr/>
        </p:nvSpPr>
        <p:spPr>
          <a:xfrm>
            <a:off x="4338085" y="228600"/>
            <a:ext cx="5465134" cy="1153633"/>
          </a:xfrm>
          <a:prstGeom prst="roundRect">
            <a:avLst/>
          </a:prstGeom>
          <a:solidFill>
            <a:srgbClr val="005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Box 5">
            <a:extLst>
              <a:ext uri="{FF2B5EF4-FFF2-40B4-BE49-F238E27FC236}">
                <a16:creationId xmlns:a16="http://schemas.microsoft.com/office/drawing/2014/main" id="{C20371C0-7765-DC1A-92CD-A824F03B452C}"/>
              </a:ext>
            </a:extLst>
          </p:cNvPr>
          <p:cNvSpPr txBox="1"/>
          <p:nvPr/>
        </p:nvSpPr>
        <p:spPr>
          <a:xfrm rot="16200000">
            <a:off x="-1675591" y="2921168"/>
            <a:ext cx="6628119" cy="1015663"/>
          </a:xfrm>
          <a:prstGeom prst="rect">
            <a:avLst/>
          </a:prstGeom>
          <a:noFill/>
        </p:spPr>
        <p:txBody>
          <a:bodyPr wrap="square" rtlCol="0">
            <a:spAutoFit/>
          </a:bodyPr>
          <a:lstStyle/>
          <a:p>
            <a:r>
              <a:rPr lang="ru-RU" sz="6000" b="1" noProof="0" dirty="0"/>
              <a:t>ВСЕГДА ВЕРНЫЕ</a:t>
            </a:r>
            <a:endParaRPr lang="en-US" sz="6000" b="1" noProof="0" dirty="0"/>
          </a:p>
        </p:txBody>
      </p:sp>
      <p:sp>
        <p:nvSpPr>
          <p:cNvPr id="7" name="TextBox 6">
            <a:extLst>
              <a:ext uri="{FF2B5EF4-FFF2-40B4-BE49-F238E27FC236}">
                <a16:creationId xmlns:a16="http://schemas.microsoft.com/office/drawing/2014/main" id="{4728BE78-2D27-713B-ABCF-FC2A5285DF73}"/>
              </a:ext>
            </a:extLst>
          </p:cNvPr>
          <p:cNvSpPr txBox="1"/>
          <p:nvPr/>
        </p:nvSpPr>
        <p:spPr>
          <a:xfrm>
            <a:off x="4115001" y="199935"/>
            <a:ext cx="6108296" cy="1200329"/>
          </a:xfrm>
          <a:prstGeom prst="rect">
            <a:avLst/>
          </a:prstGeom>
          <a:noFill/>
        </p:spPr>
        <p:txBody>
          <a:bodyPr wrap="square" rtlCol="0">
            <a:spAutoFit/>
          </a:bodyPr>
          <a:lstStyle/>
          <a:p>
            <a:pPr algn="ctr"/>
            <a:r>
              <a:rPr lang="ru-RU" sz="7200" b="1" noProof="0" dirty="0"/>
              <a:t>РЕАЛЬНОСТЬ</a:t>
            </a:r>
            <a:endParaRPr lang="en-US" sz="7200" b="1" noProof="0" dirty="0"/>
          </a:p>
        </p:txBody>
      </p:sp>
    </p:spTree>
    <p:extLst>
      <p:ext uri="{BB962C8B-B14F-4D97-AF65-F5344CB8AC3E}">
        <p14:creationId xmlns:p14="http://schemas.microsoft.com/office/powerpoint/2010/main" val="2357985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70EE06-D192-23E0-456F-E949831E68ED}"/>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6" name="Rectangle 5">
            <a:extLst>
              <a:ext uri="{FF2B5EF4-FFF2-40B4-BE49-F238E27FC236}">
                <a16:creationId xmlns:a16="http://schemas.microsoft.com/office/drawing/2014/main" id="{DBEB9177-8BE2-4C4E-8A3E-381D1F980C54}"/>
              </a:ext>
            </a:extLst>
          </p:cNvPr>
          <p:cNvSpPr/>
          <p:nvPr/>
        </p:nvSpPr>
        <p:spPr>
          <a:xfrm>
            <a:off x="635696" y="566678"/>
            <a:ext cx="10107806" cy="2862322"/>
          </a:xfrm>
          <a:prstGeom prst="rect">
            <a:avLst/>
          </a:prstGeom>
          <a:noFill/>
        </p:spPr>
        <p:txBody>
          <a:bodyPr wrap="square" lIns="91440" tIns="45720" rIns="91440" bIns="45720">
            <a:spAutoFit/>
          </a:bodyPr>
          <a:lstStyle/>
          <a:p>
            <a:r>
              <a:rPr lang="en-US" sz="6000" b="1" noProof="0" dirty="0">
                <a:solidFill>
                  <a:schemeClr val="accent5">
                    <a:lumMod val="50000"/>
                  </a:schemeClr>
                </a:solidFill>
                <a:latin typeface="Chalkboard" panose="03050602040202020205" pitchFamily="66" charset="77"/>
              </a:rPr>
              <a:t>3. </a:t>
            </a:r>
            <a:r>
              <a:rPr lang="ru-RU" sz="6000" b="1" noProof="0" dirty="0">
                <a:solidFill>
                  <a:schemeClr val="accent5">
                    <a:lumMod val="50000"/>
                  </a:schemeClr>
                </a:solidFill>
                <a:latin typeface="Chalkboard" panose="03050602040202020205" pitchFamily="66" charset="77"/>
              </a:rPr>
              <a:t>Верный пастор – это человек молитвы</a:t>
            </a:r>
            <a:endParaRPr lang="en-US" sz="6000" noProof="0" dirty="0">
              <a:solidFill>
                <a:schemeClr val="accent5">
                  <a:lumMod val="50000"/>
                </a:schemeClr>
              </a:solidFill>
              <a:latin typeface="Chalkboard" panose="03050602040202020205" pitchFamily="66" charset="77"/>
            </a:endParaRPr>
          </a:p>
          <a:p>
            <a:pPr lvl="0"/>
            <a:endParaRPr lang="en-US" sz="6000" noProof="0" dirty="0">
              <a:solidFill>
                <a:schemeClr val="accent5">
                  <a:lumMod val="50000"/>
                </a:schemeClr>
              </a:solidFill>
              <a:latin typeface="Chalkboard" panose="03050602040202020205" pitchFamily="66" charset="77"/>
            </a:endParaRPr>
          </a:p>
        </p:txBody>
      </p:sp>
    </p:spTree>
    <p:extLst>
      <p:ext uri="{BB962C8B-B14F-4D97-AF65-F5344CB8AC3E}">
        <p14:creationId xmlns:p14="http://schemas.microsoft.com/office/powerpoint/2010/main" val="13072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D26F13-A30C-07A2-1ADD-263D39E2F462}"/>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3" name="Rectangle 2">
            <a:extLst>
              <a:ext uri="{FF2B5EF4-FFF2-40B4-BE49-F238E27FC236}">
                <a16:creationId xmlns:a16="http://schemas.microsoft.com/office/drawing/2014/main" id="{7E3F6AEF-87EA-E839-4234-2C3386BB16F7}"/>
              </a:ext>
            </a:extLst>
          </p:cNvPr>
          <p:cNvSpPr/>
          <p:nvPr/>
        </p:nvSpPr>
        <p:spPr>
          <a:xfrm>
            <a:off x="635696" y="566678"/>
            <a:ext cx="10107806" cy="2862322"/>
          </a:xfrm>
          <a:prstGeom prst="rect">
            <a:avLst/>
          </a:prstGeom>
          <a:noFill/>
        </p:spPr>
        <p:txBody>
          <a:bodyPr wrap="square" lIns="91440" tIns="45720" rIns="91440" bIns="45720">
            <a:spAutoFit/>
          </a:bodyPr>
          <a:lstStyle/>
          <a:p>
            <a:r>
              <a:rPr lang="en-US" sz="6000" b="1" noProof="0" dirty="0">
                <a:solidFill>
                  <a:schemeClr val="accent5">
                    <a:lumMod val="50000"/>
                  </a:schemeClr>
                </a:solidFill>
                <a:latin typeface="Chalkboard" panose="03050602040202020205" pitchFamily="66" charset="77"/>
              </a:rPr>
              <a:t>3. </a:t>
            </a:r>
            <a:r>
              <a:rPr lang="ru-RU" sz="6000" b="1" dirty="0">
                <a:solidFill>
                  <a:schemeClr val="accent5">
                    <a:lumMod val="50000"/>
                  </a:schemeClr>
                </a:solidFill>
                <a:latin typeface="Chalkboard" panose="03050602040202020205" pitchFamily="66" charset="77"/>
              </a:rPr>
              <a:t>Верный пастор – это человек молитвы</a:t>
            </a:r>
            <a:endParaRPr lang="en-US" sz="6000" noProof="0" dirty="0">
              <a:solidFill>
                <a:schemeClr val="accent5">
                  <a:lumMod val="50000"/>
                </a:schemeClr>
              </a:solidFill>
              <a:latin typeface="Chalkboard" panose="03050602040202020205" pitchFamily="66" charset="77"/>
            </a:endParaRPr>
          </a:p>
          <a:p>
            <a:pPr lvl="0"/>
            <a:endParaRPr lang="en-US" sz="6000" noProof="0" dirty="0">
              <a:solidFill>
                <a:schemeClr val="accent5">
                  <a:lumMod val="50000"/>
                </a:schemeClr>
              </a:solidFill>
              <a:latin typeface="Chalkboard" panose="03050602040202020205" pitchFamily="66" charset="77"/>
            </a:endParaRPr>
          </a:p>
        </p:txBody>
      </p:sp>
    </p:spTree>
    <p:extLst>
      <p:ext uri="{BB962C8B-B14F-4D97-AF65-F5344CB8AC3E}">
        <p14:creationId xmlns:p14="http://schemas.microsoft.com/office/powerpoint/2010/main" val="222681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20667-3EBA-6B33-F460-74EDD57C65F0}"/>
              </a:ext>
            </a:extLst>
          </p:cNvPr>
          <p:cNvPicPr>
            <a:picLocks noChangeAspect="1"/>
          </p:cNvPicPr>
          <p:nvPr/>
        </p:nvPicPr>
        <p:blipFill>
          <a:blip r:embed="rId3"/>
          <a:stretch>
            <a:fillRect/>
          </a:stretch>
        </p:blipFill>
        <p:spPr>
          <a:xfrm>
            <a:off x="0" y="-70414"/>
            <a:ext cx="12192000" cy="6928413"/>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3" name="Rectangle 2">
            <a:extLst>
              <a:ext uri="{FF2B5EF4-FFF2-40B4-BE49-F238E27FC236}">
                <a16:creationId xmlns:a16="http://schemas.microsoft.com/office/drawing/2014/main" id="{01AC5C6F-7790-091C-D595-ACC342067B5F}"/>
              </a:ext>
            </a:extLst>
          </p:cNvPr>
          <p:cNvSpPr/>
          <p:nvPr/>
        </p:nvSpPr>
        <p:spPr>
          <a:xfrm>
            <a:off x="635696" y="566678"/>
            <a:ext cx="10107806" cy="2862322"/>
          </a:xfrm>
          <a:prstGeom prst="rect">
            <a:avLst/>
          </a:prstGeom>
          <a:noFill/>
        </p:spPr>
        <p:txBody>
          <a:bodyPr wrap="square" lIns="91440" tIns="45720" rIns="91440" bIns="45720">
            <a:spAutoFit/>
          </a:bodyPr>
          <a:lstStyle/>
          <a:p>
            <a:r>
              <a:rPr lang="en-US" sz="6000" b="1" noProof="0" dirty="0">
                <a:solidFill>
                  <a:schemeClr val="accent5">
                    <a:lumMod val="50000"/>
                  </a:schemeClr>
                </a:solidFill>
                <a:latin typeface="Chalkboard" panose="03050602040202020205" pitchFamily="66" charset="77"/>
              </a:rPr>
              <a:t>3. </a:t>
            </a:r>
            <a:r>
              <a:rPr lang="ru-RU" sz="6000" b="1" dirty="0">
                <a:solidFill>
                  <a:schemeClr val="accent5">
                    <a:lumMod val="50000"/>
                  </a:schemeClr>
                </a:solidFill>
                <a:latin typeface="Chalkboard" panose="03050602040202020205" pitchFamily="66" charset="77"/>
              </a:rPr>
              <a:t>Верный пастор – это человек молитвы</a:t>
            </a:r>
            <a:endParaRPr lang="en-US" sz="6000" noProof="0" dirty="0">
              <a:solidFill>
                <a:schemeClr val="accent5">
                  <a:lumMod val="50000"/>
                </a:schemeClr>
              </a:solidFill>
              <a:latin typeface="Chalkboard" panose="03050602040202020205" pitchFamily="66" charset="77"/>
            </a:endParaRPr>
          </a:p>
          <a:p>
            <a:pPr lvl="0"/>
            <a:endParaRPr lang="en-US" sz="6000" noProof="0" dirty="0">
              <a:solidFill>
                <a:schemeClr val="accent5">
                  <a:lumMod val="50000"/>
                </a:schemeClr>
              </a:solidFill>
              <a:latin typeface="Chalkboard" panose="03050602040202020205" pitchFamily="66" charset="77"/>
            </a:endParaRPr>
          </a:p>
        </p:txBody>
      </p:sp>
    </p:spTree>
    <p:extLst>
      <p:ext uri="{BB962C8B-B14F-4D97-AF65-F5344CB8AC3E}">
        <p14:creationId xmlns:p14="http://schemas.microsoft.com/office/powerpoint/2010/main" val="44200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BE9410-8570-2E22-7111-B64F63498457}"/>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EC896DE-A17B-5742-9A86-FE977F4CEAB5}"/>
              </a:ext>
            </a:extLst>
          </p:cNvPr>
          <p:cNvSpPr/>
          <p:nvPr/>
        </p:nvSpPr>
        <p:spPr>
          <a:xfrm>
            <a:off x="508000" y="814258"/>
            <a:ext cx="10363199" cy="923330"/>
          </a:xfrm>
          <a:prstGeom prst="rect">
            <a:avLst/>
          </a:prstGeom>
          <a:noFill/>
        </p:spPr>
        <p:txBody>
          <a:bodyPr wrap="square" lIns="91440" tIns="45720" rIns="91440" bIns="45720">
            <a:spAutoFit/>
          </a:bodyPr>
          <a:lstStyle/>
          <a:p>
            <a:pPr algn="ctr"/>
            <a:r>
              <a:rPr lang="en-US" sz="5400" b="1" cap="none" spc="0" noProof="0" dirty="0">
                <a:ln w="0"/>
                <a:solidFill>
                  <a:schemeClr val="tx1"/>
                </a:solidFill>
                <a:effectLst>
                  <a:outerShdw blurRad="38100" dist="19050" dir="2700000" algn="tl" rotWithShape="0">
                    <a:schemeClr val="dk1">
                      <a:alpha val="40000"/>
                    </a:schemeClr>
                  </a:outerShdw>
                </a:effectLst>
                <a:latin typeface="Chalkboard" panose="03050602040202020205" pitchFamily="66" charset="77"/>
              </a:rPr>
              <a:t> </a:t>
            </a:r>
          </a:p>
        </p:txBody>
      </p:sp>
      <p:sp>
        <p:nvSpPr>
          <p:cNvPr id="6" name="Rectangle 5">
            <a:extLst>
              <a:ext uri="{FF2B5EF4-FFF2-40B4-BE49-F238E27FC236}">
                <a16:creationId xmlns:a16="http://schemas.microsoft.com/office/drawing/2014/main" id="{DBEB9177-8BE2-4C4E-8A3E-381D1F980C54}"/>
              </a:ext>
            </a:extLst>
          </p:cNvPr>
          <p:cNvSpPr/>
          <p:nvPr/>
        </p:nvSpPr>
        <p:spPr>
          <a:xfrm>
            <a:off x="1271393" y="824183"/>
            <a:ext cx="10107806" cy="2862322"/>
          </a:xfrm>
          <a:prstGeom prst="rect">
            <a:avLst/>
          </a:prstGeom>
          <a:noFill/>
        </p:spPr>
        <p:txBody>
          <a:bodyPr wrap="square" lIns="91440" tIns="45720" rIns="91440" bIns="45720">
            <a:spAutoFit/>
          </a:bodyPr>
          <a:lstStyle/>
          <a:p>
            <a:r>
              <a:rPr lang="en-US" sz="6000" b="1" noProof="0" dirty="0">
                <a:solidFill>
                  <a:schemeClr val="accent5">
                    <a:lumMod val="50000"/>
                  </a:schemeClr>
                </a:solidFill>
                <a:latin typeface="Chalkboard" panose="03050602040202020205" pitchFamily="66" charset="77"/>
              </a:rPr>
              <a:t>4. </a:t>
            </a:r>
            <a:r>
              <a:rPr lang="ru-RU" sz="6000" b="1" noProof="0" dirty="0">
                <a:solidFill>
                  <a:schemeClr val="accent5">
                    <a:lumMod val="50000"/>
                  </a:schemeClr>
                </a:solidFill>
                <a:latin typeface="Chalkboard" panose="03050602040202020205" pitchFamily="66" charset="77"/>
              </a:rPr>
              <a:t>Верный пастор заботится о членах</a:t>
            </a:r>
            <a:r>
              <a:rPr lang="en-US" sz="6000" b="1" noProof="0" dirty="0">
                <a:solidFill>
                  <a:schemeClr val="accent5">
                    <a:lumMod val="50000"/>
                  </a:schemeClr>
                </a:solidFill>
                <a:latin typeface="Chalkboard" panose="03050602040202020205" pitchFamily="66" charset="77"/>
              </a:rPr>
              <a:t> </a:t>
            </a:r>
            <a:endParaRPr lang="en-US" sz="6000" noProof="0" dirty="0">
              <a:solidFill>
                <a:schemeClr val="accent5">
                  <a:lumMod val="50000"/>
                </a:schemeClr>
              </a:solidFill>
              <a:latin typeface="Chalkboard" panose="03050602040202020205" pitchFamily="66" charset="77"/>
            </a:endParaRPr>
          </a:p>
          <a:p>
            <a:pPr lvl="0"/>
            <a:endParaRPr lang="en-US" sz="6000" noProof="0" dirty="0">
              <a:solidFill>
                <a:schemeClr val="accent5">
                  <a:lumMod val="50000"/>
                </a:schemeClr>
              </a:solidFill>
              <a:latin typeface="Chalkboard" panose="03050602040202020205" pitchFamily="66" charset="77"/>
            </a:endParaRPr>
          </a:p>
        </p:txBody>
      </p:sp>
    </p:spTree>
    <p:extLst>
      <p:ext uri="{BB962C8B-B14F-4D97-AF65-F5344CB8AC3E}">
        <p14:creationId xmlns:p14="http://schemas.microsoft.com/office/powerpoint/2010/main" val="168143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hamster running in a wheel&#10;&#10;AI-generated content may be incorrect.">
            <a:extLst>
              <a:ext uri="{FF2B5EF4-FFF2-40B4-BE49-F238E27FC236}">
                <a16:creationId xmlns:a16="http://schemas.microsoft.com/office/drawing/2014/main" id="{B09F5170-EB4F-3F82-84C8-AEA81965401F}"/>
              </a:ext>
            </a:extLst>
          </p:cNvPr>
          <p:cNvPicPr>
            <a:picLocks noGrp="1" noChangeAspect="1"/>
          </p:cNvPicPr>
          <p:nvPr>
            <p:ph idx="1"/>
          </p:nvPr>
        </p:nvPicPr>
        <p:blipFill>
          <a:blip r:embed="rId3"/>
          <a:srcRect t="20904" b="22856"/>
          <a:stretch/>
        </p:blipFill>
        <p:spPr>
          <a:xfrm>
            <a:off x="20" y="1282"/>
            <a:ext cx="12191980" cy="6856718"/>
          </a:xfrm>
          <a:prstGeom prst="rect">
            <a:avLst/>
          </a:prstGeom>
        </p:spPr>
      </p:pic>
    </p:spTree>
    <p:extLst>
      <p:ext uri="{BB962C8B-B14F-4D97-AF65-F5344CB8AC3E}">
        <p14:creationId xmlns:p14="http://schemas.microsoft.com/office/powerpoint/2010/main" val="3627295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F0C647-9519-63AA-F07D-215494DACE92}"/>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3E1D5D6-E4CB-F2A5-4B70-AFFFAFA30DBF}"/>
              </a:ext>
            </a:extLst>
          </p:cNvPr>
          <p:cNvSpPr/>
          <p:nvPr/>
        </p:nvSpPr>
        <p:spPr>
          <a:xfrm>
            <a:off x="-11405" y="204097"/>
            <a:ext cx="12203405" cy="3046988"/>
          </a:xfrm>
          <a:prstGeom prst="rect">
            <a:avLst/>
          </a:prstGeom>
          <a:noFill/>
        </p:spPr>
        <p:txBody>
          <a:bodyPr wrap="none" lIns="91440" tIns="45720" rIns="91440" bIns="45720">
            <a:spAutoFit/>
          </a:bodyPr>
          <a:lstStyle/>
          <a:p>
            <a:pPr lvl="0" algn="ctr">
              <a:defRPr/>
            </a:pPr>
            <a:r>
              <a:rPr lang="ru-RU" sz="9600" b="1" noProof="0" dirty="0">
                <a:ln w="10160">
                  <a:solidFill>
                    <a:srgbClr val="5B9BD5"/>
                  </a:solidFill>
                  <a:prstDash val="solid"/>
                </a:ln>
                <a:solidFill>
                  <a:srgbClr val="C00000"/>
                </a:solidFill>
                <a:effectLst>
                  <a:outerShdw blurRad="38100" dist="22860" dir="5400000" algn="tl" rotWithShape="0">
                    <a:srgbClr val="000000">
                      <a:alpha val="30000"/>
                    </a:srgbClr>
                  </a:outerShdw>
                </a:effectLst>
                <a:latin typeface="ADLaM Display" panose="02010000000000000000" pitchFamily="2" charset="77"/>
                <a:ea typeface="ADLaM Display" panose="02010000000000000000" pitchFamily="2" charset="77"/>
                <a:cs typeface="ADLaM Display" panose="02010000000000000000" pitchFamily="2" charset="77"/>
              </a:rPr>
              <a:t>Неторопливое </a:t>
            </a:r>
            <a:r>
              <a:rPr lang="ru-RU" sz="9600" b="1" noProof="0" dirty="0">
                <a:ln w="10160">
                  <a:solidFill>
                    <a:srgbClr val="5B9BD5"/>
                  </a:solidFill>
                  <a:prstDash val="solid"/>
                </a:ln>
                <a:solidFill>
                  <a:schemeClr val="accent1">
                    <a:lumMod val="75000"/>
                  </a:schemeClr>
                </a:solidFill>
                <a:effectLst>
                  <a:outerShdw blurRad="38100" dist="22860" dir="5400000" algn="tl" rotWithShape="0">
                    <a:srgbClr val="000000">
                      <a:alpha val="30000"/>
                    </a:srgbClr>
                  </a:outerShdw>
                </a:effectLst>
                <a:latin typeface="ADLaM Display" panose="02010000000000000000" pitchFamily="2" charset="77"/>
                <a:ea typeface="ADLaM Display" panose="02010000000000000000" pitchFamily="2" charset="77"/>
                <a:cs typeface="ADLaM Display" panose="02010000000000000000" pitchFamily="2" charset="77"/>
              </a:rPr>
              <a:t>время </a:t>
            </a:r>
            <a:r>
              <a:rPr lang="en-US" sz="9600" b="1" noProof="0" dirty="0">
                <a:ln w="10160">
                  <a:solidFill>
                    <a:srgbClr val="5B9BD5"/>
                  </a:solidFill>
                  <a:prstDash val="solid"/>
                </a:ln>
                <a:solidFill>
                  <a:srgbClr val="FFC000">
                    <a:lumMod val="60000"/>
                    <a:lumOff val="40000"/>
                  </a:srgbClr>
                </a:solidFill>
                <a:effectLst>
                  <a:outerShdw blurRad="38100" dist="22860" dir="5400000" algn="tl" rotWithShape="0">
                    <a:srgbClr val="000000">
                      <a:alpha val="30000"/>
                    </a:srgbClr>
                  </a:outerShdw>
                </a:effectLst>
                <a:latin typeface="ADLaM Display" panose="02010000000000000000" pitchFamily="2" charset="77"/>
                <a:ea typeface="ADLaM Display" panose="02010000000000000000" pitchFamily="2" charset="77"/>
                <a:cs typeface="ADLaM Display" panose="02010000000000000000" pitchFamily="2" charset="77"/>
              </a:rPr>
              <a:t>
</a:t>
            </a:r>
            <a:r>
              <a:rPr lang="ru-RU" sz="9600" b="1" noProof="0" dirty="0">
                <a:ln w="10160">
                  <a:solidFill>
                    <a:srgbClr val="5B9BD5"/>
                  </a:solidFill>
                  <a:prstDash val="solid"/>
                </a:ln>
                <a:solidFill>
                  <a:srgbClr val="C00000"/>
                </a:solidFill>
                <a:effectLst>
                  <a:outerShdw blurRad="38100" dist="22860" dir="5400000" algn="tl" rotWithShape="0">
                    <a:srgbClr val="000000">
                      <a:alpha val="30000"/>
                    </a:srgbClr>
                  </a:outerShdw>
                </a:effectLst>
                <a:latin typeface="ADLaM Display" panose="02010000000000000000" pitchFamily="2" charset="77"/>
                <a:ea typeface="ADLaM Display" panose="02010000000000000000" pitchFamily="2" charset="77"/>
                <a:cs typeface="ADLaM Display" panose="02010000000000000000" pitchFamily="2" charset="77"/>
              </a:rPr>
              <a:t>с БОГОМ</a:t>
            </a:r>
            <a:endParaRPr kumimoji="0" lang="en-US" sz="11500" b="1" i="0" u="none" strike="noStrike" kern="1200" cap="none" spc="0" normalizeH="0" baseline="0" noProof="0" dirty="0">
              <a:ln w="10160">
                <a:solidFill>
                  <a:srgbClr val="5B9BD5"/>
                </a:solidFill>
                <a:prstDash val="solid"/>
              </a:ln>
              <a:solidFill>
                <a:srgbClr val="C0000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56237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descr="E-05-053a2.jpg">
            <a:extLst>
              <a:ext uri="{FF2B5EF4-FFF2-40B4-BE49-F238E27FC236}">
                <a16:creationId xmlns:a16="http://schemas.microsoft.com/office/drawing/2014/main" id="{E16F4F19-0CBD-D931-7C13-25A81D9014B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8048D42-CD07-D43F-D0AA-01F8236F04DE}"/>
              </a:ext>
            </a:extLst>
          </p:cNvPr>
          <p:cNvSpPr txBox="1"/>
          <p:nvPr/>
        </p:nvSpPr>
        <p:spPr>
          <a:xfrm>
            <a:off x="1524000" y="2535865"/>
            <a:ext cx="9143999" cy="3139321"/>
          </a:xfrm>
          <a:prstGeom prst="rect">
            <a:avLst/>
          </a:prstGeom>
          <a:noFill/>
        </p:spPr>
        <p:txBody>
          <a:bodyPr wrap="square">
            <a:spAutoFit/>
          </a:bodyPr>
          <a:lstStyle/>
          <a:p>
            <a:pPr lvl="0" algn="ctr">
              <a:defRPr/>
            </a:pPr>
            <a:r>
              <a:rPr lang="ru-RU" sz="6600" b="1"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rPr>
              <a:t>Молитва – это честный разговор с Богом от сердца к сердцу</a:t>
            </a:r>
            <a:r>
              <a:rPr lang="en-US" sz="6600" b="1"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rPr>
              <a:t>.</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E0B2968B-6AAD-9CF0-55E2-D53BDA78EBF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62078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23B5-126D-C0EE-3926-FF71D638F9E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02CE32-1B3F-393C-3B4B-E9DF11655444}"/>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64005D4-A674-2B4F-F2D9-7DF2FA7E55F3}"/>
              </a:ext>
            </a:extLst>
          </p:cNvPr>
          <p:cNvSpPr/>
          <p:nvPr/>
        </p:nvSpPr>
        <p:spPr>
          <a:xfrm>
            <a:off x="587535" y="333690"/>
            <a:ext cx="7189976" cy="6247864"/>
          </a:xfrm>
          <a:prstGeom prst="rect">
            <a:avLst/>
          </a:prstGeom>
          <a:noFill/>
        </p:spPr>
        <p:txBody>
          <a:bodyPr wrap="square" lIns="91440" tIns="45720" rIns="91440" bIns="45720">
            <a:spAutoFit/>
          </a:bodyPr>
          <a:lstStyle/>
          <a:p>
            <a:pPr algn="ctr"/>
            <a:r>
              <a:rPr lang="ru-RU" sz="8000" b="1" i="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rPr>
              <a:t>Идеальная </a:t>
            </a:r>
            <a:r>
              <a:rPr lang="ru-RU" sz="8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rPr>
              <a:t>Церковь Адвентистов Седьмого Дня</a:t>
            </a:r>
            <a:endParaRPr lang="en-US" sz="8000" b="1" noProof="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endParaRPr>
          </a:p>
        </p:txBody>
      </p:sp>
    </p:spTree>
    <p:extLst>
      <p:ext uri="{BB962C8B-B14F-4D97-AF65-F5344CB8AC3E}">
        <p14:creationId xmlns:p14="http://schemas.microsoft.com/office/powerpoint/2010/main" val="342623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67F27-F6CE-C6B0-1016-0061D8FA15C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D08504A-C5DB-D81A-9F90-2AF8D8B3B6C4}"/>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89027452-0D4D-EB3E-238B-23D04998B836}"/>
              </a:ext>
            </a:extLst>
          </p:cNvPr>
          <p:cNvSpPr/>
          <p:nvPr/>
        </p:nvSpPr>
        <p:spPr>
          <a:xfrm>
            <a:off x="598042" y="350466"/>
            <a:ext cx="7189976" cy="6247864"/>
          </a:xfrm>
          <a:prstGeom prst="rect">
            <a:avLst/>
          </a:prstGeom>
          <a:noFill/>
        </p:spPr>
        <p:txBody>
          <a:bodyPr wrap="square" lIns="91440" tIns="45720" rIns="91440" bIns="45720">
            <a:spAutoFit/>
          </a:bodyPr>
          <a:lstStyle/>
          <a:p>
            <a:pPr algn="ctr"/>
            <a:r>
              <a:rPr lang="ru-RU" sz="8000" b="1" i="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rPr>
              <a:t>Идеальная </a:t>
            </a:r>
            <a:r>
              <a:rPr lang="ru-RU" sz="8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rPr>
              <a:t>Церковь Адвентистов Седьмого Дня</a:t>
            </a:r>
            <a:endParaRPr lang="en-US" sz="8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endParaRPr>
          </a:p>
        </p:txBody>
      </p:sp>
    </p:spTree>
    <p:extLst>
      <p:ext uri="{BB962C8B-B14F-4D97-AF65-F5344CB8AC3E}">
        <p14:creationId xmlns:p14="http://schemas.microsoft.com/office/powerpoint/2010/main" val="285454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8D789-ACD7-0F03-14DF-52EE1D4F65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FA7CF8C-3F9D-52D7-5726-734879D4C5D6}"/>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7263878-24BE-D1A7-E699-F1DFD951487A}"/>
              </a:ext>
            </a:extLst>
          </p:cNvPr>
          <p:cNvSpPr/>
          <p:nvPr/>
        </p:nvSpPr>
        <p:spPr>
          <a:xfrm>
            <a:off x="608800" y="350465"/>
            <a:ext cx="7189976" cy="6247864"/>
          </a:xfrm>
          <a:prstGeom prst="rect">
            <a:avLst/>
          </a:prstGeom>
          <a:noFill/>
        </p:spPr>
        <p:txBody>
          <a:bodyPr wrap="square" lIns="91440" tIns="45720" rIns="91440" bIns="45720">
            <a:spAutoFit/>
          </a:bodyPr>
          <a:lstStyle/>
          <a:p>
            <a:pPr algn="ctr"/>
            <a:r>
              <a:rPr lang="ru-RU" sz="8000" b="1" i="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rPr>
              <a:t>Идеальная </a:t>
            </a:r>
            <a:r>
              <a:rPr lang="ru-RU" sz="8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rPr>
              <a:t>Церковь Адвентистов Седьмого Дня</a:t>
            </a:r>
            <a:endParaRPr lang="en-US" sz="8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endParaRPr>
          </a:p>
        </p:txBody>
      </p:sp>
    </p:spTree>
    <p:extLst>
      <p:ext uri="{BB962C8B-B14F-4D97-AF65-F5344CB8AC3E}">
        <p14:creationId xmlns:p14="http://schemas.microsoft.com/office/powerpoint/2010/main" val="229596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6F02B-551D-4CEE-6866-E0EB8E80A2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95337C-CEA6-26AD-FF10-D111358A28C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7BC4694-5D40-0116-861A-167C7C3E7FEF}"/>
              </a:ext>
            </a:extLst>
          </p:cNvPr>
          <p:cNvSpPr/>
          <p:nvPr/>
        </p:nvSpPr>
        <p:spPr>
          <a:xfrm>
            <a:off x="883764" y="420913"/>
            <a:ext cx="7189976" cy="5509200"/>
          </a:xfrm>
          <a:prstGeom prst="rect">
            <a:avLst/>
          </a:prstGeom>
          <a:noFill/>
        </p:spPr>
        <p:txBody>
          <a:bodyPr wrap="square" lIns="91440" tIns="45720" rIns="91440" bIns="45720">
            <a:spAutoFit/>
          </a:bodyPr>
          <a:lstStyle/>
          <a:p>
            <a:r>
              <a:rPr lang="en-US" sz="4400" b="1" kern="100" dirty="0">
                <a:solidFill>
                  <a:schemeClr val="accent1">
                    <a:lumMod val="75000"/>
                  </a:schemeClr>
                </a:solidFill>
                <a:latin typeface="Chalkboard" panose="03050602040202020205" pitchFamily="66" charset="77"/>
                <a:ea typeface="Calibri" panose="020F0502020204030204" pitchFamily="34" charset="0"/>
                <a:cs typeface="Times New Roman" panose="02020603050405020304" pitchFamily="18" charset="0"/>
              </a:rPr>
              <a:t>"</a:t>
            </a:r>
            <a:r>
              <a:rPr lang="ru-RU" sz="4400" b="1" kern="100" dirty="0">
                <a:solidFill>
                  <a:schemeClr val="accent1">
                    <a:lumMod val="75000"/>
                  </a:schemeClr>
                </a:solidFill>
                <a:latin typeface="Chalkboard" panose="03050602040202020205" pitchFamily="66" charset="77"/>
                <a:ea typeface="Calibri" panose="020F0502020204030204" pitchFamily="34" charset="0"/>
                <a:cs typeface="Times New Roman" panose="02020603050405020304" pitchFamily="18" charset="0"/>
              </a:rPr>
              <a:t>Мне были представлены первая и вторая главы послания к Колоссянам как выражение того, какими должны быть наши церкви во всех уголках мира"</a:t>
            </a:r>
            <a:r>
              <a:rPr lang="en-US"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 </a:t>
            </a:r>
            <a:r>
              <a:rPr lang="ru-RU"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Письмо </a:t>
            </a:r>
            <a:r>
              <a:rPr lang="en-US"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161, 1903, 7</a:t>
            </a:r>
            <a:r>
              <a:rPr lang="ru-RU"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БК</a:t>
            </a:r>
            <a:r>
              <a:rPr lang="en-US"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 </a:t>
            </a:r>
            <a:r>
              <a:rPr lang="ru-RU"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с.9</a:t>
            </a:r>
            <a:r>
              <a:rPr lang="en-US"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06.</a:t>
            </a:r>
            <a:endParaRPr lang="en-US" sz="4000"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86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CCE5F-141D-4D14-6E66-2E96B2EF605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60C0C32-58CA-552C-EA17-F37328D0602B}"/>
              </a:ext>
            </a:extLst>
          </p:cNvPr>
          <p:cNvPicPr>
            <a:picLocks noChangeAspect="1"/>
          </p:cNvPicPr>
          <p:nvPr/>
        </p:nvPicPr>
        <p:blipFill>
          <a:blip r:embed="rId3"/>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2C0FB1F-7387-220D-ACE6-EFE17BC4C0C9}"/>
              </a:ext>
            </a:extLst>
          </p:cNvPr>
          <p:cNvSpPr/>
          <p:nvPr/>
        </p:nvSpPr>
        <p:spPr>
          <a:xfrm>
            <a:off x="862248" y="948037"/>
            <a:ext cx="7189976" cy="5509200"/>
          </a:xfrm>
          <a:prstGeom prst="rect">
            <a:avLst/>
          </a:prstGeom>
          <a:noFill/>
        </p:spPr>
        <p:txBody>
          <a:bodyPr wrap="square" lIns="91440" tIns="45720" rIns="91440" bIns="45720">
            <a:spAutoFit/>
          </a:bodyPr>
          <a:lstStyle/>
          <a:p>
            <a:r>
              <a:rPr lang="en-US" sz="40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a:t>
            </a:r>
            <a:r>
              <a:rPr lang="ru-RU" sz="4400" b="1" kern="100" dirty="0">
                <a:solidFill>
                  <a:schemeClr val="accent1">
                    <a:lumMod val="75000"/>
                  </a:schemeClr>
                </a:solidFill>
                <a:latin typeface="Chalkboard" panose="03050602040202020205" pitchFamily="66" charset="77"/>
                <a:ea typeface="Calibri" panose="020F0502020204030204" pitchFamily="34" charset="0"/>
                <a:cs typeface="Times New Roman" panose="02020603050405020304" pitchFamily="18" charset="0"/>
              </a:rPr>
              <a:t>Мне были представлены первая и вторая главы послания к Колоссянам как выражение того, какими должны быть наши церкви во всех уголках мира</a:t>
            </a:r>
            <a:r>
              <a:rPr lang="ru-RU" sz="4000" b="1" kern="100" dirty="0">
                <a:solidFill>
                  <a:schemeClr val="accent1">
                    <a:lumMod val="75000"/>
                  </a:schemeClr>
                </a:solidFill>
                <a:latin typeface="Chalkboard" panose="03050602040202020205" pitchFamily="66" charset="77"/>
                <a:ea typeface="Calibri" panose="020F0502020204030204" pitchFamily="34" charset="0"/>
                <a:cs typeface="Times New Roman" panose="02020603050405020304" pitchFamily="18" charset="0"/>
              </a:rPr>
              <a:t>"</a:t>
            </a:r>
            <a:r>
              <a:rPr lang="en-US"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 </a:t>
            </a:r>
            <a:r>
              <a:rPr lang="ru-RU"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Письмо </a:t>
            </a:r>
            <a:r>
              <a:rPr lang="en-US"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161, 1903, 7</a:t>
            </a:r>
            <a:r>
              <a:rPr lang="ru-RU"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БК</a:t>
            </a:r>
            <a:r>
              <a:rPr lang="en-US"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 </a:t>
            </a:r>
            <a:r>
              <a:rPr lang="ru-RU"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с.</a:t>
            </a:r>
            <a:r>
              <a:rPr lang="en-US" sz="2400" b="1"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rPr>
              <a:t> 906.</a:t>
            </a:r>
            <a:endParaRPr lang="en-US" sz="4000" kern="100" noProof="0" dirty="0">
              <a:solidFill>
                <a:schemeClr val="accent1">
                  <a:lumMod val="75000"/>
                </a:schemeClr>
              </a:solidFill>
              <a:effectLst/>
              <a:latin typeface="Chalkboard" panose="03050602040202020205" pitchFamily="66"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704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8C597F-C3CF-33AE-1760-097FA0832B6A}"/>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6753B8B-E2F1-FA0C-E38D-B0A373A76F7C}"/>
              </a:ext>
            </a:extLst>
          </p:cNvPr>
          <p:cNvSpPr/>
          <p:nvPr/>
        </p:nvSpPr>
        <p:spPr>
          <a:xfrm>
            <a:off x="93785" y="1049665"/>
            <a:ext cx="8854653" cy="2585323"/>
          </a:xfrm>
          <a:prstGeom prst="rect">
            <a:avLst/>
          </a:prstGeom>
          <a:noFill/>
        </p:spPr>
        <p:txBody>
          <a:bodyPr wrap="square" lIns="91440" tIns="45720" rIns="91440" bIns="45720">
            <a:spAutoFit/>
          </a:bodyPr>
          <a:lstStyle/>
          <a:p>
            <a:pPr algn="ctr"/>
            <a:r>
              <a:rPr lang="en-US" sz="5400" b="1" noProof="0" dirty="0">
                <a:solidFill>
                  <a:schemeClr val="accent1">
                    <a:lumMod val="75000"/>
                  </a:schemeClr>
                </a:solidFill>
                <a:effectLst/>
                <a:latin typeface="Chalkboard" panose="03050602040202020205" pitchFamily="66" charset="77"/>
                <a:ea typeface="Calibri" panose="020F0502020204030204" pitchFamily="34" charset="0"/>
              </a:rPr>
              <a:t>1. </a:t>
            </a:r>
            <a:r>
              <a:rPr lang="ru-RU" sz="5400" b="1" noProof="0" dirty="0">
                <a:solidFill>
                  <a:schemeClr val="accent1">
                    <a:lumMod val="75000"/>
                  </a:schemeClr>
                </a:solidFill>
                <a:effectLst/>
                <a:latin typeface="Chalkboard" panose="03050602040202020205" pitchFamily="66" charset="77"/>
                <a:ea typeface="Calibri" panose="020F0502020204030204" pitchFamily="34" charset="0"/>
              </a:rPr>
              <a:t>Имеет веру (в) Христа Иисуса</a:t>
            </a:r>
            <a:endParaRPr lang="en-US" sz="5400" noProof="0" dirty="0">
              <a:solidFill>
                <a:schemeClr val="accent1">
                  <a:lumMod val="75000"/>
                </a:schemeClr>
              </a:solidFill>
              <a:effectLst/>
              <a:latin typeface="Chalkboard" panose="03050602040202020205" pitchFamily="66" charset="77"/>
              <a:ea typeface="Calibri" panose="020F0502020204030204" pitchFamily="34" charset="0"/>
            </a:endParaRPr>
          </a:p>
          <a:p>
            <a:r>
              <a:rPr lang="en-US" sz="5400" noProof="0" dirty="0">
                <a:solidFill>
                  <a:schemeClr val="accent1">
                    <a:lumMod val="75000"/>
                  </a:schemeClr>
                </a:solidFill>
                <a:effectLst/>
                <a:latin typeface="Chalkboard" panose="03050602040202020205" pitchFamily="66" charset="77"/>
                <a:ea typeface="Calibri" panose="020F0502020204030204" pitchFamily="34" charset="0"/>
              </a:rPr>
              <a:t>			(</a:t>
            </a:r>
            <a:r>
              <a:rPr lang="ru-RU" sz="5400" noProof="0" dirty="0">
                <a:solidFill>
                  <a:schemeClr val="accent1">
                    <a:lumMod val="75000"/>
                  </a:schemeClr>
                </a:solidFill>
                <a:effectLst/>
                <a:latin typeface="Chalkboard" panose="03050602040202020205" pitchFamily="66" charset="77"/>
                <a:ea typeface="Calibri" panose="020F0502020204030204" pitchFamily="34" charset="0"/>
              </a:rPr>
              <a:t>Колоссянам </a:t>
            </a:r>
            <a:r>
              <a:rPr lang="en-US" sz="5400" noProof="0" dirty="0">
                <a:solidFill>
                  <a:schemeClr val="accent1">
                    <a:lumMod val="75000"/>
                  </a:schemeClr>
                </a:solidFill>
                <a:effectLst/>
                <a:latin typeface="Chalkboard" panose="03050602040202020205" pitchFamily="66" charset="77"/>
                <a:ea typeface="Calibri" panose="020F0502020204030204" pitchFamily="34" charset="0"/>
              </a:rPr>
              <a:t>1:4). </a:t>
            </a:r>
            <a:endParaRPr lang="en-US" sz="34400" b="1" noProof="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halkboard" panose="03050602040202020205" pitchFamily="66" charset="77"/>
              <a:cs typeface="Aharoni" panose="02010803020104030203" pitchFamily="2" charset="-79"/>
            </a:endParaRPr>
          </a:p>
        </p:txBody>
      </p:sp>
    </p:spTree>
    <p:extLst>
      <p:ext uri="{BB962C8B-B14F-4D97-AF65-F5344CB8AC3E}">
        <p14:creationId xmlns:p14="http://schemas.microsoft.com/office/powerpoint/2010/main" val="2361507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10288</TotalTime>
  <Words>2380</Words>
  <Application>Microsoft Office PowerPoint</Application>
  <PresentationFormat>Широкоэкранный</PresentationFormat>
  <Paragraphs>202</Paragraphs>
  <Slides>37</Slides>
  <Notes>37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37</vt:i4>
      </vt:variant>
    </vt:vector>
  </HeadingPairs>
  <TitlesOfParts>
    <vt:vector size="47" baseType="lpstr">
      <vt:lpstr>ADLaM Display</vt:lpstr>
      <vt:lpstr>Aharoni</vt:lpstr>
      <vt:lpstr>Arial</vt:lpstr>
      <vt:lpstr>Arial Unicode MS</vt:lpstr>
      <vt:lpstr>Calibri</vt:lpstr>
      <vt:lpstr>Calibri Light</vt:lpstr>
      <vt:lpstr>Chalkboard</vt:lpstr>
      <vt:lpstr>Helvetica</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Canals, Ramon</dc:creator>
  <cp:lastModifiedBy>Катюшка</cp:lastModifiedBy>
  <cp:revision>102</cp:revision>
  <dcterms:created xsi:type="dcterms:W3CDTF">2023-05-05T21:41:36Z</dcterms:created>
  <dcterms:modified xsi:type="dcterms:W3CDTF">2025-02-11T12:17:44Z</dcterms:modified>
</cp:coreProperties>
</file>