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8"/>
  </p:notesMasterIdLst>
  <p:sldIdLst>
    <p:sldId id="256" r:id="rId2"/>
    <p:sldId id="257" r:id="rId3"/>
    <p:sldId id="259" r:id="rId4"/>
    <p:sldId id="260" r:id="rId5"/>
    <p:sldId id="25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Avenir Next Ultra Light" panose="020B0203020202020204" pitchFamily="34" charset="0"/>
      <p:regular r:id="rId39"/>
      <p: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Roboto" panose="020F0502020204030204" pitchFamily="34" charset="0"/>
      <p:regular r:id="rId47"/>
      <p:bold r:id="rId48"/>
      <p:italic r:id="rId49"/>
      <p:boldItalic r:id="rId50"/>
    </p:embeddedFont>
    <p:embeddedFont>
      <p:font typeface="Tahoma" panose="020B0604030504040204" pitchFamily="34" charset="0"/>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638"/>
    <p:restoredTop sz="96327"/>
  </p:normalViewPr>
  <p:slideViewPr>
    <p:cSldViewPr snapToGrid="0">
      <p:cViewPr varScale="1">
        <p:scale>
          <a:sx n="98" d="100"/>
          <a:sy n="98" d="100"/>
        </p:scale>
        <p:origin x="192" y="528"/>
      </p:cViewPr>
      <p:guideLst/>
    </p:cSldViewPr>
  </p:slideViewPr>
  <p:outlineViewPr>
    <p:cViewPr>
      <p:scale>
        <a:sx n="33" d="100"/>
        <a:sy n="33" d="100"/>
      </p:scale>
      <p:origin x="0" y="-848"/>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A7EFE-300F-C644-8F8E-3D9541713F97}" type="datetimeFigureOut">
              <a:rPr lang="en-US" smtClean="0"/>
              <a:t>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529F5B-6C62-9349-BB83-7F5FDCF27DBA}" type="slidenum">
              <a:rPr lang="en-US" smtClean="0"/>
              <a:t>‹#›</a:t>
            </a:fld>
            <a:endParaRPr lang="en-US"/>
          </a:p>
        </p:txBody>
      </p:sp>
    </p:spTree>
    <p:extLst>
      <p:ext uri="{BB962C8B-B14F-4D97-AF65-F5344CB8AC3E}">
        <p14:creationId xmlns:p14="http://schemas.microsoft.com/office/powerpoint/2010/main" val="3872548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Before the fall, Adam and Eve had open communion with God. After sin, the Spirit of prophecy became God’s usual way of communicating new light and truth and re-connecting people to God. From Enoch, not long after creation, until the Apostle John and the end of the New Testament, God has provided special revelation to the world through the Bible. Jesus is God’s greatest revelation. “Long ago, at many times and in many ways, God spoke to our fathers by the prophets, but in these last days he has spoken to us by his Son, whom he appointed the heir of all things, through whom also he created the world” Heb. 1:1, 2.</a:t>
            </a:r>
            <a:r>
              <a:rPr lang="en-US" dirty="0">
                <a:effectLst/>
              </a:rPr>
              <a:t> </a:t>
            </a:r>
            <a:endParaRPr lang="en-US" dirty="0"/>
          </a:p>
        </p:txBody>
      </p:sp>
      <p:sp>
        <p:nvSpPr>
          <p:cNvPr id="4" name="Slide Number Placeholder 3"/>
          <p:cNvSpPr>
            <a:spLocks noGrp="1"/>
          </p:cNvSpPr>
          <p:nvPr>
            <p:ph type="sldNum" sz="quarter" idx="5"/>
          </p:nvPr>
        </p:nvSpPr>
        <p:spPr/>
        <p:txBody>
          <a:bodyPr/>
          <a:lstStyle/>
          <a:p>
            <a:fld id="{98529F5B-6C62-9349-BB83-7F5FDCF27DBA}" type="slidenum">
              <a:rPr lang="en-US" smtClean="0"/>
              <a:t>2</a:t>
            </a:fld>
            <a:endParaRPr lang="en-US"/>
          </a:p>
        </p:txBody>
      </p:sp>
    </p:spTree>
    <p:extLst>
      <p:ext uri="{BB962C8B-B14F-4D97-AF65-F5344CB8AC3E}">
        <p14:creationId xmlns:p14="http://schemas.microsoft.com/office/powerpoint/2010/main" val="2412290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Through prophetic visions and dreams God has communicated with fallen humanity to impart light, reveal His will, and connect people to Jesus. The entire Bible came to us through the Spirit of prophecy as do biblical era and post-biblical non-canonical prophetic revelations throughout history. In these last days God has again spoken through the Spirit of prophecy in the ministry and writings of Ellen G. White. Revelation 12:17 makes clear that God’s remnant church will both “keep the commandments of God” and “have the testimony of Jesus.” Revelation 19:10 clearly connects this “testimony of Jesus” to the prophetic gift: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the testimony of Jesus is the Spirit of prophecy.”</a:t>
            </a:r>
            <a:r>
              <a:rPr lang="en-US" dirty="0">
                <a:effectLst/>
              </a:rPr>
              <a:t> </a:t>
            </a:r>
            <a:endParaRPr lang="en-US" dirty="0"/>
          </a:p>
        </p:txBody>
      </p:sp>
      <p:sp>
        <p:nvSpPr>
          <p:cNvPr id="4" name="Slide Number Placeholder 3"/>
          <p:cNvSpPr>
            <a:spLocks noGrp="1"/>
          </p:cNvSpPr>
          <p:nvPr>
            <p:ph type="sldNum" sz="quarter" idx="5"/>
          </p:nvPr>
        </p:nvSpPr>
        <p:spPr/>
        <p:txBody>
          <a:bodyPr/>
          <a:lstStyle/>
          <a:p>
            <a:fld id="{98529F5B-6C62-9349-BB83-7F5FDCF27DBA}" type="slidenum">
              <a:rPr lang="en-US" smtClean="0"/>
              <a:t>5</a:t>
            </a:fld>
            <a:endParaRPr lang="en-US"/>
          </a:p>
        </p:txBody>
      </p:sp>
    </p:spTree>
    <p:extLst>
      <p:ext uri="{BB962C8B-B14F-4D97-AF65-F5344CB8AC3E}">
        <p14:creationId xmlns:p14="http://schemas.microsoft.com/office/powerpoint/2010/main" val="3157173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essential aspects of the Spirit of prophecy as manifested through the ministry and writings of Ellen G. White that need to be understood. </a:t>
            </a:r>
          </a:p>
          <a:p>
            <a:endParaRPr lang="en-US" dirty="0"/>
          </a:p>
        </p:txBody>
      </p:sp>
      <p:sp>
        <p:nvSpPr>
          <p:cNvPr id="4" name="Slide Number Placeholder 3"/>
          <p:cNvSpPr>
            <a:spLocks noGrp="1"/>
          </p:cNvSpPr>
          <p:nvPr>
            <p:ph type="sldNum" sz="quarter" idx="5"/>
          </p:nvPr>
        </p:nvSpPr>
        <p:spPr/>
        <p:txBody>
          <a:bodyPr/>
          <a:lstStyle/>
          <a:p>
            <a:fld id="{98529F5B-6C62-9349-BB83-7F5FDCF27DBA}" type="slidenum">
              <a:rPr lang="en-US" smtClean="0"/>
              <a:t>9</a:t>
            </a:fld>
            <a:endParaRPr lang="en-US"/>
          </a:p>
        </p:txBody>
      </p:sp>
    </p:spTree>
    <p:extLst>
      <p:ext uri="{BB962C8B-B14F-4D97-AF65-F5344CB8AC3E}">
        <p14:creationId xmlns:p14="http://schemas.microsoft.com/office/powerpoint/2010/main" val="696061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3923-1987-1E33-8DEA-C02984917D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B1613C-DEB4-5B77-8669-E963E0C6EF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ACBFA2-D828-DADB-ABD9-344CF10932C5}"/>
              </a:ext>
            </a:extLst>
          </p:cNvPr>
          <p:cNvSpPr>
            <a:spLocks noGrp="1"/>
          </p:cNvSpPr>
          <p:nvPr>
            <p:ph type="dt" sz="half" idx="10"/>
          </p:nvPr>
        </p:nvSpPr>
        <p:spPr/>
        <p:txBody>
          <a:bodyPr/>
          <a:lstStyle/>
          <a:p>
            <a:fld id="{3574A5C3-17CB-A54F-B977-4753B82EE14F}" type="datetimeFigureOut">
              <a:rPr lang="en-US" smtClean="0"/>
              <a:t>2/8/24</a:t>
            </a:fld>
            <a:endParaRPr lang="en-US"/>
          </a:p>
        </p:txBody>
      </p:sp>
      <p:sp>
        <p:nvSpPr>
          <p:cNvPr id="5" name="Footer Placeholder 4">
            <a:extLst>
              <a:ext uri="{FF2B5EF4-FFF2-40B4-BE49-F238E27FC236}">
                <a16:creationId xmlns:a16="http://schemas.microsoft.com/office/drawing/2014/main" id="{E540988F-0361-0E33-11FB-B03BE7241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10E2C-E789-FD3B-C6E9-FE87CB4E135A}"/>
              </a:ext>
            </a:extLst>
          </p:cNvPr>
          <p:cNvSpPr>
            <a:spLocks noGrp="1"/>
          </p:cNvSpPr>
          <p:nvPr>
            <p:ph type="sldNum" sz="quarter" idx="12"/>
          </p:nvPr>
        </p:nvSpPr>
        <p:spPr/>
        <p:txBody>
          <a:bodyPr/>
          <a:lstStyle/>
          <a:p>
            <a:fld id="{48C0B90D-EC50-774C-97AA-27A8AA671C8C}" type="slidenum">
              <a:rPr lang="en-US" smtClean="0"/>
              <a:t>‹#›</a:t>
            </a:fld>
            <a:endParaRPr lang="en-US"/>
          </a:p>
        </p:txBody>
      </p:sp>
    </p:spTree>
    <p:extLst>
      <p:ext uri="{BB962C8B-B14F-4D97-AF65-F5344CB8AC3E}">
        <p14:creationId xmlns:p14="http://schemas.microsoft.com/office/powerpoint/2010/main" val="270660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4F5C1-7E22-E806-F234-7DA8E93852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E24A60-36DD-46D8-1FE6-709E6D8442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4F4EE-7552-00D3-55DF-21D395880F36}"/>
              </a:ext>
            </a:extLst>
          </p:cNvPr>
          <p:cNvSpPr>
            <a:spLocks noGrp="1"/>
          </p:cNvSpPr>
          <p:nvPr>
            <p:ph type="dt" sz="half" idx="10"/>
          </p:nvPr>
        </p:nvSpPr>
        <p:spPr/>
        <p:txBody>
          <a:bodyPr/>
          <a:lstStyle/>
          <a:p>
            <a:fld id="{3574A5C3-17CB-A54F-B977-4753B82EE14F}" type="datetimeFigureOut">
              <a:rPr lang="en-US" smtClean="0"/>
              <a:t>2/8/24</a:t>
            </a:fld>
            <a:endParaRPr lang="en-US"/>
          </a:p>
        </p:txBody>
      </p:sp>
      <p:sp>
        <p:nvSpPr>
          <p:cNvPr id="5" name="Footer Placeholder 4">
            <a:extLst>
              <a:ext uri="{FF2B5EF4-FFF2-40B4-BE49-F238E27FC236}">
                <a16:creationId xmlns:a16="http://schemas.microsoft.com/office/drawing/2014/main" id="{7FE9BE4D-E7E7-DD15-BF8E-AB6B98720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B2582-A0E4-CD40-5E30-BB3BDAE60456}"/>
              </a:ext>
            </a:extLst>
          </p:cNvPr>
          <p:cNvSpPr>
            <a:spLocks noGrp="1"/>
          </p:cNvSpPr>
          <p:nvPr>
            <p:ph type="sldNum" sz="quarter" idx="12"/>
          </p:nvPr>
        </p:nvSpPr>
        <p:spPr/>
        <p:txBody>
          <a:bodyPr/>
          <a:lstStyle/>
          <a:p>
            <a:fld id="{48C0B90D-EC50-774C-97AA-27A8AA671C8C}" type="slidenum">
              <a:rPr lang="en-US" smtClean="0"/>
              <a:t>‹#›</a:t>
            </a:fld>
            <a:endParaRPr lang="en-US"/>
          </a:p>
        </p:txBody>
      </p:sp>
    </p:spTree>
    <p:extLst>
      <p:ext uri="{BB962C8B-B14F-4D97-AF65-F5344CB8AC3E}">
        <p14:creationId xmlns:p14="http://schemas.microsoft.com/office/powerpoint/2010/main" val="409327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CE7346-D188-EB41-CA5C-1AEEE1977D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8E968F-5991-6240-CB08-70212EF1B5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B0C61-8055-85E8-081C-19EE091CF9CB}"/>
              </a:ext>
            </a:extLst>
          </p:cNvPr>
          <p:cNvSpPr>
            <a:spLocks noGrp="1"/>
          </p:cNvSpPr>
          <p:nvPr>
            <p:ph type="dt" sz="half" idx="10"/>
          </p:nvPr>
        </p:nvSpPr>
        <p:spPr/>
        <p:txBody>
          <a:bodyPr/>
          <a:lstStyle/>
          <a:p>
            <a:fld id="{3574A5C3-17CB-A54F-B977-4753B82EE14F}" type="datetimeFigureOut">
              <a:rPr lang="en-US" smtClean="0"/>
              <a:t>2/8/24</a:t>
            </a:fld>
            <a:endParaRPr lang="en-US"/>
          </a:p>
        </p:txBody>
      </p:sp>
      <p:sp>
        <p:nvSpPr>
          <p:cNvPr id="5" name="Footer Placeholder 4">
            <a:extLst>
              <a:ext uri="{FF2B5EF4-FFF2-40B4-BE49-F238E27FC236}">
                <a16:creationId xmlns:a16="http://schemas.microsoft.com/office/drawing/2014/main" id="{1E714D80-56F0-0EA4-0F9B-3CF22E2AA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F01FE-C939-55D0-58FC-5BFC40272F5D}"/>
              </a:ext>
            </a:extLst>
          </p:cNvPr>
          <p:cNvSpPr>
            <a:spLocks noGrp="1"/>
          </p:cNvSpPr>
          <p:nvPr>
            <p:ph type="sldNum" sz="quarter" idx="12"/>
          </p:nvPr>
        </p:nvSpPr>
        <p:spPr/>
        <p:txBody>
          <a:bodyPr/>
          <a:lstStyle/>
          <a:p>
            <a:fld id="{48C0B90D-EC50-774C-97AA-27A8AA671C8C}" type="slidenum">
              <a:rPr lang="en-US" smtClean="0"/>
              <a:t>‹#›</a:t>
            </a:fld>
            <a:endParaRPr lang="en-US"/>
          </a:p>
        </p:txBody>
      </p:sp>
    </p:spTree>
    <p:extLst>
      <p:ext uri="{BB962C8B-B14F-4D97-AF65-F5344CB8AC3E}">
        <p14:creationId xmlns:p14="http://schemas.microsoft.com/office/powerpoint/2010/main" val="841128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5C80A-C013-90F2-083E-E2839C2C5A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A1FAA6-4643-14A5-D542-932D501D14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EA3DD-2AAF-1BD1-AB29-D93E1DC44F09}"/>
              </a:ext>
            </a:extLst>
          </p:cNvPr>
          <p:cNvSpPr>
            <a:spLocks noGrp="1"/>
          </p:cNvSpPr>
          <p:nvPr>
            <p:ph type="dt" sz="half" idx="10"/>
          </p:nvPr>
        </p:nvSpPr>
        <p:spPr/>
        <p:txBody>
          <a:bodyPr/>
          <a:lstStyle/>
          <a:p>
            <a:fld id="{3574A5C3-17CB-A54F-B977-4753B82EE14F}" type="datetimeFigureOut">
              <a:rPr lang="en-US" smtClean="0"/>
              <a:t>2/8/24</a:t>
            </a:fld>
            <a:endParaRPr lang="en-US"/>
          </a:p>
        </p:txBody>
      </p:sp>
      <p:sp>
        <p:nvSpPr>
          <p:cNvPr id="5" name="Footer Placeholder 4">
            <a:extLst>
              <a:ext uri="{FF2B5EF4-FFF2-40B4-BE49-F238E27FC236}">
                <a16:creationId xmlns:a16="http://schemas.microsoft.com/office/drawing/2014/main" id="{6C7FA7FF-758B-1CDC-0CB5-0FF245FE1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E6EAB-B5A4-8B73-B083-F3FB43645CB8}"/>
              </a:ext>
            </a:extLst>
          </p:cNvPr>
          <p:cNvSpPr>
            <a:spLocks noGrp="1"/>
          </p:cNvSpPr>
          <p:nvPr>
            <p:ph type="sldNum" sz="quarter" idx="12"/>
          </p:nvPr>
        </p:nvSpPr>
        <p:spPr/>
        <p:txBody>
          <a:bodyPr/>
          <a:lstStyle/>
          <a:p>
            <a:fld id="{48C0B90D-EC50-774C-97AA-27A8AA671C8C}" type="slidenum">
              <a:rPr lang="en-US" smtClean="0"/>
              <a:t>‹#›</a:t>
            </a:fld>
            <a:endParaRPr lang="en-US"/>
          </a:p>
        </p:txBody>
      </p:sp>
    </p:spTree>
    <p:extLst>
      <p:ext uri="{BB962C8B-B14F-4D97-AF65-F5344CB8AC3E}">
        <p14:creationId xmlns:p14="http://schemas.microsoft.com/office/powerpoint/2010/main" val="2096254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44B1F-B3DC-DC1E-E2F4-ECDBED2A3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67B03F-87B3-E1C0-A49F-22C377D800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E6B84F-4CB5-2CDA-0C07-292F8AFEA4B5}"/>
              </a:ext>
            </a:extLst>
          </p:cNvPr>
          <p:cNvSpPr>
            <a:spLocks noGrp="1"/>
          </p:cNvSpPr>
          <p:nvPr>
            <p:ph type="dt" sz="half" idx="10"/>
          </p:nvPr>
        </p:nvSpPr>
        <p:spPr/>
        <p:txBody>
          <a:bodyPr/>
          <a:lstStyle/>
          <a:p>
            <a:fld id="{3574A5C3-17CB-A54F-B977-4753B82EE14F}" type="datetimeFigureOut">
              <a:rPr lang="en-US" smtClean="0"/>
              <a:t>2/8/24</a:t>
            </a:fld>
            <a:endParaRPr lang="en-US"/>
          </a:p>
        </p:txBody>
      </p:sp>
      <p:sp>
        <p:nvSpPr>
          <p:cNvPr id="5" name="Footer Placeholder 4">
            <a:extLst>
              <a:ext uri="{FF2B5EF4-FFF2-40B4-BE49-F238E27FC236}">
                <a16:creationId xmlns:a16="http://schemas.microsoft.com/office/drawing/2014/main" id="{3930C90B-E15A-E845-BAA0-3DB804CDA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AE39F-99B9-C32A-5F92-07D97BCB07D0}"/>
              </a:ext>
            </a:extLst>
          </p:cNvPr>
          <p:cNvSpPr>
            <a:spLocks noGrp="1"/>
          </p:cNvSpPr>
          <p:nvPr>
            <p:ph type="sldNum" sz="quarter" idx="12"/>
          </p:nvPr>
        </p:nvSpPr>
        <p:spPr/>
        <p:txBody>
          <a:bodyPr/>
          <a:lstStyle/>
          <a:p>
            <a:fld id="{48C0B90D-EC50-774C-97AA-27A8AA671C8C}" type="slidenum">
              <a:rPr lang="en-US" smtClean="0"/>
              <a:t>‹#›</a:t>
            </a:fld>
            <a:endParaRPr lang="en-US"/>
          </a:p>
        </p:txBody>
      </p:sp>
    </p:spTree>
    <p:extLst>
      <p:ext uri="{BB962C8B-B14F-4D97-AF65-F5344CB8AC3E}">
        <p14:creationId xmlns:p14="http://schemas.microsoft.com/office/powerpoint/2010/main" val="725413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2AF10-FC37-0FD9-8266-1C9F16CDED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B4F198-0978-40A9-D606-330F7DF422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441340-4F1A-02B5-026D-0D8A60B217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D06A10-F390-857F-3FDC-EBB3E2E77268}"/>
              </a:ext>
            </a:extLst>
          </p:cNvPr>
          <p:cNvSpPr>
            <a:spLocks noGrp="1"/>
          </p:cNvSpPr>
          <p:nvPr>
            <p:ph type="dt" sz="half" idx="10"/>
          </p:nvPr>
        </p:nvSpPr>
        <p:spPr/>
        <p:txBody>
          <a:bodyPr/>
          <a:lstStyle/>
          <a:p>
            <a:fld id="{3574A5C3-17CB-A54F-B977-4753B82EE14F}" type="datetimeFigureOut">
              <a:rPr lang="en-US" smtClean="0"/>
              <a:t>2/8/24</a:t>
            </a:fld>
            <a:endParaRPr lang="en-US"/>
          </a:p>
        </p:txBody>
      </p:sp>
      <p:sp>
        <p:nvSpPr>
          <p:cNvPr id="6" name="Footer Placeholder 5">
            <a:extLst>
              <a:ext uri="{FF2B5EF4-FFF2-40B4-BE49-F238E27FC236}">
                <a16:creationId xmlns:a16="http://schemas.microsoft.com/office/drawing/2014/main" id="{EC637918-39E3-A8B3-4E06-E8ABC38FA8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AF8E2-B0C9-DDC8-5E42-4E04A5CDE7BA}"/>
              </a:ext>
            </a:extLst>
          </p:cNvPr>
          <p:cNvSpPr>
            <a:spLocks noGrp="1"/>
          </p:cNvSpPr>
          <p:nvPr>
            <p:ph type="sldNum" sz="quarter" idx="12"/>
          </p:nvPr>
        </p:nvSpPr>
        <p:spPr/>
        <p:txBody>
          <a:bodyPr/>
          <a:lstStyle/>
          <a:p>
            <a:fld id="{48C0B90D-EC50-774C-97AA-27A8AA671C8C}" type="slidenum">
              <a:rPr lang="en-US" smtClean="0"/>
              <a:t>‹#›</a:t>
            </a:fld>
            <a:endParaRPr lang="en-US"/>
          </a:p>
        </p:txBody>
      </p:sp>
    </p:spTree>
    <p:extLst>
      <p:ext uri="{BB962C8B-B14F-4D97-AF65-F5344CB8AC3E}">
        <p14:creationId xmlns:p14="http://schemas.microsoft.com/office/powerpoint/2010/main" val="406448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A190-68B3-8B81-AD3A-F39C8826F0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AD6BFB-DF0A-23DC-EF4B-537325D03C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32CF17-9221-0697-0535-F01D4B7D45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B2E1D-3F25-7698-2DC4-4053D694AD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EEBAAD-8D40-7246-524D-FB9050FD2B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9F14ED-CAD6-A3C1-D318-411289776187}"/>
              </a:ext>
            </a:extLst>
          </p:cNvPr>
          <p:cNvSpPr>
            <a:spLocks noGrp="1"/>
          </p:cNvSpPr>
          <p:nvPr>
            <p:ph type="dt" sz="half" idx="10"/>
          </p:nvPr>
        </p:nvSpPr>
        <p:spPr/>
        <p:txBody>
          <a:bodyPr/>
          <a:lstStyle/>
          <a:p>
            <a:fld id="{3574A5C3-17CB-A54F-B977-4753B82EE14F}" type="datetimeFigureOut">
              <a:rPr lang="en-US" smtClean="0"/>
              <a:t>2/8/24</a:t>
            </a:fld>
            <a:endParaRPr lang="en-US"/>
          </a:p>
        </p:txBody>
      </p:sp>
      <p:sp>
        <p:nvSpPr>
          <p:cNvPr id="8" name="Footer Placeholder 7">
            <a:extLst>
              <a:ext uri="{FF2B5EF4-FFF2-40B4-BE49-F238E27FC236}">
                <a16:creationId xmlns:a16="http://schemas.microsoft.com/office/drawing/2014/main" id="{D5AE3DED-AE5E-7BA5-15F0-AD103802F1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C17A93-58F8-6D94-1B1E-33B0D3C41B0A}"/>
              </a:ext>
            </a:extLst>
          </p:cNvPr>
          <p:cNvSpPr>
            <a:spLocks noGrp="1"/>
          </p:cNvSpPr>
          <p:nvPr>
            <p:ph type="sldNum" sz="quarter" idx="12"/>
          </p:nvPr>
        </p:nvSpPr>
        <p:spPr/>
        <p:txBody>
          <a:bodyPr/>
          <a:lstStyle/>
          <a:p>
            <a:fld id="{48C0B90D-EC50-774C-97AA-27A8AA671C8C}" type="slidenum">
              <a:rPr lang="en-US" smtClean="0"/>
              <a:t>‹#›</a:t>
            </a:fld>
            <a:endParaRPr lang="en-US"/>
          </a:p>
        </p:txBody>
      </p:sp>
    </p:spTree>
    <p:extLst>
      <p:ext uri="{BB962C8B-B14F-4D97-AF65-F5344CB8AC3E}">
        <p14:creationId xmlns:p14="http://schemas.microsoft.com/office/powerpoint/2010/main" val="311475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FFB8-B9D1-5D09-0269-41F65F785A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0487F2-C01C-C4D4-BFBE-6086E88DD42D}"/>
              </a:ext>
            </a:extLst>
          </p:cNvPr>
          <p:cNvSpPr>
            <a:spLocks noGrp="1"/>
          </p:cNvSpPr>
          <p:nvPr>
            <p:ph type="dt" sz="half" idx="10"/>
          </p:nvPr>
        </p:nvSpPr>
        <p:spPr/>
        <p:txBody>
          <a:bodyPr/>
          <a:lstStyle/>
          <a:p>
            <a:fld id="{3574A5C3-17CB-A54F-B977-4753B82EE14F}" type="datetimeFigureOut">
              <a:rPr lang="en-US" smtClean="0"/>
              <a:t>2/8/24</a:t>
            </a:fld>
            <a:endParaRPr lang="en-US"/>
          </a:p>
        </p:txBody>
      </p:sp>
      <p:sp>
        <p:nvSpPr>
          <p:cNvPr id="4" name="Footer Placeholder 3">
            <a:extLst>
              <a:ext uri="{FF2B5EF4-FFF2-40B4-BE49-F238E27FC236}">
                <a16:creationId xmlns:a16="http://schemas.microsoft.com/office/drawing/2014/main" id="{A57A763E-02F7-BBC4-9A68-36A7F28F03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1935CC-912E-EC2C-8776-E9F7250E4BC5}"/>
              </a:ext>
            </a:extLst>
          </p:cNvPr>
          <p:cNvSpPr>
            <a:spLocks noGrp="1"/>
          </p:cNvSpPr>
          <p:nvPr>
            <p:ph type="sldNum" sz="quarter" idx="12"/>
          </p:nvPr>
        </p:nvSpPr>
        <p:spPr/>
        <p:txBody>
          <a:bodyPr/>
          <a:lstStyle/>
          <a:p>
            <a:fld id="{48C0B90D-EC50-774C-97AA-27A8AA671C8C}" type="slidenum">
              <a:rPr lang="en-US" smtClean="0"/>
              <a:t>‹#›</a:t>
            </a:fld>
            <a:endParaRPr lang="en-US"/>
          </a:p>
        </p:txBody>
      </p:sp>
    </p:spTree>
    <p:extLst>
      <p:ext uri="{BB962C8B-B14F-4D97-AF65-F5344CB8AC3E}">
        <p14:creationId xmlns:p14="http://schemas.microsoft.com/office/powerpoint/2010/main" val="1617611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CC1219-E806-C40E-FEB0-81EF3924F118}"/>
              </a:ext>
            </a:extLst>
          </p:cNvPr>
          <p:cNvSpPr>
            <a:spLocks noGrp="1"/>
          </p:cNvSpPr>
          <p:nvPr>
            <p:ph type="dt" sz="half" idx="10"/>
          </p:nvPr>
        </p:nvSpPr>
        <p:spPr/>
        <p:txBody>
          <a:bodyPr/>
          <a:lstStyle/>
          <a:p>
            <a:fld id="{3574A5C3-17CB-A54F-B977-4753B82EE14F}" type="datetimeFigureOut">
              <a:rPr lang="en-US" smtClean="0"/>
              <a:t>2/8/24</a:t>
            </a:fld>
            <a:endParaRPr lang="en-US"/>
          </a:p>
        </p:txBody>
      </p:sp>
      <p:sp>
        <p:nvSpPr>
          <p:cNvPr id="3" name="Footer Placeholder 2">
            <a:extLst>
              <a:ext uri="{FF2B5EF4-FFF2-40B4-BE49-F238E27FC236}">
                <a16:creationId xmlns:a16="http://schemas.microsoft.com/office/drawing/2014/main" id="{DB666703-E080-8EFB-03AC-CD59B5207D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6A699E-595A-E5E7-2EE0-7B6C4307E589}"/>
              </a:ext>
            </a:extLst>
          </p:cNvPr>
          <p:cNvSpPr>
            <a:spLocks noGrp="1"/>
          </p:cNvSpPr>
          <p:nvPr>
            <p:ph type="sldNum" sz="quarter" idx="12"/>
          </p:nvPr>
        </p:nvSpPr>
        <p:spPr/>
        <p:txBody>
          <a:bodyPr/>
          <a:lstStyle/>
          <a:p>
            <a:fld id="{48C0B90D-EC50-774C-97AA-27A8AA671C8C}" type="slidenum">
              <a:rPr lang="en-US" smtClean="0"/>
              <a:t>‹#›</a:t>
            </a:fld>
            <a:endParaRPr lang="en-US"/>
          </a:p>
        </p:txBody>
      </p:sp>
    </p:spTree>
    <p:extLst>
      <p:ext uri="{BB962C8B-B14F-4D97-AF65-F5344CB8AC3E}">
        <p14:creationId xmlns:p14="http://schemas.microsoft.com/office/powerpoint/2010/main" val="3069159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87FCD-4B84-22C3-DFD6-0CC4C3A61A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37FF30-9DC5-6E4A-5836-928BE8FB4C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B48AF-2C4A-D2AB-B96F-B4C54A110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12EA1-5EC3-DEEC-4780-02F58801C810}"/>
              </a:ext>
            </a:extLst>
          </p:cNvPr>
          <p:cNvSpPr>
            <a:spLocks noGrp="1"/>
          </p:cNvSpPr>
          <p:nvPr>
            <p:ph type="dt" sz="half" idx="10"/>
          </p:nvPr>
        </p:nvSpPr>
        <p:spPr/>
        <p:txBody>
          <a:bodyPr/>
          <a:lstStyle/>
          <a:p>
            <a:fld id="{3574A5C3-17CB-A54F-B977-4753B82EE14F}" type="datetimeFigureOut">
              <a:rPr lang="en-US" smtClean="0"/>
              <a:t>2/8/24</a:t>
            </a:fld>
            <a:endParaRPr lang="en-US"/>
          </a:p>
        </p:txBody>
      </p:sp>
      <p:sp>
        <p:nvSpPr>
          <p:cNvPr id="6" name="Footer Placeholder 5">
            <a:extLst>
              <a:ext uri="{FF2B5EF4-FFF2-40B4-BE49-F238E27FC236}">
                <a16:creationId xmlns:a16="http://schemas.microsoft.com/office/drawing/2014/main" id="{595E46EC-8C6A-DBAF-052A-367310B12C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72219-6BDF-CC2D-F2DA-DCD5B6AA7EE7}"/>
              </a:ext>
            </a:extLst>
          </p:cNvPr>
          <p:cNvSpPr>
            <a:spLocks noGrp="1"/>
          </p:cNvSpPr>
          <p:nvPr>
            <p:ph type="sldNum" sz="quarter" idx="12"/>
          </p:nvPr>
        </p:nvSpPr>
        <p:spPr/>
        <p:txBody>
          <a:bodyPr/>
          <a:lstStyle/>
          <a:p>
            <a:fld id="{48C0B90D-EC50-774C-97AA-27A8AA671C8C}" type="slidenum">
              <a:rPr lang="en-US" smtClean="0"/>
              <a:t>‹#›</a:t>
            </a:fld>
            <a:endParaRPr lang="en-US"/>
          </a:p>
        </p:txBody>
      </p:sp>
    </p:spTree>
    <p:extLst>
      <p:ext uri="{BB962C8B-B14F-4D97-AF65-F5344CB8AC3E}">
        <p14:creationId xmlns:p14="http://schemas.microsoft.com/office/powerpoint/2010/main" val="48699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CCB2-70F8-98E0-0BAA-CAE52A5E4D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9F42AD-C283-82D5-CB61-1891C6044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B18481-EADB-9C85-4C3F-AB534AF9FD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82082-1A5F-D491-C5F2-794C1DF331D9}"/>
              </a:ext>
            </a:extLst>
          </p:cNvPr>
          <p:cNvSpPr>
            <a:spLocks noGrp="1"/>
          </p:cNvSpPr>
          <p:nvPr>
            <p:ph type="dt" sz="half" idx="10"/>
          </p:nvPr>
        </p:nvSpPr>
        <p:spPr/>
        <p:txBody>
          <a:bodyPr/>
          <a:lstStyle/>
          <a:p>
            <a:fld id="{3574A5C3-17CB-A54F-B977-4753B82EE14F}" type="datetimeFigureOut">
              <a:rPr lang="en-US" smtClean="0"/>
              <a:t>2/8/24</a:t>
            </a:fld>
            <a:endParaRPr lang="en-US"/>
          </a:p>
        </p:txBody>
      </p:sp>
      <p:sp>
        <p:nvSpPr>
          <p:cNvPr id="6" name="Footer Placeholder 5">
            <a:extLst>
              <a:ext uri="{FF2B5EF4-FFF2-40B4-BE49-F238E27FC236}">
                <a16:creationId xmlns:a16="http://schemas.microsoft.com/office/drawing/2014/main" id="{4E6725A0-2787-FA1B-6933-069399F8C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C43CF-BE35-2650-290D-B00246B03CAD}"/>
              </a:ext>
            </a:extLst>
          </p:cNvPr>
          <p:cNvSpPr>
            <a:spLocks noGrp="1"/>
          </p:cNvSpPr>
          <p:nvPr>
            <p:ph type="sldNum" sz="quarter" idx="12"/>
          </p:nvPr>
        </p:nvSpPr>
        <p:spPr/>
        <p:txBody>
          <a:bodyPr/>
          <a:lstStyle/>
          <a:p>
            <a:fld id="{48C0B90D-EC50-774C-97AA-27A8AA671C8C}" type="slidenum">
              <a:rPr lang="en-US" smtClean="0"/>
              <a:t>‹#›</a:t>
            </a:fld>
            <a:endParaRPr lang="en-US"/>
          </a:p>
        </p:txBody>
      </p:sp>
    </p:spTree>
    <p:extLst>
      <p:ext uri="{BB962C8B-B14F-4D97-AF65-F5344CB8AC3E}">
        <p14:creationId xmlns:p14="http://schemas.microsoft.com/office/powerpoint/2010/main" val="101423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8F5F3F-795F-62F4-D0C9-2FEC36C9FF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00B398-5184-379F-CE0E-60981514AC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90CD5-364A-191E-0310-9B43A9EBC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4A5C3-17CB-A54F-B977-4753B82EE14F}" type="datetimeFigureOut">
              <a:rPr lang="en-US" smtClean="0"/>
              <a:t>2/8/24</a:t>
            </a:fld>
            <a:endParaRPr lang="en-US"/>
          </a:p>
        </p:txBody>
      </p:sp>
      <p:sp>
        <p:nvSpPr>
          <p:cNvPr id="5" name="Footer Placeholder 4">
            <a:extLst>
              <a:ext uri="{FF2B5EF4-FFF2-40B4-BE49-F238E27FC236}">
                <a16:creationId xmlns:a16="http://schemas.microsoft.com/office/drawing/2014/main" id="{07C03F63-65C5-F26B-7C73-2C036C979B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813D36-1332-60E4-FCA6-6B2AA7BAFF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0B90D-EC50-774C-97AA-27A8AA671C8C}" type="slidenum">
              <a:rPr lang="en-US" smtClean="0"/>
              <a:t>‹#›</a:t>
            </a:fld>
            <a:endParaRPr lang="en-US"/>
          </a:p>
        </p:txBody>
      </p:sp>
    </p:spTree>
    <p:extLst>
      <p:ext uri="{BB962C8B-B14F-4D97-AF65-F5344CB8AC3E}">
        <p14:creationId xmlns:p14="http://schemas.microsoft.com/office/powerpoint/2010/main" val="4011357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3FC312D-5122-42A8-5358-61EF8714CA96}"/>
              </a:ext>
            </a:extLst>
          </p:cNvPr>
          <p:cNvSpPr>
            <a:spLocks noGrp="1"/>
          </p:cNvSpPr>
          <p:nvPr>
            <p:ph type="subTitle" idx="1"/>
          </p:nvPr>
        </p:nvSpPr>
        <p:spPr>
          <a:xfrm>
            <a:off x="4238171" y="3730171"/>
            <a:ext cx="7910285" cy="2931884"/>
          </a:xfrm>
        </p:spPr>
        <p:txBody>
          <a:bodyPr>
            <a:noAutofit/>
          </a:bodyPr>
          <a:lstStyle/>
          <a:p>
            <a:endParaRPr lang="ru-RU" sz="5900" kern="0" dirty="0">
              <a:solidFill>
                <a:schemeClr val="bg1"/>
              </a:solidFill>
              <a:latin typeface="Futura MdCn BT" panose="020B0506020204030203"/>
            </a:endParaRPr>
          </a:p>
          <a:p>
            <a:pPr algn="l">
              <a:spcBef>
                <a:spcPts val="600"/>
              </a:spcBef>
              <a:spcAft>
                <a:spcPts val="1200"/>
              </a:spcAft>
            </a:pPr>
            <a:r>
              <a:rPr lang="ru-RU" sz="6500" b="1" i="1" kern="0" dirty="0">
                <a:solidFill>
                  <a:schemeClr val="bg1"/>
                </a:solidFill>
                <a:latin typeface="Segoe Print" panose="02000800000000000000" pitchFamily="2" charset="0"/>
                <a:ea typeface="Brush Script MT" panose="03060802040406070304" pitchFamily="66" charset="-122"/>
                <a:cs typeface="Brush Script MT" panose="03060802040406070304" pitchFamily="66" charset="-122"/>
              </a:rPr>
              <a:t>       «ДУХ ПРОРОЧЕСТВА»</a:t>
            </a:r>
            <a:endParaRPr lang="ru-RU" sz="6500" kern="0" dirty="0">
              <a:solidFill>
                <a:schemeClr val="bg1"/>
              </a:solidFill>
            </a:endParaRPr>
          </a:p>
        </p:txBody>
      </p:sp>
    </p:spTree>
    <p:extLst>
      <p:ext uri="{BB962C8B-B14F-4D97-AF65-F5344CB8AC3E}">
        <p14:creationId xmlns:p14="http://schemas.microsoft.com/office/powerpoint/2010/main" val="2857324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1E018B-B493-C68A-DEB3-543B5F2AF226}"/>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74AB8C39-235E-4FCB-FE87-9505EBA9CFFE}"/>
              </a:ext>
            </a:extLst>
          </p:cNvPr>
          <p:cNvSpPr txBox="1">
            <a:spLocks noChangeArrowheads="1"/>
          </p:cNvSpPr>
          <p:nvPr/>
        </p:nvSpPr>
        <p:spPr bwMode="auto">
          <a:xfrm>
            <a:off x="1456267" y="3771667"/>
            <a:ext cx="8771466" cy="1754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spcBef>
                <a:spcPct val="50000"/>
              </a:spcBef>
              <a:defRPr/>
            </a:pPr>
            <a:r>
              <a:rPr lang="ru-RU" sz="3600" i="1" dirty="0">
                <a:solidFill>
                  <a:srgbClr val="FFFFFF"/>
                </a:solidFill>
                <a:latin typeface="Avenir Next Ultra Light" panose="020B0203020202020204" pitchFamily="34" charset="77"/>
              </a:rPr>
              <a:t>ЗНАЧИМЫЕ АСПЕКТЫ ДАРА ПРОРОЧЕСТВА, ПРОЯВЛЕННЫЕ В ТРУДАХ ЭЛЛЕН УАЙТ.</a:t>
            </a:r>
          </a:p>
        </p:txBody>
      </p:sp>
    </p:spTree>
    <p:extLst>
      <p:ext uri="{BB962C8B-B14F-4D97-AF65-F5344CB8AC3E}">
        <p14:creationId xmlns:p14="http://schemas.microsoft.com/office/powerpoint/2010/main" val="1438298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14654C7-4DB1-4ECF-846F-F2C261FD3D25}"/>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CC5E4DB7-C313-F95D-A1B9-AED8969507A8}"/>
              </a:ext>
            </a:extLst>
          </p:cNvPr>
          <p:cNvSpPr txBox="1">
            <a:spLocks noChangeArrowheads="1"/>
          </p:cNvSpPr>
          <p:nvPr/>
        </p:nvSpPr>
        <p:spPr bwMode="auto">
          <a:xfrm>
            <a:off x="773008" y="1340441"/>
            <a:ext cx="8654772" cy="4524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sz="3600"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1. Пророческие видения и сновидения Эллен Уайт начались в декабре 1844 года и </a:t>
            </a:r>
            <a:r>
              <a:rPr lang="ru-RU" sz="3600" b="1" u="sng"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принесли уверенность в том, что Бог ведет их</a:t>
            </a:r>
            <a:r>
              <a:rPr lang="ru-RU" sz="3600"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в процессе ожидании Великого Пришествия, и что в конце Он приведет их в Новый Иерусалим. </a:t>
            </a:r>
            <a:r>
              <a:rPr lang="ru-RU" sz="3600" b="1" u="sng"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Это подтвердило правильный взгляд на библейское пророчество.</a:t>
            </a:r>
            <a:endParaRPr lang="en-US" sz="3600" b="1" i="1" u="sng"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437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F47B757-2347-0D2A-EE70-24F627D26C85}"/>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A9E5EB36-813B-243F-63ED-2798E23AA63D}"/>
              </a:ext>
            </a:extLst>
          </p:cNvPr>
          <p:cNvSpPr txBox="1">
            <a:spLocks noChangeArrowheads="1"/>
          </p:cNvSpPr>
          <p:nvPr/>
        </p:nvSpPr>
        <p:spPr bwMode="auto">
          <a:xfrm>
            <a:off x="2522538" y="1559329"/>
            <a:ext cx="8153400"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2. Видения Эллен Уайт провели “малое стадо” или основную группу верующих адвентистов через пламя фанатизма в течение 1845 и 1846 годов </a:t>
            </a:r>
            <a:r>
              <a:rPr lang="ru-RU" b="1"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к зарождению Адвентистского движения.</a:t>
            </a:r>
            <a:endParaRPr lang="en-US" b="1" i="1" u="sng" dirty="0">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451876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3E17BE-7B81-6A5A-81CB-783F2A1202EA}"/>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CB1626B7-798C-ECC8-06AC-DE4706AB87BB}"/>
              </a:ext>
            </a:extLst>
          </p:cNvPr>
          <p:cNvSpPr txBox="1">
            <a:spLocks noChangeArrowheads="1"/>
          </p:cNvSpPr>
          <p:nvPr/>
        </p:nvSpPr>
        <p:spPr bwMode="auto">
          <a:xfrm>
            <a:off x="892705" y="1905606"/>
            <a:ext cx="8179329"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3. Пророческий дар всегда </a:t>
            </a:r>
            <a:r>
              <a:rPr lang="ru-RU" b="1"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связывал людей с Иисусом</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 личным Спасителем:</a:t>
            </a:r>
          </a:p>
          <a:p>
            <a:pPr>
              <a:spcBef>
                <a:spcPct val="50000"/>
              </a:spcBef>
              <a:defRPr/>
            </a:pPr>
            <a:r>
              <a:rPr lang="en-US"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2 </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Петр. </a:t>
            </a:r>
            <a:r>
              <a:rPr lang="en-US"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1:19; </a:t>
            </a:r>
            <a:r>
              <a:rPr lang="ru-RU" dirty="0" err="1">
                <a:solidFill>
                  <a:srgbClr val="FFFFFF"/>
                </a:solidFill>
                <a:latin typeface="Times New Roman" panose="02020603050405020304" pitchFamily="18" charset="0"/>
                <a:ea typeface="Tahoma" panose="020B0604030504040204" pitchFamily="34" charset="0"/>
                <a:cs typeface="Times New Roman" panose="02020603050405020304" pitchFamily="18" charset="0"/>
              </a:rPr>
              <a:t>Откр</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a:t>
            </a:r>
            <a:r>
              <a:rPr lang="en-US"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22:16. </a:t>
            </a:r>
            <a:endParaRPr lang="en-US" i="1" dirty="0">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91518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86C9A03-0AD6-7226-CDF3-FD0871AF5DE2}"/>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13ED0662-600A-47FD-9721-4598D608C926}"/>
              </a:ext>
            </a:extLst>
          </p:cNvPr>
          <p:cNvSpPr txBox="1">
            <a:spLocks noChangeArrowheads="1"/>
          </p:cNvSpPr>
          <p:nvPr/>
        </p:nvSpPr>
        <p:spPr bwMode="auto">
          <a:xfrm>
            <a:off x="520262" y="392497"/>
            <a:ext cx="9396247" cy="56630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en-US" sz="4400" i="1" dirty="0">
                <a:solidFill>
                  <a:schemeClr val="bg1"/>
                </a:solidFill>
                <a:latin typeface="Avenir Next Ultra Light" panose="020B0203020202020204" pitchFamily="34" charset="77"/>
                <a:ea typeface="Tahoma" panose="020B0604030504040204" pitchFamily="34" charset="0"/>
                <a:cs typeface="Tahoma" panose="020B0604030504040204" pitchFamily="34" charset="0"/>
              </a:rPr>
              <a:t>2 </a:t>
            </a:r>
            <a:r>
              <a:rPr lang="ru-RU" sz="4400" i="1" dirty="0">
                <a:solidFill>
                  <a:schemeClr val="bg1"/>
                </a:solidFill>
                <a:latin typeface="Avenir Next Ultra Light" panose="020B0203020202020204" pitchFamily="34" charset="77"/>
                <a:ea typeface="Tahoma" panose="020B0604030504040204" pitchFamily="34" charset="0"/>
                <a:cs typeface="Tahoma" panose="020B0604030504040204" pitchFamily="34" charset="0"/>
              </a:rPr>
              <a:t>Петра </a:t>
            </a:r>
            <a:r>
              <a:rPr lang="en-US" sz="4400" i="1" dirty="0">
                <a:solidFill>
                  <a:schemeClr val="bg1"/>
                </a:solidFill>
                <a:latin typeface="Avenir Next Ultra Light" panose="020B0203020202020204" pitchFamily="34" charset="77"/>
                <a:ea typeface="Tahoma" panose="020B0604030504040204" pitchFamily="34" charset="0"/>
                <a:cs typeface="Tahoma" panose="020B0604030504040204" pitchFamily="34" charset="0"/>
              </a:rPr>
              <a:t>1:19 </a:t>
            </a:r>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spcBef>
                <a:spcPct val="50000"/>
              </a:spcBef>
              <a:defRPr/>
            </a:pPr>
            <a:r>
              <a:rPr lang="ru-RU" sz="2800" b="0" i="0" dirty="0">
                <a:solidFill>
                  <a:schemeClr val="bg1"/>
                </a:solidFill>
                <a:effectLst/>
                <a:latin typeface="Roboto" panose="02000000000000000000" pitchFamily="2" charset="0"/>
              </a:rPr>
              <a:t>И притом мы имеем вернейшее пророческое слово; и вы хорошо делаете, что обращаетесь к нему, как к светильнику, сияющему в тёмном месте, доколе не начнёт рассветать день и не взойдёт утренняя звезда в сердцах ваших.</a:t>
            </a:r>
            <a:endParaRPr lang="ru-RU"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spcBef>
                <a:spcPct val="50000"/>
              </a:spcBef>
              <a:defRPr/>
            </a:pPr>
            <a:r>
              <a:rPr lang="ru-RU" sz="4400" i="1" dirty="0">
                <a:solidFill>
                  <a:schemeClr val="bg1"/>
                </a:solidFill>
                <a:latin typeface="Avenir Next Ultra Light" panose="020B0203020202020204" pitchFamily="34" charset="77"/>
                <a:ea typeface="Tahoma" panose="020B0604030504040204" pitchFamily="34" charset="0"/>
                <a:cs typeface="Tahoma" panose="020B0604030504040204" pitchFamily="34" charset="0"/>
              </a:rPr>
              <a:t>Откровение</a:t>
            </a:r>
            <a:r>
              <a:rPr lang="en-US" sz="4400" i="1" dirty="0">
                <a:solidFill>
                  <a:schemeClr val="bg1"/>
                </a:solidFill>
                <a:latin typeface="Avenir Next Ultra Light" panose="020B0203020202020204" pitchFamily="34" charset="77"/>
                <a:ea typeface="Tahoma" panose="020B0604030504040204" pitchFamily="34" charset="0"/>
                <a:cs typeface="Tahoma" panose="020B0604030504040204" pitchFamily="34" charset="0"/>
              </a:rPr>
              <a:t> 22:16 </a:t>
            </a:r>
            <a:endParaRPr lang="ru-RU" sz="4400" i="1" dirty="0">
              <a:solidFill>
                <a:schemeClr val="bg1"/>
              </a:solidFill>
              <a:latin typeface="Avenir Next Ultra Light" panose="020B0203020202020204" pitchFamily="34" charset="77"/>
              <a:ea typeface="Tahoma" panose="020B0604030504040204" pitchFamily="34" charset="0"/>
              <a:cs typeface="Tahoma" panose="020B0604030504040204" pitchFamily="34" charset="0"/>
            </a:endParaRPr>
          </a:p>
          <a:p>
            <a:pPr>
              <a:spcBef>
                <a:spcPct val="50000"/>
              </a:spcBef>
              <a:defRPr/>
            </a:pPr>
            <a:r>
              <a:rPr lang="ru-RU" sz="2800" b="0" i="0" dirty="0">
                <a:solidFill>
                  <a:schemeClr val="bg1"/>
                </a:solidFill>
                <a:effectLst/>
                <a:latin typeface="Roboto" panose="02000000000000000000" pitchFamily="2" charset="0"/>
              </a:rPr>
              <a:t>Иисус, послал Ангела Моего засвидетельствовать вам сие в церквах. Я </a:t>
            </a:r>
            <a:r>
              <a:rPr lang="ru-RU" sz="2800" b="0" i="0" dirty="0" err="1">
                <a:solidFill>
                  <a:schemeClr val="bg1"/>
                </a:solidFill>
                <a:effectLst/>
                <a:latin typeface="Roboto" panose="02000000000000000000" pitchFamily="2" charset="0"/>
              </a:rPr>
              <a:t>есмь</a:t>
            </a:r>
            <a:r>
              <a:rPr lang="ru-RU" sz="2800" b="0" i="0" dirty="0">
                <a:solidFill>
                  <a:schemeClr val="bg1"/>
                </a:solidFill>
                <a:effectLst/>
                <a:latin typeface="Roboto" panose="02000000000000000000" pitchFamily="2" charset="0"/>
              </a:rPr>
              <a:t> корень и потомок Давида, </a:t>
            </a:r>
            <a:r>
              <a:rPr lang="ru-RU" sz="2800" b="1" i="0" dirty="0">
                <a:solidFill>
                  <a:schemeClr val="bg1"/>
                </a:solidFill>
                <a:effectLst/>
                <a:latin typeface="Roboto" panose="02000000000000000000" pitchFamily="2" charset="0"/>
              </a:rPr>
              <a:t>звезда светлая и утренняя.</a:t>
            </a:r>
          </a:p>
        </p:txBody>
      </p:sp>
    </p:spTree>
    <p:extLst>
      <p:ext uri="{BB962C8B-B14F-4D97-AF65-F5344CB8AC3E}">
        <p14:creationId xmlns:p14="http://schemas.microsoft.com/office/powerpoint/2010/main" val="3581755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BB6D73B-B57A-600A-F7E9-6A8DD020BE4B}"/>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7F553142-8C3F-0B90-3199-A1A1E452339E}"/>
              </a:ext>
            </a:extLst>
          </p:cNvPr>
          <p:cNvSpPr txBox="1">
            <a:spLocks noChangeArrowheads="1"/>
          </p:cNvSpPr>
          <p:nvPr/>
        </p:nvSpPr>
        <p:spPr bwMode="auto">
          <a:xfrm>
            <a:off x="2680186" y="944469"/>
            <a:ext cx="8374257" cy="3785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Дух пророчества указывает на Иисуса как на связующее звено всей системы истины: </a:t>
            </a:r>
          </a:p>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“Христос, Его характер и деяния - это центр и совокупность всей истины. Он - цепь, на которой соединены драгоценности учения. В Нем заключена полная система истины”. Письмо 63, 1893 (Питеру </a:t>
            </a:r>
            <a:r>
              <a:rPr lang="ru-RU" dirty="0" err="1">
                <a:solidFill>
                  <a:srgbClr val="FFFFFF"/>
                </a:solidFill>
                <a:latin typeface="Times New Roman" panose="02020603050405020304" pitchFamily="18" charset="0"/>
                <a:ea typeface="Tahoma" panose="020B0604030504040204" pitchFamily="34" charset="0"/>
                <a:cs typeface="Times New Roman" panose="02020603050405020304" pitchFamily="18" charset="0"/>
              </a:rPr>
              <a:t>Весселсу</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158916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3824E44-34D4-181D-EE6F-154651399222}"/>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6866AE70-5462-A3D5-D661-2EFCDBD76FC8}"/>
              </a:ext>
            </a:extLst>
          </p:cNvPr>
          <p:cNvSpPr txBox="1">
            <a:spLocks noChangeArrowheads="1"/>
          </p:cNvSpPr>
          <p:nvPr/>
        </p:nvSpPr>
        <p:spPr bwMode="auto">
          <a:xfrm>
            <a:off x="1681846" y="1874079"/>
            <a:ext cx="7364185"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4. Пост-библейский и </a:t>
            </a:r>
          </a:p>
          <a:p>
            <a:pPr>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пост-канонический пророческий голос трудов Эллен Уайт всегда ориентирован на Священные Писания и основан на библейских принципах.</a:t>
            </a:r>
            <a:endParaRPr lang="en-US" dirty="0">
              <a:solidFill>
                <a:srgbClr val="8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583548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2C06801-EAFB-7F66-8D77-927E1CE326E9}"/>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0D6069B1-A988-1B13-768A-B2A5BD2B7718}"/>
              </a:ext>
            </a:extLst>
          </p:cNvPr>
          <p:cNvSpPr txBox="1">
            <a:spLocks noChangeArrowheads="1"/>
          </p:cNvSpPr>
          <p:nvPr/>
        </p:nvSpPr>
        <p:spPr bwMode="auto">
          <a:xfrm>
            <a:off x="882869" y="1867920"/>
            <a:ext cx="10530197" cy="4524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chemeClr val="bg1"/>
                </a:solidFill>
                <a:latin typeface="Times New Roman" panose="02020603050405020304" pitchFamily="18" charset="0"/>
                <a:cs typeface="Times New Roman" panose="02020603050405020304" pitchFamily="18" charset="0"/>
              </a:rPr>
              <a:t>«У меня есть весьма ответственная работа, которую я должна выполнять, — передавать письменно и устно данные мне наставления. И не только адвентистам седьмого дня, но и всему миру.</a:t>
            </a:r>
          </a:p>
          <a:p>
            <a:pPr>
              <a:spcBef>
                <a:spcPct val="50000"/>
              </a:spcBef>
              <a:defRPr/>
            </a:pPr>
            <a:r>
              <a:rPr lang="ru-RU" dirty="0">
                <a:solidFill>
                  <a:schemeClr val="bg1"/>
                </a:solidFill>
                <a:latin typeface="Times New Roman" panose="02020603050405020304" pitchFamily="18" charset="0"/>
                <a:cs typeface="Times New Roman" panose="02020603050405020304" pitchFamily="18" charset="0"/>
              </a:rPr>
              <a:t>Я издала много книг, больших и не очень, некоторые из них переведены на несколько языков. Это моя работа – открывать Писания людям так, как Бог открыл их мне» </a:t>
            </a:r>
          </a:p>
          <a:p>
            <a:pPr>
              <a:spcBef>
                <a:spcPct val="50000"/>
              </a:spcBef>
              <a:defRPr/>
            </a:pPr>
            <a:r>
              <a:rPr lang="en-US"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8T 236</a:t>
            </a:r>
            <a:endParaRPr lang="en-US" b="1" dirty="0">
              <a:solidFill>
                <a:srgbClr val="8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296126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6990EA9-4986-CF70-8161-62B8C76263AF}"/>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C6DE76DB-F2F6-60E5-08B1-98EB63AA9897}"/>
              </a:ext>
            </a:extLst>
          </p:cNvPr>
          <p:cNvSpPr txBox="1">
            <a:spLocks noChangeArrowheads="1"/>
          </p:cNvSpPr>
          <p:nvPr/>
        </p:nvSpPr>
        <p:spPr bwMode="auto">
          <a:xfrm>
            <a:off x="2522537" y="1464733"/>
            <a:ext cx="9033587" cy="40318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5. Видения Эллен Уайт </a:t>
            </a:r>
            <a:r>
              <a:rPr lang="ru-RU" b="1"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подтверждали, исправляли, обогащали и давали рекомендации по применению библейских доктрин</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но никогда не были источником или дополнением к Св. Писанию. Ее пророческое откровение никогда не было основой доктрин, так как их формирование всегда было процессом библейских исследований.</a:t>
            </a:r>
            <a:endParaRPr lang="en-US" dirty="0">
              <a:solidFill>
                <a:srgbClr val="8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47974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82C203-3BE4-2A4C-087F-14B3CA8B9F3A}"/>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429E3B47-67DC-0CBC-02A8-FA1F2AA4C9F7}"/>
              </a:ext>
            </a:extLst>
          </p:cNvPr>
          <p:cNvSpPr txBox="1">
            <a:spLocks noChangeArrowheads="1"/>
          </p:cNvSpPr>
          <p:nvPr/>
        </p:nvSpPr>
        <p:spPr bwMode="auto">
          <a:xfrm>
            <a:off x="599085" y="2167466"/>
            <a:ext cx="11010529"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kern="0" spc="-100" dirty="0">
                <a:solidFill>
                  <a:schemeClr val="bg1"/>
                </a:solidFill>
                <a:latin typeface="Times New Roman" panose="02020603050405020304" pitchFamily="18" charset="0"/>
                <a:cs typeface="Times New Roman" panose="02020603050405020304" pitchFamily="18" charset="0"/>
              </a:rPr>
              <a:t>«</a:t>
            </a:r>
            <a:r>
              <a:rPr lang="ru-RU" dirty="0">
                <a:solidFill>
                  <a:schemeClr val="bg1"/>
                </a:solidFill>
                <a:latin typeface="Times New Roman" panose="02020603050405020304" pitchFamily="18" charset="0"/>
                <a:cs typeface="Times New Roman" panose="02020603050405020304" pitchFamily="18" charset="0"/>
              </a:rPr>
              <a:t>Я рекомендую тебе, дорогой читатель, Слово Божье как руководство в вере и жизни. Этим Словом мы будем судимы. В этом Слове Бог обещал дать видения “в последние дни” — и не ради новых принципов веры, но чтобы утешить Свой народ и исправить тех, кто уклонился от библейской истины».</a:t>
            </a:r>
          </a:p>
          <a:p>
            <a:pPr>
              <a:spcBef>
                <a:spcPct val="50000"/>
              </a:spcBef>
              <a:defRPr/>
            </a:pPr>
            <a:endParaRPr lang="ru-RU" dirty="0">
              <a:solidFill>
                <a:schemeClr val="bg1"/>
              </a:solidFill>
              <a:latin typeface="Times New Roman" panose="02020603050405020304" pitchFamily="18" charset="0"/>
              <a:cs typeface="Times New Roman" panose="02020603050405020304" pitchFamily="18" charset="0"/>
            </a:endParaRPr>
          </a:p>
          <a:p>
            <a:pPr algn="l"/>
            <a:r>
              <a:rPr lang="ru-RU" dirty="0">
                <a:solidFill>
                  <a:schemeClr val="bg1"/>
                </a:solidFill>
                <a:latin typeface="Times New Roman" panose="02020603050405020304" pitchFamily="18" charset="0"/>
                <a:cs typeface="Times New Roman" panose="02020603050405020304" pitchFamily="18" charset="0"/>
              </a:rPr>
              <a:t>		Избранные вести, т. 3, 29; Ранние произведения, 64</a:t>
            </a:r>
            <a:endParaRPr lang="en-US" b="1" dirty="0">
              <a:solidFill>
                <a:srgbClr val="8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87131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991A78B-D084-3E89-FD8B-4DF8843161FE}"/>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4CE46498-BB65-0AFF-2A22-C412EDF13B47}"/>
              </a:ext>
            </a:extLst>
          </p:cNvPr>
          <p:cNvSpPr txBox="1">
            <a:spLocks noChangeArrowheads="1"/>
          </p:cNvSpPr>
          <p:nvPr/>
        </p:nvSpPr>
        <p:spPr bwMode="auto">
          <a:xfrm>
            <a:off x="346840" y="283339"/>
            <a:ext cx="9629917" cy="550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ru-RU" b="1" dirty="0">
                <a:solidFill>
                  <a:schemeClr val="bg1"/>
                </a:solidFill>
                <a:latin typeface="Times New Roman" panose="02020603050405020304" pitchFamily="18" charset="0"/>
                <a:cs typeface="Times New Roman" panose="02020603050405020304" pitchFamily="18" charset="0"/>
              </a:rPr>
              <a:t>Вероучение Церкви АСД №18, Дар пророчества:</a:t>
            </a:r>
          </a:p>
          <a:p>
            <a:endParaRPr lang="ru-RU" b="1" dirty="0">
              <a:solidFill>
                <a:schemeClr val="bg1"/>
              </a:solidFill>
              <a:latin typeface="Times New Roman" panose="02020603050405020304" pitchFamily="18" charset="0"/>
              <a:cs typeface="Times New Roman" panose="02020603050405020304" pitchFamily="18" charset="0"/>
            </a:endParaRPr>
          </a:p>
          <a:p>
            <a:r>
              <a:rPr lang="ru-RU" dirty="0">
                <a:solidFill>
                  <a:schemeClr val="bg1"/>
                </a:solidFill>
                <a:latin typeface="Times New Roman" panose="02020603050405020304" pitchFamily="18" charset="0"/>
                <a:cs typeface="Times New Roman" panose="02020603050405020304" pitchFamily="18" charset="0"/>
              </a:rPr>
              <a:t>«Священное Писание свидетельствует, что пророчество — один из даров Святого Духа. Этот дар является отличительным признаком Церкви Остатка, и мы верим, что он проявился в служении Эллен Уайт. Ее труды обладают пророческим авторитетом и служат для Церкви утешением, водительством, наставлением и обличением. В этих трудах также четко определено, что Библия есть критерий для всякого учения и опыта».</a:t>
            </a:r>
          </a:p>
        </p:txBody>
      </p:sp>
    </p:spTree>
    <p:extLst>
      <p:ext uri="{BB962C8B-B14F-4D97-AF65-F5344CB8AC3E}">
        <p14:creationId xmlns:p14="http://schemas.microsoft.com/office/powerpoint/2010/main" val="3355714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6B67F84-2BB6-FCD8-AAC4-98A2B5B52436}"/>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4DE8909E-F2CA-AA2D-B052-86DFACA5D467}"/>
              </a:ext>
            </a:extLst>
          </p:cNvPr>
          <p:cNvSpPr txBox="1">
            <a:spLocks noChangeArrowheads="1"/>
          </p:cNvSpPr>
          <p:nvPr/>
        </p:nvSpPr>
        <p:spPr bwMode="auto">
          <a:xfrm>
            <a:off x="778404" y="1464733"/>
            <a:ext cx="8838562" cy="353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6. </a:t>
            </a:r>
            <a:r>
              <a:rPr lang="ru-RU" b="1"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Дух пророчества</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инициировал и руководил основными служениями Адвентистского движения. К ним относятся: </a:t>
            </a:r>
            <a:r>
              <a:rPr lang="ru-RU" b="1"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издательское служение, личное </a:t>
            </a:r>
            <a:r>
              <a:rPr lang="ru-RU" b="1" dirty="0" err="1">
                <a:solidFill>
                  <a:srgbClr val="FFFFFF"/>
                </a:solidFill>
                <a:latin typeface="Times New Roman" panose="02020603050405020304" pitchFamily="18" charset="0"/>
                <a:ea typeface="Tahoma" panose="020B0604030504040204" pitchFamily="34" charset="0"/>
                <a:cs typeface="Times New Roman" panose="02020603050405020304" pitchFamily="18" charset="0"/>
              </a:rPr>
              <a:t>благовестие</a:t>
            </a:r>
            <a:r>
              <a:rPr lang="ru-RU" b="1"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субботняя школа, служение здравоохранения, образования, помощь нуждающимся людям и всемирная миссия.</a:t>
            </a:r>
            <a:endParaRPr lang="en-US" b="1" i="1" u="sng" dirty="0">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284596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41D12FE-CC54-C6B5-A99B-28F74E36E966}"/>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DC24FAE8-93A5-683B-8387-204BC4C5E29F}"/>
              </a:ext>
            </a:extLst>
          </p:cNvPr>
          <p:cNvSpPr txBox="1">
            <a:spLocks noChangeArrowheads="1"/>
          </p:cNvSpPr>
          <p:nvPr/>
        </p:nvSpPr>
        <p:spPr bwMode="auto">
          <a:xfrm>
            <a:off x="9693876" y="4582448"/>
            <a:ext cx="2498124" cy="1815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Офис Издательства </a:t>
            </a:r>
            <a:r>
              <a:rPr lang="ru-RU" sz="2800" dirty="0" err="1">
                <a:solidFill>
                  <a:schemeClr val="bg1"/>
                </a:solidFill>
                <a:latin typeface="Tahoma" panose="020B0604030504040204" pitchFamily="34" charset="0"/>
                <a:ea typeface="Tahoma" panose="020B0604030504040204" pitchFamily="34" charset="0"/>
                <a:cs typeface="Tahoma" panose="020B0604030504040204" pitchFamily="34" charset="0"/>
              </a:rPr>
              <a:t>Ревью</a:t>
            </a: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 энд Геральд.</a:t>
            </a:r>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655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F8E7769-DA3B-30CA-352C-414E4E84019A}"/>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DD624405-20D7-D757-D81F-0C45556250E5}"/>
              </a:ext>
            </a:extLst>
          </p:cNvPr>
          <p:cNvSpPr txBox="1">
            <a:spLocks noChangeArrowheads="1"/>
          </p:cNvSpPr>
          <p:nvPr/>
        </p:nvSpPr>
        <p:spPr bwMode="auto">
          <a:xfrm>
            <a:off x="441434" y="4330780"/>
            <a:ext cx="1844567"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r">
              <a:defRPr/>
            </a:pP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Институт Реформы Здоровья.</a:t>
            </a:r>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83685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681969-33C0-A001-012B-569A18FEC734}"/>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1E5B7E6C-346C-7C3D-448A-92C025933B39}"/>
              </a:ext>
            </a:extLst>
          </p:cNvPr>
          <p:cNvSpPr txBox="1">
            <a:spLocks noChangeArrowheads="1"/>
          </p:cNvSpPr>
          <p:nvPr/>
        </p:nvSpPr>
        <p:spPr bwMode="auto">
          <a:xfrm>
            <a:off x="8051344" y="3920067"/>
            <a:ext cx="2133179"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ru-RU" sz="2800" dirty="0" err="1">
                <a:solidFill>
                  <a:schemeClr val="bg1"/>
                </a:solidFill>
                <a:latin typeface="Tahoma" panose="020B0604030504040204" pitchFamily="34" charset="0"/>
                <a:ea typeface="Tahoma" panose="020B0604030504040204" pitchFamily="34" charset="0"/>
                <a:cs typeface="Tahoma" panose="020B0604030504040204" pitchFamily="34" charset="0"/>
              </a:rPr>
              <a:t>Батл-Крикский</a:t>
            </a: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 колледж.</a:t>
            </a:r>
          </a:p>
        </p:txBody>
      </p:sp>
    </p:spTree>
    <p:extLst>
      <p:ext uri="{BB962C8B-B14F-4D97-AF65-F5344CB8AC3E}">
        <p14:creationId xmlns:p14="http://schemas.microsoft.com/office/powerpoint/2010/main" val="292060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4391FC-E582-E442-97A4-5B015D7EF2F7}"/>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E86E90B3-D874-26F9-DD76-C74476629B39}"/>
              </a:ext>
            </a:extLst>
          </p:cNvPr>
          <p:cNvSpPr txBox="1">
            <a:spLocks noChangeArrowheads="1"/>
          </p:cNvSpPr>
          <p:nvPr/>
        </p:nvSpPr>
        <p:spPr bwMode="auto">
          <a:xfrm>
            <a:off x="2522538" y="1464733"/>
            <a:ext cx="8551862" cy="353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7. Важно помнить, что писания Вестницы Господней </a:t>
            </a:r>
            <a:r>
              <a:rPr lang="ru-RU" b="1" u="sng"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обладают тем же качеством вдохновения</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что и тексты библейских пророков. Но у трудов Эллен Уайт другая цель. Будь то библейские или пост-библейские, канонические или пост-канонические пророки, все они вдохновлены Святым Духом.</a:t>
            </a:r>
          </a:p>
        </p:txBody>
      </p:sp>
    </p:spTree>
    <p:extLst>
      <p:ext uri="{BB962C8B-B14F-4D97-AF65-F5344CB8AC3E}">
        <p14:creationId xmlns:p14="http://schemas.microsoft.com/office/powerpoint/2010/main" val="3594039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AA0465-16E5-C1A4-0FDB-4FD49964FF2F}"/>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8589DCCE-9ADF-1715-E23E-F63F945DD5AB}"/>
              </a:ext>
            </a:extLst>
          </p:cNvPr>
          <p:cNvSpPr txBox="1">
            <a:spLocks noChangeArrowheads="1"/>
          </p:cNvSpPr>
          <p:nvPr/>
        </p:nvSpPr>
        <p:spPr bwMode="auto">
          <a:xfrm>
            <a:off x="1110343" y="1946742"/>
            <a:ext cx="10398485" cy="4770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chemeClr val="bg1"/>
                </a:solidFill>
                <a:effectLst/>
                <a:latin typeface="Times New Roman" panose="02020603050405020304" pitchFamily="18" charset="0"/>
                <a:cs typeface="Times New Roman" panose="02020603050405020304" pitchFamily="18" charset="0"/>
              </a:rPr>
              <a:t>«Брат Д. вносит путаницу в данный вопрос, пытаясь создать у людей впечатление, будто свет, который Бог дает через </a:t>
            </a:r>
            <a:r>
              <a:rPr lang="ru-RU" i="1" dirty="0">
                <a:solidFill>
                  <a:schemeClr val="bg1"/>
                </a:solidFill>
                <a:effectLst/>
                <a:latin typeface="Times New Roman" panose="02020603050405020304" pitchFamily="18" charset="0"/>
                <a:cs typeface="Times New Roman" panose="02020603050405020304" pitchFamily="18" charset="0"/>
              </a:rPr>
              <a:t>Свидетельства,</a:t>
            </a:r>
            <a:r>
              <a:rPr lang="ru-RU" dirty="0">
                <a:solidFill>
                  <a:schemeClr val="bg1"/>
                </a:solidFill>
                <a:effectLst/>
                <a:latin typeface="Times New Roman" panose="02020603050405020304" pitchFamily="18" charset="0"/>
                <a:cs typeface="Times New Roman" panose="02020603050405020304" pitchFamily="18" charset="0"/>
              </a:rPr>
              <a:t> является дополнением к Слову Божьему, и тем самым представляет дело в ложном свете. Богу было угодно именно таким образом привлечь внимание Своего народа к Слову истины и дать ему более ясное понимание этого Слова».</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ru-RU"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4T 245</a:t>
            </a:r>
            <a:endParaRPr lang="en-US"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spcBef>
                <a:spcPct val="50000"/>
              </a:spcBef>
              <a:defRPr/>
            </a:pPr>
            <a:endParaRPr lang="en-US"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72119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8D5F125-A356-B53D-991A-B11E91394FA7}"/>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E5FF80ED-244F-7C79-ACCE-DFC3200F5A57}"/>
              </a:ext>
            </a:extLst>
          </p:cNvPr>
          <p:cNvSpPr txBox="1">
            <a:spLocks noChangeArrowheads="1"/>
          </p:cNvSpPr>
          <p:nvPr/>
        </p:nvSpPr>
        <p:spPr bwMode="auto">
          <a:xfrm>
            <a:off x="945930" y="1968668"/>
            <a:ext cx="8704256" cy="2062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8. Дух пророчества </a:t>
            </a:r>
            <a:r>
              <a:rPr lang="ru-RU" b="1" u="sng"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разоблачает заблуждения сатаны</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и показывает нам </a:t>
            </a:r>
            <a:r>
              <a:rPr lang="ru-RU" b="1" u="sng"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как будут развиваться будущие события</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когда мы будем готовиться ко Второму пришествию Иисуса.</a:t>
            </a:r>
            <a:endParaRPr lang="en-US" i="1" dirty="0">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46796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72CFF50-83D3-0DE8-A6EE-3A11FA399797}"/>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D7DD9EDC-1960-23DB-CEAC-53B55D22F523}"/>
              </a:ext>
            </a:extLst>
          </p:cNvPr>
          <p:cNvSpPr txBox="1">
            <a:spLocks noChangeArrowheads="1"/>
          </p:cNvSpPr>
          <p:nvPr/>
        </p:nvSpPr>
        <p:spPr bwMode="auto">
          <a:xfrm>
            <a:off x="1219803" y="2461380"/>
            <a:ext cx="10242854" cy="2062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«Господь показал опасности, которые нам угрожают. </a:t>
            </a:r>
            <a:r>
              <a:rPr lang="ru-RU" b="1"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Посредством Духа пророчества</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Он раскрыл заблуждения, которые пленили мир, и обратился к Своему народу со словами: “Вот путь, идите по нему...“»</a:t>
            </a:r>
          </a:p>
        </p:txBody>
      </p:sp>
    </p:spTree>
    <p:extLst>
      <p:ext uri="{BB962C8B-B14F-4D97-AF65-F5344CB8AC3E}">
        <p14:creationId xmlns:p14="http://schemas.microsoft.com/office/powerpoint/2010/main" val="111203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097BA7F-084F-177C-3BCD-E70186C59494}"/>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199D003B-C9AF-0736-5E5E-2FA64C2E8357}"/>
              </a:ext>
            </a:extLst>
          </p:cNvPr>
          <p:cNvSpPr txBox="1">
            <a:spLocks noChangeArrowheads="1"/>
          </p:cNvSpPr>
          <p:nvPr/>
        </p:nvSpPr>
        <p:spPr bwMode="auto">
          <a:xfrm>
            <a:off x="1236133" y="2298098"/>
            <a:ext cx="9719733" cy="2800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“Великая борьба разоблачает коварство сатаны, и мы можем ожидать, что враг всякой праведности приложит все возможные усилия, чтобы скрыть от людей то, что в Своей мудрости открывает Бог”. </a:t>
            </a:r>
          </a:p>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Рукопись 31, 1890</a:t>
            </a:r>
          </a:p>
        </p:txBody>
      </p:sp>
    </p:spTree>
    <p:extLst>
      <p:ext uri="{BB962C8B-B14F-4D97-AF65-F5344CB8AC3E}">
        <p14:creationId xmlns:p14="http://schemas.microsoft.com/office/powerpoint/2010/main" val="2501162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8BF1878-25F2-6065-E438-171E8EBD7A5E}"/>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1431C835-EB1D-21CD-CDC1-926DC4FDE111}"/>
              </a:ext>
            </a:extLst>
          </p:cNvPr>
          <p:cNvSpPr txBox="1">
            <a:spLocks noChangeArrowheads="1"/>
          </p:cNvSpPr>
          <p:nvPr/>
        </p:nvSpPr>
        <p:spPr bwMode="auto">
          <a:xfrm>
            <a:off x="520262" y="1757550"/>
            <a:ext cx="11081991" cy="5755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chemeClr val="bg1"/>
                </a:solidFill>
                <a:effectLst/>
                <a:latin typeface="Times New Roman" panose="02020603050405020304" pitchFamily="18" charset="0"/>
                <a:cs typeface="Times New Roman" panose="02020603050405020304" pitchFamily="18" charset="0"/>
              </a:rPr>
              <a:t>«Нам надо неустанно бодрствовать и быть начеку, остерегаясь его. Мы обязаны… следовать указаниям, данным через </a:t>
            </a:r>
            <a:r>
              <a:rPr lang="ru-RU" b="1" u="sng" dirty="0">
                <a:solidFill>
                  <a:schemeClr val="bg1"/>
                </a:solidFill>
                <a:effectLst/>
                <a:latin typeface="Times New Roman" panose="02020603050405020304" pitchFamily="18" charset="0"/>
                <a:cs typeface="Times New Roman" panose="02020603050405020304" pitchFamily="18" charset="0"/>
              </a:rPr>
              <a:t>Духа пророчества</a:t>
            </a:r>
            <a:r>
              <a:rPr lang="ru-RU" dirty="0">
                <a:solidFill>
                  <a:schemeClr val="bg1"/>
                </a:solidFill>
                <a:effectLst/>
                <a:latin typeface="Times New Roman" panose="02020603050405020304" pitchFamily="18" charset="0"/>
                <a:cs typeface="Times New Roman" panose="02020603050405020304" pitchFamily="18" charset="0"/>
              </a:rPr>
              <a:t>. Мы должны любить истину для нашего времени и повиноваться ей. Это убережет нас от принятия всяческих заблуждений. Бог говорит к нам через Свое Слово, через </a:t>
            </a:r>
            <a:r>
              <a:rPr lang="ru-RU" b="1" u="sng" dirty="0">
                <a:solidFill>
                  <a:schemeClr val="bg1"/>
                </a:solidFill>
                <a:effectLst/>
                <a:latin typeface="Times New Roman" panose="02020603050405020304" pitchFamily="18" charset="0"/>
                <a:cs typeface="Times New Roman" panose="02020603050405020304" pitchFamily="18" charset="0"/>
              </a:rPr>
              <a:t>Свидетельства</a:t>
            </a:r>
            <a:r>
              <a:rPr lang="ru-RU" dirty="0">
                <a:solidFill>
                  <a:schemeClr val="bg1"/>
                </a:solidFill>
                <a:effectLst/>
                <a:latin typeface="Times New Roman" panose="02020603050405020304" pitchFamily="18" charset="0"/>
                <a:cs typeface="Times New Roman" panose="02020603050405020304" pitchFamily="18" charset="0"/>
              </a:rPr>
              <a:t> для Церкви и через книги, помогающие нам уяснить наш нынешний долг и то положение, которое нам следует теперь занимать». </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ru-RU"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8T 298</a:t>
            </a:r>
          </a:p>
          <a:p>
            <a:pPr>
              <a:spcBef>
                <a:spcPct val="50000"/>
              </a:spcBef>
              <a:defRPr/>
            </a:pPr>
            <a:endParaRPr lang="en-US"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79186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E47614-AEDA-26C2-9905-78E686D03190}"/>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137F4A23-03EC-7357-079C-62CED4B0119B}"/>
              </a:ext>
            </a:extLst>
          </p:cNvPr>
          <p:cNvSpPr txBox="1">
            <a:spLocks noChangeArrowheads="1"/>
          </p:cNvSpPr>
          <p:nvPr/>
        </p:nvSpPr>
        <p:spPr bwMode="auto">
          <a:xfrm>
            <a:off x="577699" y="452694"/>
            <a:ext cx="9112469" cy="60016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r>
              <a:rPr lang="ru-RU" dirty="0">
                <a:solidFill>
                  <a:schemeClr val="bg1"/>
                </a:solidFill>
                <a:effectLst/>
                <a:latin typeface="Times New Roman" panose="02020603050405020304" pitchFamily="18" charset="0"/>
                <a:cs typeface="Times New Roman" panose="02020603050405020304" pitchFamily="18" charset="0"/>
              </a:rPr>
              <a:t>До того, как грех вошел в мир, Адам свободно общался со своим Творцом, но грехопадение разделило людей с Богом и лишило их этой высокой чести. Однако план спасения открыл путь, идя которым, жители Земли могут восстановить связь с Небом. Бог общается с людьми посредством Своего Духа и через избранных Своих слуг изливает на мир Божественный свет откровений. “Ибо никогда пророчество не было произносимо по воле человеческой, но изрекали </a:t>
            </a:r>
            <a:r>
              <a:rPr lang="ru-RU" i="1" dirty="0">
                <a:solidFill>
                  <a:schemeClr val="bg1"/>
                </a:solidFill>
                <a:effectLst/>
                <a:latin typeface="Times New Roman" panose="02020603050405020304" pitchFamily="18" charset="0"/>
                <a:cs typeface="Times New Roman" panose="02020603050405020304" pitchFamily="18" charset="0"/>
              </a:rPr>
              <a:t>его </a:t>
            </a:r>
            <a:r>
              <a:rPr lang="ru-RU" dirty="0">
                <a:solidFill>
                  <a:schemeClr val="bg1"/>
                </a:solidFill>
                <a:effectLst/>
                <a:latin typeface="Times New Roman" panose="02020603050405020304" pitchFamily="18" charset="0"/>
                <a:cs typeface="Times New Roman" panose="02020603050405020304" pitchFamily="18" charset="0"/>
              </a:rPr>
              <a:t>святые Божии человеки, будучи движимы Духом Святым” (2 Петр. 1:21)». ВБ </a:t>
            </a:r>
            <a:r>
              <a:rPr lang="en-GB" dirty="0">
                <a:solidFill>
                  <a:schemeClr val="bg1"/>
                </a:solidFill>
                <a:effectLst/>
                <a:latin typeface="Times New Roman" panose="02020603050405020304" pitchFamily="18" charset="0"/>
                <a:cs typeface="Times New Roman" panose="02020603050405020304" pitchFamily="18" charset="0"/>
              </a:rPr>
              <a:t>v.</a:t>
            </a:r>
            <a:endPar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30066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223E025-3D13-D242-31EF-B2DDA587AC74}"/>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4143A5B8-9D30-1F4D-33F2-6E6F845B14CE}"/>
              </a:ext>
            </a:extLst>
          </p:cNvPr>
          <p:cNvSpPr txBox="1">
            <a:spLocks noChangeArrowheads="1"/>
          </p:cNvSpPr>
          <p:nvPr/>
        </p:nvSpPr>
        <p:spPr bwMode="auto">
          <a:xfrm>
            <a:off x="2538304" y="1464736"/>
            <a:ext cx="8551862"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9. </a:t>
            </a:r>
            <a:r>
              <a:rPr lang="ru-RU" b="1" u="sng"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Дух пророчества</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дает конкретные советы или свидетельства церкви, группам и отдельным лицам, которые следует понимать в их контексте и </a:t>
            </a:r>
            <a:r>
              <a:rPr lang="ru-RU" b="1" u="sng"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повиноваться им</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Они исходят непосредственно от Бога через Святого Духа. Все они основаны на библейских принципах.</a:t>
            </a:r>
            <a:endParaRPr lang="en-US" i="1" dirty="0">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36900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A092F78-D716-3633-7C83-99BA04142969}"/>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F1C54B20-4D67-085F-6910-015A6B3B7B95}"/>
              </a:ext>
            </a:extLst>
          </p:cNvPr>
          <p:cNvSpPr txBox="1">
            <a:spLocks noChangeArrowheads="1"/>
          </p:cNvSpPr>
          <p:nvPr/>
        </p:nvSpPr>
        <p:spPr bwMode="auto">
          <a:xfrm>
            <a:off x="1236133" y="2167466"/>
            <a:ext cx="9719733" cy="4524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chemeClr val="bg1"/>
                </a:solidFill>
                <a:effectLst/>
                <a:latin typeface="Times New Roman" panose="02020603050405020304" pitchFamily="18" charset="0"/>
                <a:cs typeface="Times New Roman" panose="02020603050405020304" pitchFamily="18" charset="0"/>
              </a:rPr>
              <a:t>«В древности Бог обращался к людям устами пророков и апостолов. В наши дни Он обращается к ним через свидетельства Своего Духа. Никогда раньше Бог не наставлял Свой народ так серьезно относительно Своей воли и того, каким путем ему нужно идти». </a:t>
            </a:r>
          </a:p>
          <a:p>
            <a:pPr>
              <a:spcBef>
                <a:spcPct val="50000"/>
              </a:spcBef>
              <a:defRPr/>
            </a:pP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ru-RU"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4T 147-148</a:t>
            </a:r>
            <a:endParaRPr lang="en-US"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spcBef>
                <a:spcPct val="50000"/>
              </a:spcBef>
              <a:defRPr/>
            </a:pPr>
            <a:endParaRPr lang="en-US"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76057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DDB15F-0B3C-E356-085D-669A31471281}"/>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29DF6F87-203B-F2AC-ED86-6C73230D9A73}"/>
              </a:ext>
            </a:extLst>
          </p:cNvPr>
          <p:cNvSpPr txBox="1">
            <a:spLocks noChangeArrowheads="1"/>
          </p:cNvSpPr>
          <p:nvPr/>
        </p:nvSpPr>
        <p:spPr bwMode="auto">
          <a:xfrm>
            <a:off x="677916" y="2167466"/>
            <a:ext cx="10245898" cy="353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chemeClr val="bg1"/>
                </a:solidFill>
                <a:effectLst/>
                <a:latin typeface="Times New Roman" panose="02020603050405020304" pitchFamily="18" charset="0"/>
                <a:cs typeface="Times New Roman" panose="02020603050405020304" pitchFamily="18" charset="0"/>
              </a:rPr>
              <a:t>«В Своем провидении Господь усмотрел различные способы обучения и предупреждения людей. Через прямые повеления и указания, через Священное Писание и Дух пророчества Он открывает им Свою волю». </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endParaRPr lang="ru-RU"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spcBef>
                <a:spcPct val="50000"/>
              </a:spcBef>
              <a:defRPr/>
            </a:pPr>
            <a:r>
              <a:rPr lang="ru-RU"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4T 12-13</a:t>
            </a:r>
            <a:endParaRPr lang="en-US"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spcBef>
                <a:spcPct val="50000"/>
              </a:spcBef>
              <a:defRPr/>
            </a:pPr>
            <a:endParaRPr lang="en-US"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98448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879196C-7EF0-6268-D5D8-75BB2CEB3669}"/>
            </a:ext>
          </a:extLst>
        </p:cNvPr>
        <p:cNvGrpSpPr/>
        <p:nvPr/>
      </p:nvGrpSpPr>
      <p:grpSpPr>
        <a:xfrm>
          <a:off x="0" y="0"/>
          <a:ext cx="0" cy="0"/>
          <a:chOff x="0" y="0"/>
          <a:chExt cx="0" cy="0"/>
        </a:xfrm>
      </p:grpSpPr>
    </p:spTree>
    <p:extLst>
      <p:ext uri="{BB962C8B-B14F-4D97-AF65-F5344CB8AC3E}">
        <p14:creationId xmlns:p14="http://schemas.microsoft.com/office/powerpoint/2010/main" val="3224776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53C2451-4CAC-95C8-F140-23AB0961B9A7}"/>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29A9999C-316F-FACC-D4B3-AF2BC947E730}"/>
              </a:ext>
            </a:extLst>
          </p:cNvPr>
          <p:cNvSpPr txBox="1">
            <a:spLocks noChangeArrowheads="1"/>
          </p:cNvSpPr>
          <p:nvPr/>
        </p:nvSpPr>
        <p:spPr bwMode="auto">
          <a:xfrm>
            <a:off x="551794" y="1228397"/>
            <a:ext cx="11366938" cy="4524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spcBef>
                <a:spcPct val="50000"/>
              </a:spcBef>
              <a:defRPr/>
            </a:pPr>
            <a:r>
              <a:rPr lang="ru-RU" i="1" dirty="0">
                <a:solidFill>
                  <a:srgbClr val="FFFFFF"/>
                </a:solidFill>
                <a:latin typeface="Times New Roman" panose="02020603050405020304" pitchFamily="18" charset="0"/>
                <a:ea typeface="Tahoma" panose="020B0604030504040204" pitchFamily="34" charset="0"/>
                <a:cs typeface="Tahoma" panose="020B0604030504040204" pitchFamily="34" charset="0"/>
              </a:rPr>
              <a:t>ЗАКЛЮЧЕНИЕ</a:t>
            </a:r>
            <a:endParaRPr lang="ru-RU"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Нам следует быть искренними и прислушаться к драгоценной истине и руководству, которые Бог дал через Дух пророчества, который является свидетельством Иисуса.</a:t>
            </a:r>
          </a:p>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В той степени, в какой мы следуем Божьей истине, изложенной в Библии, и ищем Его помощи в трудах Эллен Уайт, в той степени мы обретем благословения и будем  успешны в </a:t>
            </a:r>
            <a:r>
              <a:rPr lang="ru-RU" dirty="0" err="1">
                <a:solidFill>
                  <a:srgbClr val="FFFFFF"/>
                </a:solidFill>
                <a:latin typeface="Times New Roman" panose="02020603050405020304" pitchFamily="18" charset="0"/>
                <a:ea typeface="Tahoma" panose="020B0604030504040204" pitchFamily="34" charset="0"/>
                <a:cs typeface="Times New Roman" panose="02020603050405020304" pitchFamily="18" charset="0"/>
              </a:rPr>
              <a:t>благовестии</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этому миру вечного Евангелия.</a:t>
            </a:r>
            <a:endParaRPr lang="en-US" dirty="0">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44924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444C7E-3C9F-C6CE-6A04-49DC8E512977}"/>
            </a:ext>
          </a:extLst>
        </p:cNvPr>
        <p:cNvGrpSpPr/>
        <p:nvPr/>
      </p:nvGrpSpPr>
      <p:grpSpPr>
        <a:xfrm>
          <a:off x="0" y="0"/>
          <a:ext cx="0" cy="0"/>
          <a:chOff x="0" y="0"/>
          <a:chExt cx="0" cy="0"/>
        </a:xfrm>
      </p:grpSpPr>
      <p:sp>
        <p:nvSpPr>
          <p:cNvPr id="3" name="Text Box 7">
            <a:extLst>
              <a:ext uri="{FF2B5EF4-FFF2-40B4-BE49-F238E27FC236}">
                <a16:creationId xmlns:a16="http://schemas.microsoft.com/office/drawing/2014/main" id="{9BF8E077-D555-D3BB-93ED-2B84B212A485}"/>
              </a:ext>
            </a:extLst>
          </p:cNvPr>
          <p:cNvSpPr txBox="1">
            <a:spLocks noChangeArrowheads="1"/>
          </p:cNvSpPr>
          <p:nvPr/>
        </p:nvSpPr>
        <p:spPr bwMode="auto">
          <a:xfrm>
            <a:off x="1236133" y="2262058"/>
            <a:ext cx="9719733" cy="32932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“Мои книги будут свидетельствовать, когда мой голос перестанет звучать. Истины, переданные мне, как Вестнице Господней, остаются увековеченными, либо для обличения и обращения душ, либо для осуждения тех, кто отступит от веры и примет дух обольщения” </a:t>
            </a:r>
          </a:p>
          <a:p>
            <a:pPr algn="ct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Письмо </a:t>
            </a:r>
            <a:r>
              <a:rPr lang="en-US"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350, 1906 </a:t>
            </a: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г.</a:t>
            </a:r>
          </a:p>
        </p:txBody>
      </p:sp>
    </p:spTree>
    <p:extLst>
      <p:ext uri="{BB962C8B-B14F-4D97-AF65-F5344CB8AC3E}">
        <p14:creationId xmlns:p14="http://schemas.microsoft.com/office/powerpoint/2010/main" val="685610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24009FC-952A-B55C-FC87-ABFD2E6BFD7E}"/>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5188FA33-1409-F372-2971-69C6F8E37EC8}"/>
              </a:ext>
            </a:extLst>
          </p:cNvPr>
          <p:cNvSpPr txBox="1">
            <a:spLocks noChangeArrowheads="1"/>
          </p:cNvSpPr>
          <p:nvPr/>
        </p:nvSpPr>
        <p:spPr bwMode="auto">
          <a:xfrm>
            <a:off x="7644943" y="5330215"/>
            <a:ext cx="3360514"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Эллен Уайт,</a:t>
            </a:r>
          </a:p>
          <a:p>
            <a:pPr>
              <a:defRPr/>
            </a:pP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Фото около </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1899</a:t>
            </a: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 г.</a:t>
            </a:r>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1077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0E3702C-FD53-3AB7-B723-3E16D6578A51}"/>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532017E6-8096-5847-1ECD-2F90839472A7}"/>
              </a:ext>
            </a:extLst>
          </p:cNvPr>
          <p:cNvSpPr txBox="1">
            <a:spLocks noChangeArrowheads="1"/>
          </p:cNvSpPr>
          <p:nvPr/>
        </p:nvSpPr>
        <p:spPr bwMode="auto">
          <a:xfrm>
            <a:off x="1016314" y="704398"/>
            <a:ext cx="8339960" cy="4524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sz="3600" dirty="0">
                <a:solidFill>
                  <a:schemeClr val="bg1"/>
                </a:solidFill>
                <a:effectLst/>
                <a:latin typeface="Times New Roman" panose="02020603050405020304" pitchFamily="18" charset="0"/>
                <a:cs typeface="Times New Roman" panose="02020603050405020304" pitchFamily="18" charset="0"/>
              </a:rPr>
              <a:t>«Бог общается с людьми посредством Своего Духа и через избранных Своих слуг изливает на мир Божественный свет откровений. “Ибо никогда пророчество не было произносимо по воле человеческой, но изрекали </a:t>
            </a:r>
            <a:r>
              <a:rPr lang="ru-RU" sz="3600" i="1" dirty="0">
                <a:solidFill>
                  <a:schemeClr val="bg1"/>
                </a:solidFill>
                <a:effectLst/>
                <a:latin typeface="Times New Roman" panose="02020603050405020304" pitchFamily="18" charset="0"/>
                <a:cs typeface="Times New Roman" panose="02020603050405020304" pitchFamily="18" charset="0"/>
              </a:rPr>
              <a:t>его </a:t>
            </a:r>
            <a:r>
              <a:rPr lang="ru-RU" sz="3600" dirty="0">
                <a:solidFill>
                  <a:schemeClr val="bg1"/>
                </a:solidFill>
                <a:effectLst/>
                <a:latin typeface="Times New Roman" panose="02020603050405020304" pitchFamily="18" charset="0"/>
                <a:cs typeface="Times New Roman" panose="02020603050405020304" pitchFamily="18" charset="0"/>
              </a:rPr>
              <a:t>святые Божии человеки, будучи движимы Духом Святым” (2 Петр. 1:21)». ВБ </a:t>
            </a:r>
            <a:r>
              <a:rPr lang="en-GB" sz="3600" dirty="0">
                <a:solidFill>
                  <a:schemeClr val="bg1"/>
                </a:solidFill>
                <a:effectLst/>
                <a:latin typeface="Times New Roman" panose="02020603050405020304" pitchFamily="18" charset="0"/>
                <a:cs typeface="Times New Roman" panose="02020603050405020304" pitchFamily="18" charset="0"/>
              </a:rPr>
              <a:t>v.</a:t>
            </a:r>
            <a:endPar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043071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A2A3B3D-1CE4-A8D9-23ED-D2D805607C7E}"/>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BD07500C-D995-F970-1AA7-65F73C2D5989}"/>
              </a:ext>
            </a:extLst>
          </p:cNvPr>
          <p:cNvSpPr txBox="1">
            <a:spLocks noChangeArrowheads="1"/>
          </p:cNvSpPr>
          <p:nvPr/>
        </p:nvSpPr>
        <p:spPr bwMode="auto">
          <a:xfrm>
            <a:off x="788773" y="1122405"/>
            <a:ext cx="8153400" cy="43704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sz="4400" i="1" dirty="0">
                <a:solidFill>
                  <a:srgbClr val="FFFFFF"/>
                </a:solidFill>
                <a:latin typeface="Avenir Next Ultra Light" panose="020B0203020202020204" pitchFamily="34" charset="77"/>
                <a:ea typeface="Tahoma" panose="020B0604030504040204" pitchFamily="34" charset="0"/>
                <a:cs typeface="Tahoma" panose="020B0604030504040204" pitchFamily="34" charset="0"/>
              </a:rPr>
              <a:t>Откровение 12:17 </a:t>
            </a:r>
            <a:r>
              <a:rPr lang="ru-RU" sz="2800" dirty="0">
                <a:solidFill>
                  <a:srgbClr val="FFFFFF"/>
                </a:solidFill>
                <a:latin typeface="Tahoma" panose="020B0604030504040204" pitchFamily="34" charset="0"/>
                <a:ea typeface="Tahoma" panose="020B0604030504040204" pitchFamily="34" charset="0"/>
                <a:cs typeface="Tahoma" panose="020B0604030504040204" pitchFamily="34" charset="0"/>
              </a:rPr>
              <a:t>ясно заявляет, что Божья Церковь Остатка в последние дни характеризует соблюдение Божьих Заповедей и наличие Свиде</a:t>
            </a: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тельства Иисуса.</a:t>
            </a:r>
          </a:p>
          <a:p>
            <a:pPr>
              <a:spcBef>
                <a:spcPct val="50000"/>
              </a:spcBef>
              <a:defRPr/>
            </a:pPr>
            <a:r>
              <a:rPr lang="ru-RU" sz="4400" i="1" dirty="0">
                <a:solidFill>
                  <a:schemeClr val="bg1"/>
                </a:solidFill>
                <a:latin typeface="Avenir Next Ultra Light" panose="020B0203020202020204" pitchFamily="34" charset="77"/>
                <a:ea typeface="Tahoma" panose="020B0604030504040204" pitchFamily="34" charset="0"/>
                <a:cs typeface="Tahoma" panose="020B0604030504040204" pitchFamily="34" charset="0"/>
              </a:rPr>
              <a:t>Откровение </a:t>
            </a:r>
            <a:r>
              <a:rPr lang="en-US" sz="4400" i="1" dirty="0">
                <a:solidFill>
                  <a:schemeClr val="bg1"/>
                </a:solidFill>
                <a:latin typeface="Avenir Next Ultra Light" panose="020B0203020202020204" pitchFamily="34" charset="77"/>
                <a:ea typeface="Tahoma" panose="020B0604030504040204" pitchFamily="34" charset="0"/>
                <a:cs typeface="Tahoma" panose="020B0604030504040204" pitchFamily="34" charset="0"/>
              </a:rPr>
              <a:t>19:10</a:t>
            </a:r>
            <a:r>
              <a:rPr lang="ru-RU" sz="4400" i="1" dirty="0">
                <a:solidFill>
                  <a:schemeClr val="bg1"/>
                </a:solidFill>
                <a:latin typeface="Avenir Next Ultra Light" panose="020B0203020202020204" pitchFamily="34" charset="77"/>
                <a:ea typeface="Tahoma" panose="020B0604030504040204" pitchFamily="34" charset="0"/>
                <a:cs typeface="Tahoma" panose="020B0604030504040204" pitchFamily="34" charset="0"/>
              </a:rPr>
              <a:t> </a:t>
            </a: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связывает «Свидетельство Иисуса» с Даром пророчества, «</a:t>
            </a:r>
            <a:r>
              <a:rPr lang="ru-RU" sz="2800" b="0" i="0" dirty="0">
                <a:solidFill>
                  <a:schemeClr val="bg1"/>
                </a:solidFill>
                <a:effectLst/>
                <a:latin typeface="Roboto" panose="02000000000000000000" pitchFamily="2" charset="0"/>
              </a:rPr>
              <a:t>…ибо свидетельство </a:t>
            </a:r>
            <a:r>
              <a:rPr lang="ru-RU" sz="2800" b="0" i="0" dirty="0" err="1">
                <a:solidFill>
                  <a:schemeClr val="bg1"/>
                </a:solidFill>
                <a:effectLst/>
                <a:latin typeface="Roboto" panose="02000000000000000000" pitchFamily="2" charset="0"/>
              </a:rPr>
              <a:t>Иисусово</a:t>
            </a:r>
            <a:r>
              <a:rPr lang="ru-RU" sz="2800" b="0" i="0" dirty="0">
                <a:solidFill>
                  <a:schemeClr val="bg1"/>
                </a:solidFill>
                <a:effectLst/>
                <a:latin typeface="Roboto" panose="02000000000000000000" pitchFamily="2" charset="0"/>
              </a:rPr>
              <a:t> есть дух пророчества</a:t>
            </a: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09732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ABCFB37-80A2-52C4-2C41-2876A620AD9C}"/>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B95EFFE9-CA9C-6E5B-FC8B-837847306F50}"/>
              </a:ext>
            </a:extLst>
          </p:cNvPr>
          <p:cNvSpPr txBox="1">
            <a:spLocks noChangeArrowheads="1"/>
          </p:cNvSpPr>
          <p:nvPr/>
        </p:nvSpPr>
        <p:spPr bwMode="auto">
          <a:xfrm>
            <a:off x="783769" y="265565"/>
            <a:ext cx="9424954" cy="57554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Посредством пророческих видений и снов, и другими способами, Бог общается с падшим человечеством, чтобы передать Свой свет и посредством особого откровения раскрыть Свою волю и Свои планы. Через эти послания Святой Дух связывает нас с Иисусом. </a:t>
            </a:r>
          </a:p>
          <a:p>
            <a:pPr>
              <a:spcBef>
                <a:spcPct val="50000"/>
              </a:spcBef>
              <a:defRPr/>
            </a:pPr>
            <a:r>
              <a:rPr lang="ru-RU"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Библия пришла к нам через Дух пророчества, а также другие неканонические откровения на протяжении всей земной истории. В эти последние дни Бог снова открылся через Дух пророчества в служении и трудах Эллен Уайт.</a:t>
            </a:r>
            <a:endPar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86580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2C5FA4-9988-C99C-87AC-6C352B237AA7}"/>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F8269DBA-298A-8FCD-8BD6-6BF93DD5A0EB}"/>
              </a:ext>
            </a:extLst>
          </p:cNvPr>
          <p:cNvSpPr txBox="1">
            <a:spLocks noChangeArrowheads="1"/>
          </p:cNvSpPr>
          <p:nvPr/>
        </p:nvSpPr>
        <p:spPr bwMode="auto">
          <a:xfrm>
            <a:off x="2246871" y="1955224"/>
            <a:ext cx="7416113"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ru-RU" sz="4400" i="1" dirty="0">
                <a:solidFill>
                  <a:srgbClr val="FFFFFF"/>
                </a:solidFill>
                <a:latin typeface="Avenir Next Ultra Light" panose="020B0203020202020204" pitchFamily="34" charset="77"/>
              </a:rPr>
              <a:t>БИБЛИЯ СЕМЬИ ГАРМОН</a:t>
            </a:r>
            <a:endParaRPr lang="en-US" sz="4400" i="1" dirty="0">
              <a:solidFill>
                <a:srgbClr val="FFFFFF"/>
              </a:solidFill>
              <a:latin typeface="Avenir Next Ultra Light" panose="020B0203020202020204" pitchFamily="34" charset="77"/>
            </a:endParaRPr>
          </a:p>
        </p:txBody>
      </p:sp>
    </p:spTree>
    <p:extLst>
      <p:ext uri="{BB962C8B-B14F-4D97-AF65-F5344CB8AC3E}">
        <p14:creationId xmlns:p14="http://schemas.microsoft.com/office/powerpoint/2010/main" val="121450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FB36039-0603-049A-4632-9DBEE9CDCE82}"/>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AB6C0C2C-5906-1D69-E7FA-7D4E9FA6DFAA}"/>
              </a:ext>
            </a:extLst>
          </p:cNvPr>
          <p:cNvSpPr txBox="1">
            <a:spLocks noChangeArrowheads="1"/>
          </p:cNvSpPr>
          <p:nvPr/>
        </p:nvSpPr>
        <p:spPr bwMode="auto">
          <a:xfrm>
            <a:off x="851338" y="3742792"/>
            <a:ext cx="2991613"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r">
              <a:defRPr/>
            </a:pP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Библия, которую Эллен Уайт держала во время видения </a:t>
            </a:r>
          </a:p>
          <a:p>
            <a:pPr algn="r">
              <a:defRPr/>
            </a:pP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в марте </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1845</a:t>
            </a: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 г.</a:t>
            </a:r>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75772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C3BF633-F95E-DAE4-60F3-745ECE9A1956}"/>
            </a:ext>
          </a:extLst>
        </p:cNvPr>
        <p:cNvGrpSpPr/>
        <p:nvPr/>
      </p:nvGrpSpPr>
      <p:grpSpPr>
        <a:xfrm>
          <a:off x="0" y="0"/>
          <a:ext cx="0" cy="0"/>
          <a:chOff x="0" y="0"/>
          <a:chExt cx="0" cy="0"/>
        </a:xfrm>
      </p:grpSpPr>
      <p:sp>
        <p:nvSpPr>
          <p:cNvPr id="2" name="Text Box 7">
            <a:extLst>
              <a:ext uri="{FF2B5EF4-FFF2-40B4-BE49-F238E27FC236}">
                <a16:creationId xmlns:a16="http://schemas.microsoft.com/office/drawing/2014/main" id="{FC71DFEB-E874-ECE1-FF49-63B3C53A3EBB}"/>
              </a:ext>
            </a:extLst>
          </p:cNvPr>
          <p:cNvSpPr txBox="1">
            <a:spLocks noChangeArrowheads="1"/>
          </p:cNvSpPr>
          <p:nvPr/>
        </p:nvSpPr>
        <p:spPr bwMode="auto">
          <a:xfrm>
            <a:off x="6522307" y="5303574"/>
            <a:ext cx="3504562"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Эллен Уайт,</a:t>
            </a:r>
          </a:p>
          <a:p>
            <a:pPr>
              <a:defRPr/>
            </a:pPr>
            <a:r>
              <a:rPr lang="ru-RU" sz="2800" dirty="0">
                <a:solidFill>
                  <a:schemeClr val="bg1"/>
                </a:solidFill>
                <a:latin typeface="Tahoma" panose="020B0604030504040204" pitchFamily="34" charset="0"/>
                <a:ea typeface="Tahoma" panose="020B0604030504040204" pitchFamily="34" charset="0"/>
                <a:cs typeface="Tahoma" panose="020B0604030504040204" pitchFamily="34" charset="0"/>
              </a:rPr>
              <a:t>Фото около 1864 г.</a:t>
            </a:r>
          </a:p>
        </p:txBody>
      </p:sp>
    </p:spTree>
    <p:extLst>
      <p:ext uri="{BB962C8B-B14F-4D97-AF65-F5344CB8AC3E}">
        <p14:creationId xmlns:p14="http://schemas.microsoft.com/office/powerpoint/2010/main" val="4294380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1264</TotalTime>
  <Words>1768</Words>
  <Application>Microsoft Macintosh PowerPoint</Application>
  <PresentationFormat>Широкоэкранный</PresentationFormat>
  <Paragraphs>65</Paragraphs>
  <Slides>36</Slides>
  <Notes>3</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36</vt:i4>
      </vt:variant>
    </vt:vector>
  </HeadingPairs>
  <TitlesOfParts>
    <vt:vector size="46" baseType="lpstr">
      <vt:lpstr>Tahoma</vt:lpstr>
      <vt:lpstr>Futura MdCn BT</vt:lpstr>
      <vt:lpstr>Calibri Light</vt:lpstr>
      <vt:lpstr>Segoe Print</vt:lpstr>
      <vt:lpstr>Roboto</vt:lpstr>
      <vt:lpstr>Arial</vt:lpstr>
      <vt:lpstr>Times New Roman</vt:lpstr>
      <vt:lpstr>Avenir Next Ultra Light</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Broadcast101</dc:creator>
  <cp:lastModifiedBy>Eugine Zaytsev</cp:lastModifiedBy>
  <cp:revision>31</cp:revision>
  <dcterms:created xsi:type="dcterms:W3CDTF">2024-01-18T01:00:34Z</dcterms:created>
  <dcterms:modified xsi:type="dcterms:W3CDTF">2024-02-08T06:03:53Z</dcterms:modified>
</cp:coreProperties>
</file>