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3" r:id="rId1"/>
  </p:sldMasterIdLst>
  <p:notesMasterIdLst>
    <p:notesMasterId r:id="rId110"/>
  </p:notesMasterIdLst>
  <p:handoutMasterIdLst>
    <p:handoutMasterId r:id="rId111"/>
  </p:handoutMasterIdLst>
  <p:sldIdLst>
    <p:sldId id="493" r:id="rId2"/>
    <p:sldId id="494" r:id="rId3"/>
    <p:sldId id="495" r:id="rId4"/>
    <p:sldId id="1050" r:id="rId5"/>
    <p:sldId id="1052" r:id="rId6"/>
    <p:sldId id="498" r:id="rId7"/>
    <p:sldId id="499" r:id="rId8"/>
    <p:sldId id="1037" r:id="rId9"/>
    <p:sldId id="501" r:id="rId10"/>
    <p:sldId id="509" r:id="rId11"/>
    <p:sldId id="504" r:id="rId12"/>
    <p:sldId id="517" r:id="rId13"/>
    <p:sldId id="519" r:id="rId14"/>
    <p:sldId id="520" r:id="rId15"/>
    <p:sldId id="518" r:id="rId16"/>
    <p:sldId id="505" r:id="rId17"/>
    <p:sldId id="1053" r:id="rId18"/>
    <p:sldId id="1011" r:id="rId19"/>
    <p:sldId id="1005" r:id="rId20"/>
    <p:sldId id="980" r:id="rId21"/>
    <p:sldId id="1120" r:id="rId22"/>
    <p:sldId id="275" r:id="rId23"/>
    <p:sldId id="1013" r:id="rId24"/>
    <p:sldId id="276" r:id="rId25"/>
    <p:sldId id="279" r:id="rId26"/>
    <p:sldId id="277" r:id="rId27"/>
    <p:sldId id="278" r:id="rId28"/>
    <p:sldId id="1116" r:id="rId29"/>
    <p:sldId id="281" r:id="rId30"/>
    <p:sldId id="283" r:id="rId31"/>
    <p:sldId id="284" r:id="rId32"/>
    <p:sldId id="1012" r:id="rId33"/>
    <p:sldId id="981" r:id="rId34"/>
    <p:sldId id="530" r:id="rId35"/>
    <p:sldId id="531" r:id="rId36"/>
    <p:sldId id="532" r:id="rId37"/>
    <p:sldId id="1117" r:id="rId38"/>
    <p:sldId id="533" r:id="rId39"/>
    <p:sldId id="1006" r:id="rId40"/>
    <p:sldId id="1008" r:id="rId41"/>
    <p:sldId id="535" r:id="rId42"/>
    <p:sldId id="536" r:id="rId43"/>
    <p:sldId id="1014" r:id="rId44"/>
    <p:sldId id="539" r:id="rId45"/>
    <p:sldId id="1111" r:id="rId46"/>
    <p:sldId id="1015" r:id="rId47"/>
    <p:sldId id="1016" r:id="rId48"/>
    <p:sldId id="1018" r:id="rId49"/>
    <p:sldId id="575" r:id="rId50"/>
    <p:sldId id="1019" r:id="rId51"/>
    <p:sldId id="1020" r:id="rId52"/>
    <p:sldId id="1021" r:id="rId53"/>
    <p:sldId id="541" r:id="rId54"/>
    <p:sldId id="1036" r:id="rId55"/>
    <p:sldId id="1023" r:id="rId56"/>
    <p:sldId id="990" r:id="rId57"/>
    <p:sldId id="1001" r:id="rId58"/>
    <p:sldId id="545" r:id="rId59"/>
    <p:sldId id="1038" r:id="rId60"/>
    <p:sldId id="544" r:id="rId61"/>
    <p:sldId id="1118" r:id="rId62"/>
    <p:sldId id="1099" r:id="rId63"/>
    <p:sldId id="1100" r:id="rId64"/>
    <p:sldId id="547" r:id="rId65"/>
    <p:sldId id="548" r:id="rId66"/>
    <p:sldId id="1009" r:id="rId67"/>
    <p:sldId id="550" r:id="rId68"/>
    <p:sldId id="586" r:id="rId69"/>
    <p:sldId id="1042" r:id="rId70"/>
    <p:sldId id="1045" r:id="rId71"/>
    <p:sldId id="1049" r:id="rId72"/>
    <p:sldId id="551" r:id="rId73"/>
    <p:sldId id="573" r:id="rId74"/>
    <p:sldId id="1119" r:id="rId75"/>
    <p:sldId id="1113" r:id="rId76"/>
    <p:sldId id="1114" r:id="rId77"/>
    <p:sldId id="1033" r:id="rId78"/>
    <p:sldId id="996" r:id="rId79"/>
    <p:sldId id="1121" r:id="rId80"/>
    <p:sldId id="1122" r:id="rId81"/>
    <p:sldId id="1123" r:id="rId82"/>
    <p:sldId id="995" r:id="rId83"/>
    <p:sldId id="557" r:id="rId84"/>
    <p:sldId id="991" r:id="rId85"/>
    <p:sldId id="1102" r:id="rId86"/>
    <p:sldId id="560" r:id="rId87"/>
    <p:sldId id="561" r:id="rId88"/>
    <p:sldId id="1024" r:id="rId89"/>
    <p:sldId id="1025" r:id="rId90"/>
    <p:sldId id="1026" r:id="rId91"/>
    <p:sldId id="1027" r:id="rId92"/>
    <p:sldId id="1028" r:id="rId93"/>
    <p:sldId id="1034" r:id="rId94"/>
    <p:sldId id="1030" r:id="rId95"/>
    <p:sldId id="1035" r:id="rId96"/>
    <p:sldId id="1101" r:id="rId97"/>
    <p:sldId id="1032" r:id="rId98"/>
    <p:sldId id="562" r:id="rId99"/>
    <p:sldId id="563" r:id="rId100"/>
    <p:sldId id="564" r:id="rId101"/>
    <p:sldId id="565" r:id="rId102"/>
    <p:sldId id="1041" r:id="rId103"/>
    <p:sldId id="997" r:id="rId104"/>
    <p:sldId id="567" r:id="rId105"/>
    <p:sldId id="568" r:id="rId106"/>
    <p:sldId id="570" r:id="rId107"/>
    <p:sldId id="998" r:id="rId108"/>
    <p:sldId id="571" r:id="rId109"/>
  </p:sldIdLst>
  <p:sldSz cx="12192000" cy="6858000"/>
  <p:notesSz cx="9601200" cy="7315200"/>
  <p:defaultTextStyle>
    <a:defPPr>
      <a:defRPr lang="en-US"/>
    </a:defPPr>
    <a:lvl1pPr algn="ctr" rtl="0" eaLnBrk="0" fontAlgn="base" hangingPunct="0">
      <a:spcBef>
        <a:spcPct val="0"/>
      </a:spcBef>
      <a:spcAft>
        <a:spcPct val="0"/>
      </a:spcAft>
      <a:defRPr kern="1200">
        <a:solidFill>
          <a:schemeClr val="tx1"/>
        </a:solidFill>
        <a:latin typeface="Times New Roman" pitchFamily="16" charset="0"/>
        <a:ea typeface="+mn-ea"/>
        <a:cs typeface="Times New Roman" pitchFamily="16" charset="0"/>
      </a:defRPr>
    </a:lvl1pPr>
    <a:lvl2pPr marL="457200" algn="ctr" rtl="0" eaLnBrk="0" fontAlgn="base" hangingPunct="0">
      <a:spcBef>
        <a:spcPct val="0"/>
      </a:spcBef>
      <a:spcAft>
        <a:spcPct val="0"/>
      </a:spcAft>
      <a:defRPr kern="1200">
        <a:solidFill>
          <a:schemeClr val="tx1"/>
        </a:solidFill>
        <a:latin typeface="Times New Roman" pitchFamily="16" charset="0"/>
        <a:ea typeface="+mn-ea"/>
        <a:cs typeface="Times New Roman" pitchFamily="16" charset="0"/>
      </a:defRPr>
    </a:lvl2pPr>
    <a:lvl3pPr marL="914400" algn="ctr" rtl="0" eaLnBrk="0" fontAlgn="base" hangingPunct="0">
      <a:spcBef>
        <a:spcPct val="0"/>
      </a:spcBef>
      <a:spcAft>
        <a:spcPct val="0"/>
      </a:spcAft>
      <a:defRPr kern="1200">
        <a:solidFill>
          <a:schemeClr val="tx1"/>
        </a:solidFill>
        <a:latin typeface="Times New Roman" pitchFamily="16" charset="0"/>
        <a:ea typeface="+mn-ea"/>
        <a:cs typeface="Times New Roman" pitchFamily="16" charset="0"/>
      </a:defRPr>
    </a:lvl3pPr>
    <a:lvl4pPr marL="1371600" algn="ctr" rtl="0" eaLnBrk="0" fontAlgn="base" hangingPunct="0">
      <a:spcBef>
        <a:spcPct val="0"/>
      </a:spcBef>
      <a:spcAft>
        <a:spcPct val="0"/>
      </a:spcAft>
      <a:defRPr kern="1200">
        <a:solidFill>
          <a:schemeClr val="tx1"/>
        </a:solidFill>
        <a:latin typeface="Times New Roman" pitchFamily="16" charset="0"/>
        <a:ea typeface="+mn-ea"/>
        <a:cs typeface="Times New Roman" pitchFamily="16" charset="0"/>
      </a:defRPr>
    </a:lvl4pPr>
    <a:lvl5pPr marL="1828800" algn="ctr" rtl="0" eaLnBrk="0" fontAlgn="base" hangingPunct="0">
      <a:spcBef>
        <a:spcPct val="0"/>
      </a:spcBef>
      <a:spcAft>
        <a:spcPct val="0"/>
      </a:spcAft>
      <a:defRPr kern="1200">
        <a:solidFill>
          <a:schemeClr val="tx1"/>
        </a:solidFill>
        <a:latin typeface="Times New Roman" pitchFamily="16" charset="0"/>
        <a:ea typeface="+mn-ea"/>
        <a:cs typeface="Times New Roman" pitchFamily="16" charset="0"/>
      </a:defRPr>
    </a:lvl5pPr>
    <a:lvl6pPr marL="2286000" algn="l" defTabSz="914400" rtl="0" eaLnBrk="1" latinLnBrk="0" hangingPunct="1">
      <a:defRPr kern="1200">
        <a:solidFill>
          <a:schemeClr val="tx1"/>
        </a:solidFill>
        <a:latin typeface="Times New Roman" pitchFamily="16" charset="0"/>
        <a:ea typeface="+mn-ea"/>
        <a:cs typeface="Times New Roman" pitchFamily="16" charset="0"/>
      </a:defRPr>
    </a:lvl6pPr>
    <a:lvl7pPr marL="2743200" algn="l" defTabSz="914400" rtl="0" eaLnBrk="1" latinLnBrk="0" hangingPunct="1">
      <a:defRPr kern="1200">
        <a:solidFill>
          <a:schemeClr val="tx1"/>
        </a:solidFill>
        <a:latin typeface="Times New Roman" pitchFamily="16" charset="0"/>
        <a:ea typeface="+mn-ea"/>
        <a:cs typeface="Times New Roman" pitchFamily="16" charset="0"/>
      </a:defRPr>
    </a:lvl7pPr>
    <a:lvl8pPr marL="3200400" algn="l" defTabSz="914400" rtl="0" eaLnBrk="1" latinLnBrk="0" hangingPunct="1">
      <a:defRPr kern="1200">
        <a:solidFill>
          <a:schemeClr val="tx1"/>
        </a:solidFill>
        <a:latin typeface="Times New Roman" pitchFamily="16" charset="0"/>
        <a:ea typeface="+mn-ea"/>
        <a:cs typeface="Times New Roman" pitchFamily="16" charset="0"/>
      </a:defRPr>
    </a:lvl8pPr>
    <a:lvl9pPr marL="3657600" algn="l" defTabSz="914400" rtl="0" eaLnBrk="1" latinLnBrk="0" hangingPunct="1">
      <a:defRPr kern="1200">
        <a:solidFill>
          <a:schemeClr val="tx1"/>
        </a:solidFill>
        <a:latin typeface="Times New Roman" pitchFamily="16" charset="0"/>
        <a:ea typeface="+mn-ea"/>
        <a:cs typeface="Times New Roman" pitchFamily="16"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Wesley" initials="JW" lastIdx="1" clrIdx="0">
    <p:extLst>
      <p:ext uri="{19B8F6BF-5375-455C-9EA6-DF929625EA0E}">
        <p15:presenceInfo xmlns:p15="http://schemas.microsoft.com/office/powerpoint/2012/main" userId="John Wesl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000099"/>
    <a:srgbClr val="00FF00"/>
    <a:srgbClr val="000066"/>
    <a:srgbClr val="F6FF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37" autoAdjust="0"/>
    <p:restoredTop sz="87443" autoAdjust="0"/>
  </p:normalViewPr>
  <p:slideViewPr>
    <p:cSldViewPr>
      <p:cViewPr varScale="1">
        <p:scale>
          <a:sx n="98" d="100"/>
          <a:sy n="98" d="100"/>
        </p:scale>
        <p:origin x="944" y="200"/>
      </p:cViewPr>
      <p:guideLst>
        <p:guide orient="horz" pos="2160"/>
        <p:guide pos="3840"/>
      </p:guideLst>
    </p:cSldViewPr>
  </p:slideViewPr>
  <p:outlineViewPr>
    <p:cViewPr>
      <p:scale>
        <a:sx n="33" d="100"/>
        <a:sy n="33" d="100"/>
      </p:scale>
      <p:origin x="0" y="4302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Lst>
  </p:outlineViewPr>
  <p:notesTextViewPr>
    <p:cViewPr>
      <p:scale>
        <a:sx n="100" d="100"/>
        <a:sy n="100" d="100"/>
      </p:scale>
      <p:origin x="0" y="0"/>
    </p:cViewPr>
  </p:notesTextViewPr>
  <p:sorterViewPr>
    <p:cViewPr varScale="1">
      <p:scale>
        <a:sx n="1" d="1"/>
        <a:sy n="1" d="1"/>
      </p:scale>
      <p:origin x="0" y="-33672"/>
    </p:cViewPr>
  </p:sorterViewPr>
  <p:notesViewPr>
    <p:cSldViewPr>
      <p:cViewPr>
        <p:scale>
          <a:sx n="66" d="100"/>
          <a:sy n="66" d="100"/>
        </p:scale>
        <p:origin x="2491" y="451"/>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11.xml"/><Relationship Id="rId13" Type="http://schemas.openxmlformats.org/officeDocument/2006/relationships/slide" Target="slides/slide19.xml"/><Relationship Id="rId3" Type="http://schemas.openxmlformats.org/officeDocument/2006/relationships/slide" Target="slides/slide6.xml"/><Relationship Id="rId7" Type="http://schemas.openxmlformats.org/officeDocument/2006/relationships/slide" Target="slides/slide10.xml"/><Relationship Id="rId12" Type="http://schemas.openxmlformats.org/officeDocument/2006/relationships/slide" Target="slides/slide18.xml"/><Relationship Id="rId17" Type="http://schemas.openxmlformats.org/officeDocument/2006/relationships/slide" Target="slides/slide33.xml"/><Relationship Id="rId2" Type="http://schemas.openxmlformats.org/officeDocument/2006/relationships/slide" Target="slides/slide5.xml"/><Relationship Id="rId16" Type="http://schemas.openxmlformats.org/officeDocument/2006/relationships/slide" Target="slides/slide32.xml"/><Relationship Id="rId1" Type="http://schemas.openxmlformats.org/officeDocument/2006/relationships/slide" Target="slides/slide4.xml"/><Relationship Id="rId6" Type="http://schemas.openxmlformats.org/officeDocument/2006/relationships/slide" Target="slides/slide9.xml"/><Relationship Id="rId11" Type="http://schemas.openxmlformats.org/officeDocument/2006/relationships/slide" Target="slides/slide17.xml"/><Relationship Id="rId5" Type="http://schemas.openxmlformats.org/officeDocument/2006/relationships/slide" Target="slides/slide8.xml"/><Relationship Id="rId15" Type="http://schemas.openxmlformats.org/officeDocument/2006/relationships/slide" Target="slides/slide21.xml"/><Relationship Id="rId10" Type="http://schemas.openxmlformats.org/officeDocument/2006/relationships/slide" Target="slides/slide16.xml"/><Relationship Id="rId4" Type="http://schemas.openxmlformats.org/officeDocument/2006/relationships/slide" Target="slides/slide7.xml"/><Relationship Id="rId9" Type="http://schemas.openxmlformats.org/officeDocument/2006/relationships/slide" Target="slides/slide12.xml"/><Relationship Id="rId14"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160020" y="121920"/>
            <a:ext cx="4160520" cy="3657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a:defRPr sz="1300">
                <a:latin typeface="Times New Roman" pitchFamily="18" charset="0"/>
                <a:cs typeface="Times New Roman" pitchFamily="18" charset="0"/>
              </a:defRPr>
            </a:lvl1pPr>
          </a:lstStyle>
          <a:p>
            <a:pPr>
              <a:defRPr/>
            </a:pPr>
            <a:r>
              <a:rPr lang="en-US" dirty="0">
                <a:latin typeface="+mn-lt"/>
              </a:rPr>
              <a:t>Research and the Search for Truth</a:t>
            </a:r>
          </a:p>
        </p:txBody>
      </p:sp>
      <p:sp>
        <p:nvSpPr>
          <p:cNvPr id="12291" name="Rectangle 3"/>
          <p:cNvSpPr>
            <a:spLocks noGrp="1" noChangeArrowheads="1"/>
          </p:cNvSpPr>
          <p:nvPr>
            <p:ph type="dt" sz="quarter" idx="1"/>
          </p:nvPr>
        </p:nvSpPr>
        <p:spPr bwMode="auto">
          <a:xfrm>
            <a:off x="5280660" y="121920"/>
            <a:ext cx="4160520" cy="3657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atin typeface="Times New Roman" pitchFamily="18" charset="0"/>
                <a:cs typeface="Times New Roman" pitchFamily="18" charset="0"/>
              </a:defRPr>
            </a:lvl1pPr>
          </a:lstStyle>
          <a:p>
            <a:pPr>
              <a:defRPr/>
            </a:pPr>
            <a:endParaRPr lang="en-US" dirty="0">
              <a:latin typeface="+mn-lt"/>
            </a:endParaRPr>
          </a:p>
        </p:txBody>
      </p:sp>
      <p:sp>
        <p:nvSpPr>
          <p:cNvPr id="12292" name="Rectangle 4"/>
          <p:cNvSpPr>
            <a:spLocks noGrp="1" noChangeArrowheads="1"/>
          </p:cNvSpPr>
          <p:nvPr>
            <p:ph type="ftr" sz="quarter" idx="2"/>
          </p:nvPr>
        </p:nvSpPr>
        <p:spPr bwMode="auto">
          <a:xfrm>
            <a:off x="160020" y="6786880"/>
            <a:ext cx="4160520" cy="3657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a:defRPr sz="1300">
                <a:latin typeface="Times New Roman" pitchFamily="18" charset="0"/>
                <a:cs typeface="Times New Roman" pitchFamily="18" charset="0"/>
              </a:defRPr>
            </a:lvl1pPr>
          </a:lstStyle>
          <a:p>
            <a:pPr>
              <a:defRPr/>
            </a:pPr>
            <a:r>
              <a:rPr lang="en-US" dirty="0">
                <a:latin typeface="+mn-lt"/>
              </a:rPr>
              <a:t>By John Wesley Taylor V (taylorjw@gc.adventist.org)</a:t>
            </a:r>
          </a:p>
        </p:txBody>
      </p:sp>
      <p:sp>
        <p:nvSpPr>
          <p:cNvPr id="12293" name="Rectangle 5"/>
          <p:cNvSpPr>
            <a:spLocks noGrp="1" noChangeArrowheads="1"/>
          </p:cNvSpPr>
          <p:nvPr>
            <p:ph type="sldNum" sz="quarter" idx="3"/>
          </p:nvPr>
        </p:nvSpPr>
        <p:spPr bwMode="auto">
          <a:xfrm>
            <a:off x="5280660" y="6786880"/>
            <a:ext cx="4160520" cy="3657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atin typeface="Times New Roman" pitchFamily="18" charset="0"/>
                <a:cs typeface="Times New Roman" pitchFamily="18" charset="0"/>
              </a:defRPr>
            </a:lvl1pPr>
          </a:lstStyle>
          <a:p>
            <a:pPr>
              <a:defRPr/>
            </a:pPr>
            <a:fld id="{230D2AEB-24A9-40CC-AC25-FBDAFE0584A8}" type="slidenum">
              <a:rPr lang="en-US">
                <a:latin typeface="+mn-lt"/>
              </a:rPr>
              <a:pPr>
                <a:defRPr/>
              </a:pPr>
              <a:t>‹#›</a:t>
            </a:fld>
            <a:endParaRPr lang="en-US">
              <a:latin typeface="+mn-lt"/>
            </a:endParaRPr>
          </a:p>
        </p:txBody>
      </p:sp>
    </p:spTree>
    <p:extLst>
      <p:ext uri="{BB962C8B-B14F-4D97-AF65-F5344CB8AC3E}">
        <p14:creationId xmlns:p14="http://schemas.microsoft.com/office/powerpoint/2010/main" val="3707419932"/>
      </p:ext>
    </p:extLst>
  </p:cSld>
  <p:clrMap bg1="lt1" tx1="dk1" bg2="lt2" tx2="dk2" accent1="accent1" accent2="accent2" accent3="accent3" accent4="accent4" accent5="accent5" accent6="accent6" hlink="hlink" folHlink="folHlink"/>
  <p:hf sldNum="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4160520" cy="3657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a:defRPr sz="1300">
                <a:latin typeface="Times New Roman" pitchFamily="18" charset="0"/>
                <a:cs typeface="Times New Roman" pitchFamily="18" charset="0"/>
              </a:defRPr>
            </a:lvl1pPr>
          </a:lstStyle>
          <a:p>
            <a:pPr>
              <a:defRPr/>
            </a:pPr>
            <a:r>
              <a:rPr lang="en-US"/>
              <a:t>Research and the Search for Truth</a:t>
            </a:r>
          </a:p>
        </p:txBody>
      </p:sp>
      <p:sp>
        <p:nvSpPr>
          <p:cNvPr id="24579" name="Rectangle 3"/>
          <p:cNvSpPr>
            <a:spLocks noGrp="1" noChangeArrowheads="1"/>
          </p:cNvSpPr>
          <p:nvPr>
            <p:ph type="dt" idx="1"/>
          </p:nvPr>
        </p:nvSpPr>
        <p:spPr bwMode="auto">
          <a:xfrm>
            <a:off x="5440680" y="0"/>
            <a:ext cx="4160520" cy="3657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atin typeface="Times New Roman" pitchFamily="18" charset="0"/>
                <a:cs typeface="Times New Roman" pitchFamily="18" charset="0"/>
              </a:defRPr>
            </a:lvl1pPr>
          </a:lstStyle>
          <a:p>
            <a:pPr>
              <a:defRPr/>
            </a:pPr>
            <a:endParaRPr lang="en-US"/>
          </a:p>
        </p:txBody>
      </p:sp>
      <p:sp>
        <p:nvSpPr>
          <p:cNvPr id="103428" name="Rectangle 4"/>
          <p:cNvSpPr>
            <a:spLocks noGrp="1" noRot="1" noChangeAspect="1" noChangeArrowheads="1" noTextEdit="1"/>
          </p:cNvSpPr>
          <p:nvPr>
            <p:ph type="sldImg" idx="2"/>
          </p:nvPr>
        </p:nvSpPr>
        <p:spPr bwMode="auto">
          <a:xfrm>
            <a:off x="2362200" y="549275"/>
            <a:ext cx="4876800" cy="2743200"/>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1280160" y="3474720"/>
            <a:ext cx="7040880" cy="32918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p:cNvSpPr>
            <a:spLocks noGrp="1" noChangeArrowheads="1"/>
          </p:cNvSpPr>
          <p:nvPr>
            <p:ph type="ftr" sz="quarter" idx="4"/>
          </p:nvPr>
        </p:nvSpPr>
        <p:spPr bwMode="auto">
          <a:xfrm>
            <a:off x="0" y="6949440"/>
            <a:ext cx="4160520" cy="3657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a:defRPr sz="1300">
                <a:latin typeface="Times New Roman" pitchFamily="18" charset="0"/>
                <a:cs typeface="Times New Roman" pitchFamily="18" charset="0"/>
              </a:defRPr>
            </a:lvl1pPr>
          </a:lstStyle>
          <a:p>
            <a:pPr>
              <a:defRPr/>
            </a:pPr>
            <a:r>
              <a:rPr lang="en-US"/>
              <a:t>Presented by John Wesley Taylor V, PhD (taylorj@gc.adventist.org)</a:t>
            </a:r>
          </a:p>
        </p:txBody>
      </p:sp>
      <p:sp>
        <p:nvSpPr>
          <p:cNvPr id="24583" name="Rectangle 7"/>
          <p:cNvSpPr>
            <a:spLocks noGrp="1" noChangeArrowheads="1"/>
          </p:cNvSpPr>
          <p:nvPr>
            <p:ph type="sldNum" sz="quarter" idx="5"/>
          </p:nvPr>
        </p:nvSpPr>
        <p:spPr bwMode="auto">
          <a:xfrm>
            <a:off x="5440680" y="6949440"/>
            <a:ext cx="4160520" cy="3657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atin typeface="Times New Roman" pitchFamily="18" charset="0"/>
                <a:cs typeface="Times New Roman" pitchFamily="18" charset="0"/>
              </a:defRPr>
            </a:lvl1pPr>
          </a:lstStyle>
          <a:p>
            <a:pPr>
              <a:defRPr/>
            </a:pPr>
            <a:fld id="{9499917A-5C0F-4CDD-A191-F7E9294A01C7}" type="slidenum">
              <a:rPr lang="en-US"/>
              <a:pPr>
                <a:defRPr/>
              </a:pPr>
              <a:t>‹#›</a:t>
            </a:fld>
            <a:endParaRPr lang="en-US"/>
          </a:p>
        </p:txBody>
      </p:sp>
    </p:spTree>
    <p:extLst>
      <p:ext uri="{BB962C8B-B14F-4D97-AF65-F5344CB8AC3E}">
        <p14:creationId xmlns:p14="http://schemas.microsoft.com/office/powerpoint/2010/main" val="980509560"/>
      </p:ext>
    </p:extLst>
  </p:cSld>
  <p:clrMap bg1="lt1" tx1="dk1" bg2="lt2" tx2="dk2" accent1="accent1" accent2="accent2" accent3="accent3" accent4="accent4" accent5="accent5" accent6="accent6" hlink="hlink" folHlink="folHlink"/>
  <p:hf sldNum="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Во время суда над Иисусом Пилат задает ключевой вопрос</a:t>
            </a:r>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1935722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Возможно, мы можем сочувствовать затруднительному положению, в котором оказался Фома: «</a:t>
            </a:r>
            <a:r>
              <a:rPr lang="en-US" sz="1900" dirty="0">
                <a:ea typeface="Calibri" panose="020F0502020204030204" pitchFamily="34" charset="0"/>
              </a:rPr>
              <a:t>[</a:t>
            </a:r>
            <a:r>
              <a:rPr lang="ru-RU" sz="1900" dirty="0">
                <a:ea typeface="Calibri" panose="020F0502020204030204" pitchFamily="34" charset="0"/>
              </a:rPr>
              <a:t>Мы</a:t>
            </a:r>
            <a:r>
              <a:rPr lang="en-US" sz="1900" dirty="0">
                <a:ea typeface="Calibri" panose="020F0502020204030204" pitchFamily="34" charset="0"/>
              </a:rPr>
              <a:t>]</a:t>
            </a:r>
            <a:r>
              <a:rPr lang="ru-RU" sz="1900" dirty="0">
                <a:ea typeface="Calibri" panose="020F0502020204030204" pitchFamily="34" charset="0"/>
              </a:rPr>
              <a:t> не знаем,</a:t>
            </a:r>
            <a:r>
              <a:rPr lang="en-US" sz="1900" dirty="0">
                <a:ea typeface="Calibri" panose="020F0502020204030204" pitchFamily="34" charset="0"/>
              </a:rPr>
              <a:t>…</a:t>
            </a:r>
            <a:r>
              <a:rPr lang="ru-RU" sz="1900" dirty="0">
                <a:ea typeface="Calibri" panose="020F0502020204030204" pitchFamily="34" charset="0"/>
              </a:rPr>
              <a:t> и как можем знать!»</a:t>
            </a:r>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1135950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Прежде чем предпринимать поспешные попытки отказаться от любого из вышеперечисленных критериев, мы должны отметить, что каждый из них имеет ценность и может способствовать лучшему пониманию истины. Дело, однако, в том, что ни один из них не может гарантировать истину.</a:t>
            </a:r>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378458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defTabSz="966612">
              <a:defRPr/>
            </a:pPr>
            <a:r>
              <a:rPr lang="ru-RU" sz="1300" dirty="0"/>
              <a:t>Одним из наиболее распространенных критериев истины являются эмпирические данные. Этот подход часто выражается в таких утверждениях, как «Это подтверждается исследованиями» и «Это научно обосновано».</a:t>
            </a:r>
          </a:p>
          <a:p>
            <a:pPr defTabSz="966612">
              <a:defRPr/>
            </a:pPr>
            <a:r>
              <a:rPr lang="ru-RU" sz="1300" dirty="0"/>
              <a:t>В этом подходе (корреспонденции или эмпирической теории) утверждения истины сравниваются с доказательствами реальности, по крайней мере, в том виде, в каком мы ее воспринимаем. Например, в опросе преподавателей философии и докторов философии, проведенном в 2009 году, 48,9% из 1803 респондентов приняли или склонялись к теории соответствия или корреспондентской теории, 23,0% - к дефляционной, 10,9% - к </a:t>
            </a:r>
            <a:r>
              <a:rPr lang="ru-RU" sz="1300" dirty="0" err="1"/>
              <a:t>эпистемической</a:t>
            </a:r>
            <a:r>
              <a:rPr lang="ru-RU" sz="1300" dirty="0"/>
              <a:t> и 17,2% - к другим теориям истины ( </a:t>
            </a:r>
            <a:r>
              <a:rPr lang="en-US" sz="1300" dirty="0"/>
              <a:t>https://</a:t>
            </a:r>
            <a:r>
              <a:rPr lang="en-US" sz="1300" dirty="0" err="1"/>
              <a:t>philpapers.org</a:t>
            </a:r>
            <a:r>
              <a:rPr lang="en-US" sz="1300" dirty="0"/>
              <a:t>/surveys/</a:t>
            </a:r>
            <a:r>
              <a:rPr lang="en-US" sz="1300" dirty="0" err="1"/>
              <a:t>results.pl</a:t>
            </a:r>
            <a:r>
              <a:rPr lang="en-US" sz="1300" dirty="0"/>
              <a:t>).</a:t>
            </a:r>
            <a:endParaRPr lang="en-US"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413071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defTabSz="966612">
              <a:defRPr/>
            </a:pPr>
            <a:r>
              <a:rPr lang="ru-RU" sz="1300" dirty="0"/>
              <a:t>Одним из наиболее распространенных критериев истины являются эмпирические данные. Этот подход часто выражается в таких утверждениях, как «Это подтверждается исследованиями» и «Это научно обосновано».</a:t>
            </a:r>
          </a:p>
          <a:p>
            <a:pPr defTabSz="966612">
              <a:defRPr/>
            </a:pPr>
            <a:r>
              <a:rPr lang="ru-RU" sz="1300" dirty="0"/>
              <a:t>В этом подходе (корреспонденции или эмпирической теории) утверждения истины сравниваются с доказательствами реальности, по крайней мере, в том виде, в каком мы ее воспринимаем. Например, в опросе преподавателей философии и докторов философии, проведенном в 2009 году, 48,9% из 1803 респондентов приняли или склонялись к теории соответствия или корреспондентской теории, 23,0% - к дефляционной, 10,9% - к </a:t>
            </a:r>
            <a:r>
              <a:rPr lang="ru-RU" sz="1300" dirty="0" err="1"/>
              <a:t>эпистемической</a:t>
            </a:r>
            <a:r>
              <a:rPr lang="ru-RU" sz="1300" dirty="0"/>
              <a:t> и 17,2% - к другим теориям истины ( </a:t>
            </a:r>
            <a:r>
              <a:rPr lang="en-US" sz="1300" dirty="0"/>
              <a:t>https://</a:t>
            </a:r>
            <a:r>
              <a:rPr lang="en-US" sz="1300" dirty="0" err="1"/>
              <a:t>philpapers.org</a:t>
            </a:r>
            <a:r>
              <a:rPr lang="en-US" sz="1300" dirty="0"/>
              <a:t>/surveys/</a:t>
            </a:r>
            <a:r>
              <a:rPr lang="en-US" sz="1300" dirty="0" err="1"/>
              <a:t>results.pl</a:t>
            </a:r>
            <a:r>
              <a:rPr lang="en-US" sz="1300" dirty="0"/>
              <a:t>).</a:t>
            </a:r>
            <a:endParaRPr lang="en-US" sz="1400"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4003870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defTabSz="966612">
              <a:defRPr/>
            </a:pPr>
            <a:r>
              <a:rPr lang="ru-RU" sz="1900" dirty="0">
                <a:ea typeface="Calibri" panose="020F0502020204030204" pitchFamily="34" charset="0"/>
              </a:rPr>
              <a:t>Исследования с их систематической методологией и системой сдержек и противовесов, таких как экспертная оценка и тиражирование результатов, безусловно, являются одним из наиболее многообещающих способов, с помощью которых мы можем приблизиться к истине.</a:t>
            </a:r>
            <a:endParaRPr lang="en-US"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3600701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300" dirty="0"/>
              <a:t>Однако мы были бы наивны, если бы не признали ограниченность исследований, некоторые из которых подчеркнуты в Священном Писании.</a:t>
            </a:r>
            <a:endParaRPr lang="en-US"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197233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dirty="0"/>
              <a:t>Лестница </a:t>
            </a:r>
            <a:r>
              <a:rPr lang="ru-RU" dirty="0" err="1"/>
              <a:t>Пенроуза</a:t>
            </a:r>
            <a:endParaRPr lang="en-US"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496148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300" dirty="0"/>
              <a:t>Каков же тогда ответ? Как мы можем узнать, что есть истина?</a:t>
            </a:r>
            <a:endParaRPr lang="en-US"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792009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300" dirty="0"/>
              <a:t>К сожалению, шум толпы отвлек Пилата, и он отвернулся, прежде чем Иисус успел ответить на его вопрос.</a:t>
            </a:r>
            <a:endParaRPr lang="en-US"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1394971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300" dirty="0"/>
              <a:t>Однако, как это часто бывает с Богом, Христос фактически ответил на вопрос еще до того, как он был задан, когда Он заявил: «Я </a:t>
            </a:r>
            <a:r>
              <a:rPr lang="ru-RU" sz="1300" dirty="0" err="1"/>
              <a:t>есмь</a:t>
            </a:r>
            <a:r>
              <a:rPr lang="ru-RU" sz="1300" dirty="0"/>
              <a:t> путь, истина и жизнь» (Ин. 14:6). Соответственно, для христианина истина – это Личность.</a:t>
            </a:r>
            <a:endParaRPr lang="en-US"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3396708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Если бы мы задали этот вопрос или его аналог: «Как узнать, что истинно?» в разрезе современного общества, то получили бы следующие ответы:</a:t>
            </a:r>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3918973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Более того, за несколько часов до встречи с Пилатом Христос молился: «Освяти их истиной Твоей». Слово Твое есть истина» (Ин. 17:17). Таким образом, в библейском мировоззрении Слово, написанное или воплощенное, является истиной.</a:t>
            </a:r>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3890105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Более того, за несколько часов до встречи с Пилатом Христос молился: «Освяти их истиной Твоей». Слово Твое есть истина» (Иоанна 17:17). Таким образом, в библейском мировоззрении Слово, написанное или воплощенное, является истиной.</a:t>
            </a:r>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1167443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300" dirty="0"/>
              <a:t>Это подразумевает, что познание истины является как интеллектуальным (познание Бога, Его слов и Его дел), так и личностным (познание Христа лично и на собственном опыте).</a:t>
            </a:r>
            <a:endParaRPr lang="en-US"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212524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defTabSz="966612">
              <a:defRPr/>
            </a:pPr>
            <a:r>
              <a:rPr lang="ru-RU" sz="1300" dirty="0"/>
              <a:t>Каковы последствия этой точки зрения для христианина, и особенно для того, кто занимается исследованиями? Существует несколько фундаментальных концепций.</a:t>
            </a:r>
            <a:endParaRPr lang="en-US"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1928988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Иаков писал: «Всякий дар добрый и всякий дар совершенный исходит свыше и нисходит от Отца светов» (</a:t>
            </a:r>
            <a:r>
              <a:rPr lang="ru-RU" sz="1900" dirty="0" err="1">
                <a:ea typeface="Calibri" panose="020F0502020204030204" pitchFamily="34" charset="0"/>
              </a:rPr>
              <a:t>Иак</a:t>
            </a:r>
            <a:r>
              <a:rPr lang="ru-RU" sz="1900" dirty="0">
                <a:ea typeface="Calibri" panose="020F0502020204030204" pitchFamily="34" charset="0"/>
              </a:rPr>
              <a:t>. 1:17), а Иоанн добавляет: «Благодать же и истина пришли через Иисуса Христа» (Ин. 1:17).</a:t>
            </a:r>
            <a:endParaRPr lang="en-US" dirty="0"/>
          </a:p>
        </p:txBody>
      </p:sp>
    </p:spTree>
    <p:extLst>
      <p:ext uri="{BB962C8B-B14F-4D97-AF65-F5344CB8AC3E}">
        <p14:creationId xmlns:p14="http://schemas.microsoft.com/office/powerpoint/2010/main" val="3710846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4316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6436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Библия говорит о «Боге истины» (Ис. 65:16) и утверждает, что «истина в Иисусе» (</a:t>
            </a:r>
            <a:r>
              <a:rPr lang="ru-RU" sz="1900" dirty="0" err="1">
                <a:ea typeface="Calibri" panose="020F0502020204030204" pitchFamily="34" charset="0"/>
              </a:rPr>
              <a:t>Ефес</a:t>
            </a:r>
            <a:r>
              <a:rPr lang="ru-RU" sz="1900" dirty="0">
                <a:ea typeface="Calibri" panose="020F0502020204030204" pitchFamily="34" charset="0"/>
              </a:rPr>
              <a:t>. 4:21).</a:t>
            </a:r>
            <a:endParaRPr lang="en-US" dirty="0"/>
          </a:p>
        </p:txBody>
      </p:sp>
    </p:spTree>
    <p:extLst>
      <p:ext uri="{BB962C8B-B14F-4D97-AF65-F5344CB8AC3E}">
        <p14:creationId xmlns:p14="http://schemas.microsoft.com/office/powerpoint/2010/main" val="228694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Библия говорит о «Боге истины» (Ис. 65:16) и утверждает, что «истина в Иисусе» (</a:t>
            </a:r>
            <a:r>
              <a:rPr lang="ru-RU" sz="1900" dirty="0" err="1">
                <a:ea typeface="Calibri" panose="020F0502020204030204" pitchFamily="34" charset="0"/>
              </a:rPr>
              <a:t>Ефес</a:t>
            </a:r>
            <a:r>
              <a:rPr lang="ru-RU" sz="1900" dirty="0">
                <a:ea typeface="Calibri" panose="020F0502020204030204" pitchFamily="34" charset="0"/>
              </a:rPr>
              <a:t>. 4:21).</a:t>
            </a:r>
            <a:endParaRPr lang="en-US" sz="2000" dirty="0"/>
          </a:p>
        </p:txBody>
      </p:sp>
    </p:spTree>
    <p:extLst>
      <p:ext uri="{BB962C8B-B14F-4D97-AF65-F5344CB8AC3E}">
        <p14:creationId xmlns:p14="http://schemas.microsoft.com/office/powerpoint/2010/main" val="1381284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В Библии также говорится, что Бог вечен и неизменен, с такими утверждениями, как: «От века и до века Ты Бог» (</a:t>
            </a:r>
            <a:r>
              <a:rPr lang="ru-RU" sz="1900" dirty="0" err="1">
                <a:ea typeface="Calibri" panose="020F0502020204030204" pitchFamily="34" charset="0"/>
              </a:rPr>
              <a:t>Пс</a:t>
            </a:r>
            <a:r>
              <a:rPr lang="ru-RU" sz="1900" dirty="0">
                <a:ea typeface="Calibri" panose="020F0502020204030204" pitchFamily="34" charset="0"/>
              </a:rPr>
              <a:t>. 89:3) и «Я Господь, Я не изменяюсь» (Мал. 3:6).</a:t>
            </a:r>
            <a:r>
              <a:rPr lang="en-US" sz="1900" dirty="0">
                <a:ea typeface="Calibri" panose="020F0502020204030204" pitchFamily="34" charset="0"/>
              </a:rPr>
              <a:t> </a:t>
            </a:r>
            <a:endParaRPr lang="en-US" dirty="0"/>
          </a:p>
        </p:txBody>
      </p:sp>
    </p:spTree>
    <p:extLst>
      <p:ext uri="{BB962C8B-B14F-4D97-AF65-F5344CB8AC3E}">
        <p14:creationId xmlns:p14="http://schemas.microsoft.com/office/powerpoint/2010/main" val="3951115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Однако мы признаем, что каждый из этих критериев определения истинности имеет свои ограничения.</a:t>
            </a:r>
            <a:endParaRPr lang="en-US"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1686926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В результате Божья Истина постоянна, как подтвердил Давид: «Истина Господня пребывает вовек» (</a:t>
            </a:r>
            <a:r>
              <a:rPr lang="ru-RU" sz="1900" dirty="0" err="1">
                <a:ea typeface="Calibri" panose="020F0502020204030204" pitchFamily="34" charset="0"/>
              </a:rPr>
              <a:t>Пс</a:t>
            </a:r>
            <a:r>
              <a:rPr lang="ru-RU" sz="1900" dirty="0">
                <a:ea typeface="Calibri" panose="020F0502020204030204" pitchFamily="34" charset="0"/>
              </a:rPr>
              <a:t>. 116:2).</a:t>
            </a:r>
            <a:endParaRPr lang="en-US" dirty="0"/>
          </a:p>
        </p:txBody>
      </p:sp>
    </p:spTree>
    <p:extLst>
      <p:ext uri="{BB962C8B-B14F-4D97-AF65-F5344CB8AC3E}">
        <p14:creationId xmlns:p14="http://schemas.microsoft.com/office/powerpoint/2010/main" val="2489150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NKJV</a:t>
            </a:r>
          </a:p>
        </p:txBody>
      </p:sp>
    </p:spTree>
    <p:extLst>
      <p:ext uri="{BB962C8B-B14F-4D97-AF65-F5344CB8AC3E}">
        <p14:creationId xmlns:p14="http://schemas.microsoft.com/office/powerpoint/2010/main" val="4203127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NKJV</a:t>
            </a:r>
          </a:p>
        </p:txBody>
      </p:sp>
    </p:spTree>
    <p:extLst>
      <p:ext uri="{BB962C8B-B14F-4D97-AF65-F5344CB8AC3E}">
        <p14:creationId xmlns:p14="http://schemas.microsoft.com/office/powerpoint/2010/main" val="1412689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NKJV</a:t>
            </a:r>
          </a:p>
        </p:txBody>
      </p:sp>
    </p:spTree>
    <p:extLst>
      <p:ext uri="{BB962C8B-B14F-4D97-AF65-F5344CB8AC3E}">
        <p14:creationId xmlns:p14="http://schemas.microsoft.com/office/powerpoint/2010/main" val="12174581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Если бы мы, например, посетили Азию, нам пришлось бы снимать обувь перед входом в святое место. Однако в некоторых других местах снимать обувь во время церковной службы считалось бы неприличным. Какая позиция правильная? Обе являются </a:t>
            </a:r>
            <a:r>
              <a:rPr lang="ru-RU" sz="1900" dirty="0" err="1">
                <a:ea typeface="Calibri" panose="020F0502020204030204" pitchFamily="34" charset="0"/>
              </a:rPr>
              <a:t>контекстуализированным</a:t>
            </a:r>
            <a:r>
              <a:rPr lang="ru-RU" sz="1900" dirty="0">
                <a:ea typeface="Calibri" panose="020F0502020204030204" pitchFamily="34" charset="0"/>
              </a:rPr>
              <a:t> выражением одного и того же принципа, а именно: следует проявлять почтение к Богу. Точно так же исследования могут помочь выявить универсальные теории, но применение принципов, как видно из результатов исследования, может предполагать различия в зависимости от времени, места и населения.</a:t>
            </a:r>
            <a:endParaRPr lang="en-US" dirty="0"/>
          </a:p>
        </p:txBody>
      </p:sp>
    </p:spTree>
    <p:extLst>
      <p:ext uri="{BB962C8B-B14F-4D97-AF65-F5344CB8AC3E}">
        <p14:creationId xmlns:p14="http://schemas.microsoft.com/office/powerpoint/2010/main" val="2718951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Мы отметили, что согласованность не может установить истину, поскольку мы можем начать с ложного предположения. Таким образом, не все, что последовательно и согласовано, истинно. Тем не менее то, что истинно, внутренне непротиворечиво, и Истина будет в гармонии сама с собой, где бы и когда бы она ни была найдена.</a:t>
            </a:r>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5723402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300" dirty="0"/>
              <a:t>Визуально наш круг знаний окружен огромной вселенной того, чего мы не знаем или, тем более, не понимаем. Однако наш единственный контакт с этой вселенной находится на периферии нашего круга.</a:t>
            </a:r>
          </a:p>
          <a:p>
            <a:r>
              <a:rPr lang="ru-RU" sz="1300" dirty="0"/>
              <a:t>За пределами окружности мы даже не знаем, что не знаем.</a:t>
            </a:r>
          </a:p>
          <a:p>
            <a:r>
              <a:rPr lang="ru-RU" sz="1300" dirty="0"/>
              <a:t>Когда круг знаний мал, окружность тоже мала, и мы можем поверить, что есть лишь несколько вещей, которых мы еще не знаем. Однако по мере того, как площадь круга увеличивается в результате обучения и исследований, увеличивается и окружность, и наши точки соприкосновения с неизведанным. Следовательно, чем больше мы учимся, тем больше понимаем, как многому еще предстоит научиться, и тем более смиренными нам следует становиться.</a:t>
            </a:r>
            <a:endParaRPr lang="en-US"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2567050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Следовательно, чем больше мы учимся, тем больше понимаем, как многому еще предстоит научиться, и тем более смиренными нам следует становиться.</a:t>
            </a:r>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31128910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Недостаточно стоять, укоренившись в истине. Согласно Писанию, мы должны ходить в истине (2 Ин. 4; 3 Ин. 3 и 4). Ходьба означает движение и прогресс.</a:t>
            </a:r>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32236176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Насколько самонадеянно было бы тогда, если бы кто-либо в этом путешествии заявлял или действовал так, как будто он или она обладает всей истиной! Христианин никогда не будет обладать всей истиной. Ведь Божья истина бесконечна, а мы конечны. Тем не менее, благодаря учебе, исследованию и опыту, благодаря сотрудничеству с другими искателями истины и божественному водительству, доля ошибок должна начать уменьшаться, а цель состоит в том, чтобы в конечном итоге все, чем обладает христианин, было истиной.</a:t>
            </a:r>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395303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Однако мы признаем, что каждый из этих критериев определения истинности имеет свои ограничения.</a:t>
            </a:r>
            <a:endParaRPr lang="en-US"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33416416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Насколько самонадеянно было бы тогда, если бы кто-либо в этом путешествии заявлял или действовал так, как будто он или она обладает всей истиной! Христианин никогда не будет обладать всей истиной. Ведь Божья истина бесконечна, а мы конечны. Тем не менее, благодаря учебе, исследованию и опыту, благодаря сотрудничеству с другими искателями истины и божественному водительству, доля ошибок должна начать уменьшаться, а цель состоит в том, чтобы в конечном итоге все, чем обладает христианин, было истиной.</a:t>
            </a:r>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22022550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ru-RU" sz="1800" dirty="0">
                <a:effectLst/>
                <a:latin typeface="Calibri" panose="020F0502020204030204" pitchFamily="34" charset="0"/>
                <a:ea typeface="Calibri" panose="020F0502020204030204" pitchFamily="34" charset="0"/>
                <a:cs typeface="Times New Roman" panose="02020603050405020304" pitchFamily="18" charset="0"/>
              </a:rPr>
              <a:t>Еще ранее Августин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Гиппонский</a:t>
            </a:r>
            <a:r>
              <a:rPr lang="ru-RU" sz="1800" dirty="0">
                <a:effectLst/>
                <a:latin typeface="Calibri" panose="020F0502020204030204" pitchFamily="34" charset="0"/>
                <a:ea typeface="Calibri" panose="020F0502020204030204" pitchFamily="34" charset="0"/>
                <a:cs typeface="Times New Roman" panose="02020603050405020304" pitchFamily="18" charset="0"/>
              </a:rPr>
              <a:t> в своей работе «О христианском учении» (глава 18) выдвинул эту идею: «Пусть каждый добрый и истинный христианин поймет, что где бы ни была найдена истина, она принадлежит его Учителю».</a:t>
            </a:r>
            <a:endParaRPr lang="es-MX" dirty="0"/>
          </a:p>
        </p:txBody>
      </p:sp>
      <p:sp>
        <p:nvSpPr>
          <p:cNvPr id="4" name="Header Placeholder 3"/>
          <p:cNvSpPr>
            <a:spLocks noGrp="1"/>
          </p:cNvSpPr>
          <p:nvPr>
            <p:ph type="hdr" sz="quarter"/>
          </p:nvPr>
        </p:nvSpPr>
        <p:spPr/>
        <p:txBody>
          <a:bodyPr/>
          <a:lstStyle/>
          <a:p>
            <a:pPr>
              <a:defRPr/>
            </a:pPr>
            <a:r>
              <a:rPr lang="en-US"/>
              <a:t>Quality and Access: Key Challenges in Adventist Education</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753615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ru-RU" sz="1800" dirty="0">
                <a:effectLst/>
                <a:latin typeface="Times New Roman" panose="02020603050405020304" pitchFamily="18" charset="0"/>
                <a:ea typeface="Calibri" panose="020F0502020204030204" pitchFamily="34" charset="0"/>
              </a:rPr>
              <a:t>Если что-то истинно (даже если это правда о неправде), это является продолжением Божьей Истины, и мы должны признать эту связь. С христианской точки зрения, основная цель исследований и образования – подчеркнуть связь между открытой истиной и ее Источником.</a:t>
            </a:r>
            <a:endParaRPr lang="es-MX" dirty="0"/>
          </a:p>
        </p:txBody>
      </p:sp>
      <p:sp>
        <p:nvSpPr>
          <p:cNvPr id="4" name="Header Placeholder 3"/>
          <p:cNvSpPr>
            <a:spLocks noGrp="1"/>
          </p:cNvSpPr>
          <p:nvPr>
            <p:ph type="hdr" sz="quarter"/>
          </p:nvPr>
        </p:nvSpPr>
        <p:spPr/>
        <p:txBody>
          <a:bodyPr/>
          <a:lstStyle/>
          <a:p>
            <a:pPr>
              <a:defRPr/>
            </a:pPr>
            <a:r>
              <a:rPr lang="en-US"/>
              <a:t>Quality and Access: Key Challenges in Adventist Education</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15467751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Хотя мы признаем, что всякая истина является проявлением высшей Истины Бога, мы также должны признать, что христиане не обладают монополией на истину. Неверующие также открывают истины. «[Бог] заставляет свое солнце светить злым и добрым людям. Он посылает дождь на тех, кто поступает правильно, и на тех, кто не поступает» (Мф. 5:45, </a:t>
            </a:r>
            <a:r>
              <a:rPr lang="en-US" sz="1900" dirty="0">
                <a:ea typeface="Calibri" panose="020F0502020204030204" pitchFamily="34" charset="0"/>
              </a:rPr>
              <a:t>NIV), </a:t>
            </a:r>
            <a:r>
              <a:rPr lang="ru-RU" sz="1900" dirty="0">
                <a:ea typeface="Calibri" panose="020F0502020204030204" pitchFamily="34" charset="0"/>
              </a:rPr>
              <a:t>потому что Он хочет, чтобы все «пришли к познанию истины» (1 Тим. 2:4).</a:t>
            </a:r>
            <a:endParaRPr lang="en-US" dirty="0"/>
          </a:p>
        </p:txBody>
      </p:sp>
    </p:spTree>
    <p:extLst>
      <p:ext uri="{BB962C8B-B14F-4D97-AF65-F5344CB8AC3E}">
        <p14:creationId xmlns:p14="http://schemas.microsoft.com/office/powerpoint/2010/main" val="33207293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defTabSz="966612">
              <a:defRPr/>
            </a:pPr>
            <a:r>
              <a:rPr lang="ru-RU" sz="1900" dirty="0">
                <a:ea typeface="Calibri" panose="020F0502020204030204" pitchFamily="34" charset="0"/>
                <a:cs typeface="Times New Roman" panose="02020603050405020304" pitchFamily="18" charset="0"/>
              </a:rPr>
              <a:t>Поэтому нам не следует удивляться, если агностики или даже атеисты откроют важные грани Божьей Истины. В то время как нехристианин может столкнуться с истиной на своем жизненном пути, христианин признает и ценит Источник этой истины.</a:t>
            </a:r>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204591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300" dirty="0"/>
              <a:t>Вопрос «Как нам обрести истину?» особенно актуален в контексте научных исследований.</a:t>
            </a:r>
            <a:endParaRPr lang="en-US"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15576950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defTabSz="966612">
              <a:defRPr/>
            </a:pPr>
            <a:r>
              <a:rPr lang="ru-RU" sz="1900" dirty="0">
                <a:ea typeface="Calibri" panose="020F0502020204030204" pitchFamily="34" charset="0"/>
              </a:rPr>
              <a:t>Вопрос «Как нам обрести истину?» особенно актуален в контексте научных исследований.</a:t>
            </a:r>
          </a:p>
          <a:p>
            <a:pPr defTabSz="966612">
              <a:defRPr/>
            </a:pPr>
            <a:r>
              <a:rPr lang="ru-RU" sz="1900" dirty="0">
                <a:ea typeface="Calibri" panose="020F0502020204030204" pitchFamily="34" charset="0"/>
              </a:rPr>
              <a:t>По сути, мы можем обрести истину, потому что Бог берет на себя инициативу, делясь с нами истинными фактами и принципами. Божественное откровение – это канал, через который Бог открывает истину людям. Тем не менее, разум, исследование и осмысление играют ключевую роль, а вера является неотъемлемой частью всего процесса.</a:t>
            </a:r>
            <a:endParaRPr lang="en-US" dirty="0">
              <a:effectLst/>
            </a:endParaRPr>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14228949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defTabSz="966612">
              <a:defRPr/>
            </a:pPr>
            <a:r>
              <a:rPr lang="ru-RU" sz="1300" dirty="0"/>
              <a:t>Божественное откровение включает в себя как особое откровение (Св. Писание), так и общее откровение (творения Бога). Следовательно, и Писание, и творение (включая людей) являются средствами, намеренно используемыми Богом для сообщения истины (см., например, обсуждение как общего, так и особого откровения в Псалме 18). Однако следует отметить, что основной целью Божьего откровения через природу было передать знание о Себе и Его плане творения. «Небеса возвещают славу Божию; и о делах рук Его вещает твердь» (</a:t>
            </a:r>
            <a:r>
              <a:rPr lang="ru-RU" sz="1300" dirty="0" err="1"/>
              <a:t>Пс</a:t>
            </a:r>
            <a:r>
              <a:rPr lang="ru-RU" sz="1300" dirty="0"/>
              <a:t>. 18:1; также </a:t>
            </a:r>
            <a:r>
              <a:rPr lang="ru-RU" sz="1300" dirty="0" err="1"/>
              <a:t>Пс</a:t>
            </a:r>
            <a:r>
              <a:rPr lang="ru-RU" sz="1300" dirty="0"/>
              <a:t>. 96:6 и Деян. 14:15-17). Бог фактически поместил в Свои творения достаточные доказательства того, что любой человек, независимо от образования и опыта, может обрести существенное понимание Бога: «Ибо невидимое Его, вечная сила Его и Божество, от создания мира через рассматривание творений видимы, так что они безответны» (Рим. 1:20).</a:t>
            </a:r>
          </a:p>
          <a:p>
            <a:pPr defTabSz="966612">
              <a:defRPr/>
            </a:pPr>
            <a:r>
              <a:rPr lang="ru-RU" sz="1300" dirty="0"/>
              <a:t>Наши способности к рассуждению, а также способность проводить исследования и размышлять над знаниями и опытом — это дары от Бога, которые позволяют нам открывать и понимать истину. Вера, в свою очередь, — это искренняя и преданная приверженность Божьему проявлению Истины, свидетельствующая о том, что мы любим истину, включая ее в ткань нашей жизни (2 Фес. 2:10). Заметьте, недостаточно знать истину. Даже дьявол знает и трепещет (</a:t>
            </a:r>
            <a:r>
              <a:rPr lang="ru-RU" sz="1300" dirty="0" err="1"/>
              <a:t>Иак</a:t>
            </a:r>
            <a:r>
              <a:rPr lang="ru-RU" sz="1300" dirty="0"/>
              <a:t>. 2:19). Мы должны любить истину, а любить истину — значит жить по истине.</a:t>
            </a:r>
            <a:endParaRPr lang="en-US"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30413641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St. ‘An – </a:t>
            </a:r>
            <a:r>
              <a:rPr lang="en-US" dirty="0" err="1"/>
              <a:t>som</a:t>
            </a:r>
            <a:r>
              <a:rPr lang="en-US" dirty="0"/>
              <a:t> </a:t>
            </a:r>
            <a:endParaRPr lang="es-MX" dirty="0"/>
          </a:p>
          <a:p>
            <a:r>
              <a:rPr lang="es-MX" dirty="0"/>
              <a:t>Pros – </a:t>
            </a:r>
            <a:r>
              <a:rPr lang="en-US" dirty="0"/>
              <a:t>‘lo – </a:t>
            </a:r>
            <a:r>
              <a:rPr lang="en-US" dirty="0" err="1"/>
              <a:t>gion</a:t>
            </a:r>
            <a:r>
              <a:rPr lang="en-US" dirty="0"/>
              <a:t> </a:t>
            </a:r>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21103087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Однако есть проблема. Павел говорит о тех, «которые истину заменили ложью» (Рим. 1:25).</a:t>
            </a:r>
            <a:endParaRPr lang="en-US"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3446256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Например, каждое предание должно иметь начало. Откуда первый человек узнал, что было правдой?</a:t>
            </a:r>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22567688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Хотя Божью Истину нельзя уничтожить, на самом деле ее можно исказить. Когда объект рассматривается через искаженную линзу, наше восприятие этого объекта деформируется, хотя сам объект не изменился.</a:t>
            </a:r>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15347540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Хотя Божью Истину нельзя уничтожить, на самом деле ее можно исказить. Когда объект рассматривается через искаженную линзу, наше восприятие этого объекта деформируется, хотя сам объект не изменился.</a:t>
            </a:r>
            <a:endParaRPr lang="es-MX" sz="2000"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35233652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Хотя Божью Истину нельзя уничтожить, на самом деле ее можно исказить. Когда объект рассматривается через искаженную линзу, наше восприятие этого объекта деформируется, хотя сам объект не изменился.</a:t>
            </a:r>
            <a:endParaRPr lang="es-MX" sz="2000"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7732081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Хотя Божью Истину нельзя уничтожить, на самом деле ее можно исказить. Когда объект рассматривается через искаженную линзу, наше восприятие этого объекта деформируется, хотя сам объект не изменился.</a:t>
            </a:r>
            <a:endParaRPr lang="es-MX" sz="2000"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39459812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Как происходит такое искажение истины? Есть как минимум две возможности:</a:t>
            </a:r>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6517774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300" dirty="0"/>
              <a:t>Есть как минимум две возможности: Это может стать результатом прямого манипулирования сатаной Божьей истиной (Деян. 16:16-18).</a:t>
            </a:r>
            <a:endParaRPr lang="en-US"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36504586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NKJV</a:t>
            </a:r>
          </a:p>
        </p:txBody>
      </p:sp>
    </p:spTree>
    <p:extLst>
      <p:ext uri="{BB962C8B-B14F-4D97-AF65-F5344CB8AC3E}">
        <p14:creationId xmlns:p14="http://schemas.microsoft.com/office/powerpoint/2010/main" val="12141180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NKJV</a:t>
            </a:r>
          </a:p>
        </p:txBody>
      </p:sp>
    </p:spTree>
    <p:extLst>
      <p:ext uri="{BB962C8B-B14F-4D97-AF65-F5344CB8AC3E}">
        <p14:creationId xmlns:p14="http://schemas.microsoft.com/office/powerpoint/2010/main" val="6496578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300" dirty="0"/>
              <a:t>Утверждение </a:t>
            </a:r>
            <a:r>
              <a:rPr lang="ru-RU" sz="1300" dirty="0" err="1"/>
              <a:t>прорицательности</a:t>
            </a:r>
            <a:r>
              <a:rPr lang="ru-RU" sz="1300" dirty="0"/>
              <a:t>: «Эти люди — слуги Бога Всевышнего, которые возвещают нам путь спасения» было правдой. Почему же тогда Павел произнес свое упрек? Просто потому, что дьявол пытался исказить Божью истину. Жители Филипп хорошо знали эту женщину — она «приносила своим хозяевам большую прибыль гаданиями». Поскольку женщина, казалось, знала этих незнакомцев и оказывала им бесплатные маркетинговые услуги «в течение многих дней», люди могли ошибочно заключить, что они, должно быть, принадлежат к одному и тому же направлению.</a:t>
            </a:r>
            <a:endParaRPr lang="en-US" dirty="0"/>
          </a:p>
        </p:txBody>
      </p:sp>
    </p:spTree>
    <p:extLst>
      <p:ext uri="{BB962C8B-B14F-4D97-AF65-F5344CB8AC3E}">
        <p14:creationId xmlns:p14="http://schemas.microsoft.com/office/powerpoint/2010/main" val="24651855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300" dirty="0"/>
              <a:t>возможно, более </a:t>
            </a:r>
            <a:r>
              <a:rPr lang="ru-RU" sz="1300" dirty="0" err="1"/>
              <a:t>ухищрённо</a:t>
            </a:r>
            <a:r>
              <a:rPr lang="ru-RU" sz="1300" dirty="0"/>
              <a:t>, через принятие светского мировоззрения (2 Кор. 4:4), которое исключает Бога из жизни.</a:t>
            </a:r>
            <a:endParaRPr lang="en-US"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4112442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36504947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US" sz="800" dirty="0"/>
          </a:p>
        </p:txBody>
      </p:sp>
    </p:spTree>
    <p:extLst>
      <p:ext uri="{BB962C8B-B14F-4D97-AF65-F5344CB8AC3E}">
        <p14:creationId xmlns:p14="http://schemas.microsoft.com/office/powerpoint/2010/main" val="4052343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300" dirty="0"/>
              <a:t>Результатом в любом случае являются ложные выводы относительно Божьего откровения истины.</a:t>
            </a:r>
          </a:p>
          <a:p>
            <a:r>
              <a:rPr lang="ru-RU" sz="1300" dirty="0"/>
              <a:t>Это трагично. Бог делится истинными фактами и принципами с человечеством, но люди приходят к ложным выводам. Есть ли выход?</a:t>
            </a:r>
            <a:endParaRPr lang="en-US"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4616405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defTabSz="966612">
              <a:defRPr/>
            </a:pPr>
            <a:r>
              <a:rPr lang="ru-RU" sz="1300" dirty="0"/>
              <a:t>Хорошая новость заключается в том, что Бог снова проявляет инициативу. Он дает «Духа истины», который будет вести нас «на всякую истину» (Ин. 16:13). Роль Святого Духа состоит в том, чтобы отразить попытки сатаны исказить истину и спасти нас от ложных предположений секулярного мировоззрения. В результате мы можем прийти к правильным выводам относительно Бога и Его истины. Пророк Исаия пишет: «Если враг придет, как река, Дух Господень прогонит его» (Ис. 59:19). См. также 1 Ин. 5:6 и 1 Кор. 2:6–16.</a:t>
            </a:r>
            <a:endParaRPr lang="en-US" sz="1300"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9914287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sz="1300" dirty="0">
                <a:latin typeface="+mn-lt"/>
              </a:rPr>
              <a:t>NKJV. Although will-attack like-the-River [the]-enemy (subject) - (major break) - the-Spirit-of [the] Lord [will be] putting-to-flight him. See discussion: http://ichthys.com/mail-Isaiah%2059-19.htm </a:t>
            </a:r>
          </a:p>
          <a:p>
            <a:r>
              <a:rPr lang="ru-RU" sz="1300" dirty="0"/>
              <a:t>Следовательно, христианину крайне важно пригласить Святого Духа в качестве партнера в исследовании.</a:t>
            </a:r>
            <a:endParaRPr lang="en-US" dirty="0"/>
          </a:p>
        </p:txBody>
      </p:sp>
    </p:spTree>
    <p:extLst>
      <p:ext uri="{BB962C8B-B14F-4D97-AF65-F5344CB8AC3E}">
        <p14:creationId xmlns:p14="http://schemas.microsoft.com/office/powerpoint/2010/main" val="18018852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Однако есть дополнительная гарантия – это триангуляция верующих.</a:t>
            </a:r>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6185354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300" dirty="0"/>
              <a:t>Вопрос «Как нам обрести истину?» особенно актуален в контексте научных исследований.</a:t>
            </a:r>
            <a:endParaRPr lang="en-US"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12205308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С другой стороны, мы должны признать, что исследованиям присущи ограничения, что даже тщательное применение научных исследований не является гарантией истины. Хотя мы стремимся гарантировать правдивость наших выводов, мы признаем, что не можем прийти к уверенности на основе эмпирических данных.</a:t>
            </a:r>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27724896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Поэтому каждый из нас должен быть примером искренности и смирения. Это включает в себя признание ограниченности наших знаний, честность в отношении наших недостатков и выражение предварительных выводов. Это подразумевает открытость к исправлениям и стремление к постоянному росту</a:t>
            </a:r>
            <a:r>
              <a:rPr lang="en-US" sz="1900" dirty="0">
                <a:ea typeface="Calibri" panose="020F0502020204030204" pitchFamily="34" charset="0"/>
              </a:rPr>
              <a:t>.</a:t>
            </a:r>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25635152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Предполагается, что мы, верующие ученые, должны объединиться под руководством Духа, чтобы в поисках истины построить динамичное сообщество, основанное на Слове.</a:t>
            </a:r>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7245632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2123943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Если мы признаем, что истина относительна, тогда она должна включать эмоциональную составляющую. Антонио </a:t>
            </a:r>
            <a:r>
              <a:rPr lang="ru-RU" sz="1900" dirty="0" err="1">
                <a:ea typeface="Calibri" panose="020F0502020204030204" pitchFamily="34" charset="0"/>
              </a:rPr>
              <a:t>Дамасио</a:t>
            </a:r>
            <a:r>
              <a:rPr lang="ru-RU" sz="1900" dirty="0">
                <a:ea typeface="Calibri" panose="020F0502020204030204" pitchFamily="34" charset="0"/>
              </a:rPr>
              <a:t> в книге «Ошибка Декарта: эмоции, разум и человеческий мозг» (Нью-Йорк: </a:t>
            </a:r>
            <a:r>
              <a:rPr lang="en-US" sz="1900" dirty="0">
                <a:ea typeface="Calibri" panose="020F0502020204030204" pitchFamily="34" charset="0"/>
              </a:rPr>
              <a:t>Avon Books, 1994) </a:t>
            </a:r>
            <a:r>
              <a:rPr lang="ru-RU" sz="1900" dirty="0">
                <a:ea typeface="Calibri" panose="020F0502020204030204" pitchFamily="34" charset="0"/>
              </a:rPr>
              <a:t>фактически предполагает, что человеческий мозг не позволяет осуществлять рациональный поиск без вовлечения эмоциональных центров мозга.</a:t>
            </a:r>
            <a:endParaRPr lang="en-US" dirty="0"/>
          </a:p>
        </p:txBody>
      </p:sp>
      <p:sp>
        <p:nvSpPr>
          <p:cNvPr id="4" name="Header Placeholder 3"/>
          <p:cNvSpPr>
            <a:spLocks noGrp="1"/>
          </p:cNvSpPr>
          <p:nvPr>
            <p:ph type="hdr" sz="quarter" idx="10"/>
          </p:nvPr>
        </p:nvSpPr>
        <p:spPr/>
        <p:txBody>
          <a:bodyPr/>
          <a:lstStyle/>
          <a:p>
            <a:pPr>
              <a:defRPr/>
            </a:pPr>
            <a:r>
              <a:rPr lang="en-US"/>
              <a:t>Research and the Search for Truth</a:t>
            </a:r>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37775791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41304495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«Истина сделает вас свободными» (Ин. 8:32). Нам не столько нужна свобода для открытия истины, сколько мы должны жить в Божьей истине, чтобы постепенно ощущать свободу — от ошибок, от ложных предположений и неуместных интерпретаций. Истина, по сути, предлагает единственную свободу.</a:t>
            </a:r>
            <a:endParaRPr lang="es-MX" dirty="0"/>
          </a:p>
        </p:txBody>
      </p:sp>
      <p:sp>
        <p:nvSpPr>
          <p:cNvPr id="4" name="Header Placeholder 3"/>
          <p:cNvSpPr>
            <a:spLocks noGrp="1"/>
          </p:cNvSpPr>
          <p:nvPr>
            <p:ph type="hdr" sz="quarter"/>
          </p:nvPr>
        </p:nvSpPr>
        <p:spPr/>
        <p:txBody>
          <a:bodyPr/>
          <a:lstStyle/>
          <a:p>
            <a:pPr>
              <a:defRPr/>
            </a:pPr>
            <a:r>
              <a:rPr lang="en-US"/>
              <a:t>Research and the Search for Truth</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Presented by John Wesley Taylor V, PhD (taylorj@gc.adventist.org)</a:t>
            </a:r>
          </a:p>
        </p:txBody>
      </p:sp>
    </p:spTree>
    <p:extLst>
      <p:ext uri="{BB962C8B-B14F-4D97-AF65-F5344CB8AC3E}">
        <p14:creationId xmlns:p14="http://schemas.microsoft.com/office/powerpoint/2010/main" val="24143247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r>
              <a:rPr lang="en-US" dirty="0"/>
              <a:t>NLT. </a:t>
            </a:r>
            <a:r>
              <a:rPr lang="en-US" sz="1300" dirty="0">
                <a:latin typeface="+mn-lt"/>
              </a:rPr>
              <a:t>Holy Bible, New Living Translation copyright © 1996, 2004, 2007 by Tyndale Charitable Trust.  Used by permission of Tyndale House Publishers, Inc., Wheaton, Illinois 60189.  All rights reserved.</a:t>
            </a:r>
          </a:p>
        </p:txBody>
      </p:sp>
    </p:spTree>
    <p:extLst>
      <p:ext uri="{BB962C8B-B14F-4D97-AF65-F5344CB8AC3E}">
        <p14:creationId xmlns:p14="http://schemas.microsoft.com/office/powerpoint/2010/main" val="7216469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900" dirty="0">
                <a:ea typeface="Calibri" panose="020F0502020204030204" pitchFamily="34" charset="0"/>
              </a:rPr>
              <a:t>В конце истории Земли Бог провозглашает: «Откройте врата, чтобы мог войти народ праведный, хранящий истину» (Ис. 26:2).</a:t>
            </a:r>
            <a:endParaRPr lang="en-US" dirty="0"/>
          </a:p>
        </p:txBody>
      </p:sp>
    </p:spTree>
    <p:extLst>
      <p:ext uri="{BB962C8B-B14F-4D97-AF65-F5344CB8AC3E}">
        <p14:creationId xmlns:p14="http://schemas.microsoft.com/office/powerpoint/2010/main" val="27104582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NKJV</a:t>
            </a:r>
          </a:p>
        </p:txBody>
      </p:sp>
    </p:spTree>
    <p:extLst>
      <p:ext uri="{BB962C8B-B14F-4D97-AF65-F5344CB8AC3E}">
        <p14:creationId xmlns:p14="http://schemas.microsoft.com/office/powerpoint/2010/main" val="4248064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300" dirty="0">
                <a:latin typeface="+mn-lt"/>
              </a:rPr>
              <a:t>Как и в случае с Пизанской башней, не приведет ли неисправный фундамент к наклону всей конструкции?</a:t>
            </a:r>
            <a:endParaRPr lang="en-US" dirty="0"/>
          </a:p>
        </p:txBody>
      </p:sp>
    </p:spTree>
    <p:extLst>
      <p:ext uri="{BB962C8B-B14F-4D97-AF65-F5344CB8AC3E}">
        <p14:creationId xmlns:p14="http://schemas.microsoft.com/office/powerpoint/2010/main" val="3217578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ru-RU" sz="1300" dirty="0"/>
              <a:t>Хотя обманная реклама может быть эффективной, по крайней мере, с точки зрения краткосрочных продаж, делает ли это ее правдивой?</a:t>
            </a:r>
          </a:p>
          <a:p>
            <a:r>
              <a:rPr lang="ru-RU" sz="1300" dirty="0"/>
              <a:t>Получение взятки для финансирования достойного проекта</a:t>
            </a:r>
            <a:endParaRPr lang="en-US" dirty="0"/>
          </a:p>
        </p:txBody>
      </p:sp>
    </p:spTree>
    <p:extLst>
      <p:ext uri="{BB962C8B-B14F-4D97-AF65-F5344CB8AC3E}">
        <p14:creationId xmlns:p14="http://schemas.microsoft.com/office/powerpoint/2010/main" val="1236537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C1E2D6A-6E4A-4242-8658-8C0D2E2FE881}" type="slidenum">
              <a:rPr lang="en-US" smtClean="0"/>
              <a:pPr>
                <a:defRPr/>
              </a:pPr>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 y="6334320"/>
            <a:ext cx="12192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85341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4"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0"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0"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5BD8715-5632-4D77-BCA8-C63C80ACAF7C}" type="slidenum">
              <a:rPr lang="en-US" smtClean="0"/>
              <a:pPr>
                <a:defRPr/>
              </a:pPr>
              <a:t>‹#›</a:t>
            </a:fld>
            <a:endParaRPr lang="en-US"/>
          </a:p>
        </p:txBody>
      </p:sp>
    </p:spTree>
    <p:extLst>
      <p:ext uri="{BB962C8B-B14F-4D97-AF65-F5344CB8AC3E}">
        <p14:creationId xmlns:p14="http://schemas.microsoft.com/office/powerpoint/2010/main" val="256782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5B7A9DA-3BCC-4F97-ABC7-9A160848614C}" type="slidenum">
              <a:rPr lang="en-US" smtClean="0"/>
              <a:pPr>
                <a:defRPr/>
              </a:pPr>
              <a:t>‹#›</a:t>
            </a:fld>
            <a:endParaRPr lang="en-US"/>
          </a:p>
        </p:txBody>
      </p:sp>
    </p:spTree>
    <p:extLst>
      <p:ext uri="{BB962C8B-B14F-4D97-AF65-F5344CB8AC3E}">
        <p14:creationId xmlns:p14="http://schemas.microsoft.com/office/powerpoint/2010/main" val="248453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9198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869A5A1-8016-4A11-A694-8FC823B624F5}" type="slidenum">
              <a:rPr lang="en-US" smtClean="0"/>
              <a:pPr>
                <a:defRPr/>
              </a:pPr>
              <a:t>‹#›</a:t>
            </a:fld>
            <a:endParaRPr lang="en-US"/>
          </a:p>
        </p:txBody>
      </p:sp>
    </p:spTree>
    <p:extLst>
      <p:ext uri="{BB962C8B-B14F-4D97-AF65-F5344CB8AC3E}">
        <p14:creationId xmlns:p14="http://schemas.microsoft.com/office/powerpoint/2010/main" val="1264487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725306-F537-42D4-8F67-6ED619EDAF56}" type="slidenum">
              <a:rPr lang="en-US"/>
              <a:pPr>
                <a:defRPr/>
              </a:pPr>
              <a:t>‹#›</a:t>
            </a:fld>
            <a:endParaRPr lang="en-US"/>
          </a:p>
        </p:txBody>
      </p:sp>
    </p:spTree>
    <p:extLst>
      <p:ext uri="{BB962C8B-B14F-4D97-AF65-F5344CB8AC3E}">
        <p14:creationId xmlns:p14="http://schemas.microsoft.com/office/powerpoint/2010/main" val="1429740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10058400" cy="1143000"/>
          </a:xfrm>
        </p:spPr>
        <p:txBody>
          <a:bodyPr/>
          <a:lstStyle/>
          <a:p>
            <a:r>
              <a:rPr lang="en-US"/>
              <a:t>Click to edit Master title style</a:t>
            </a:r>
          </a:p>
        </p:txBody>
      </p:sp>
      <p:sp>
        <p:nvSpPr>
          <p:cNvPr id="3" name="Table Placeholder 2"/>
          <p:cNvSpPr>
            <a:spLocks noGrp="1"/>
          </p:cNvSpPr>
          <p:nvPr>
            <p:ph type="tbl" idx="1"/>
          </p:nvPr>
        </p:nvSpPr>
        <p:spPr>
          <a:xfrm>
            <a:off x="1828800" y="1981200"/>
            <a:ext cx="10160000" cy="4114800"/>
          </a:xfrm>
        </p:spPr>
        <p:txBody>
          <a:bodyPr/>
          <a:lstStyle/>
          <a:p>
            <a:endParaRPr lang="en-US"/>
          </a:p>
        </p:txBody>
      </p:sp>
      <p:sp>
        <p:nvSpPr>
          <p:cNvPr id="4" name="Date Placeholder 3"/>
          <p:cNvSpPr>
            <a:spLocks noGrp="1"/>
          </p:cNvSpPr>
          <p:nvPr>
            <p:ph type="dt" sz="half" idx="10"/>
          </p:nvPr>
        </p:nvSpPr>
        <p:spPr>
          <a:xfrm>
            <a:off x="1828800" y="6248400"/>
            <a:ext cx="2235200" cy="457200"/>
          </a:xfrm>
        </p:spPr>
        <p:txBody>
          <a:bodyPr/>
          <a:lstStyle>
            <a:lvl1pPr>
              <a:defRPr/>
            </a:lvl1pPr>
          </a:lstStyle>
          <a:p>
            <a:endParaRPr lang="en-US"/>
          </a:p>
        </p:txBody>
      </p:sp>
      <p:sp>
        <p:nvSpPr>
          <p:cNvPr id="5" name="Footer Placeholder 4"/>
          <p:cNvSpPr>
            <a:spLocks noGrp="1"/>
          </p:cNvSpPr>
          <p:nvPr>
            <p:ph type="ftr" sz="quarter" idx="11"/>
          </p:nvPr>
        </p:nvSpPr>
        <p:spPr>
          <a:xfrm>
            <a:off x="4572000" y="6248400"/>
            <a:ext cx="45720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9652000" y="6248400"/>
            <a:ext cx="2540000" cy="457200"/>
          </a:xfrm>
        </p:spPr>
        <p:txBody>
          <a:bodyPr/>
          <a:lstStyle>
            <a:lvl1pPr>
              <a:defRPr/>
            </a:lvl1pPr>
          </a:lstStyle>
          <a:p>
            <a:fld id="{2E71FA14-F4FD-4968-B4D0-0545FBB43EDD}" type="slidenum">
              <a:rPr lang="en-US"/>
              <a:pPr/>
              <a:t>‹#›</a:t>
            </a:fld>
            <a:endParaRPr lang="en-US"/>
          </a:p>
        </p:txBody>
      </p:sp>
    </p:spTree>
    <p:extLst>
      <p:ext uri="{BB962C8B-B14F-4D97-AF65-F5344CB8AC3E}">
        <p14:creationId xmlns:p14="http://schemas.microsoft.com/office/powerpoint/2010/main" val="3130807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p:txBody>
          <a:bodyPr/>
          <a:lstStyle>
            <a:lvl1pPr marL="457200" indent="-457200">
              <a:spcBef>
                <a:spcPts val="600"/>
              </a:spcBef>
              <a:buClr>
                <a:schemeClr val="accent3">
                  <a:lumMod val="75000"/>
                </a:schemeClr>
              </a:buClr>
              <a:defRPr sz="3200"/>
            </a:lvl1pPr>
            <a:lvl2pPr marL="914400" indent="-287338">
              <a:spcBef>
                <a:spcPts val="600"/>
              </a:spcBef>
              <a:buClr>
                <a:schemeClr val="accent3">
                  <a:lumMod val="75000"/>
                </a:schemeClr>
              </a:buClr>
              <a:defRPr sz="3200"/>
            </a:lvl2pPr>
            <a:lvl3pPr>
              <a:defRPr sz="2400"/>
            </a:lvl3pPr>
            <a:lvl4pPr>
              <a:defRPr sz="20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72E2277-5A37-43F0-92DA-50AB01838E04}" type="slidenum">
              <a:rPr lang="en-US" smtClean="0"/>
              <a:pPr>
                <a:defRPr/>
              </a:pPr>
              <a:t>‹#›</a:t>
            </a:fld>
            <a:endParaRPr lang="en-US"/>
          </a:p>
        </p:txBody>
      </p:sp>
    </p:spTree>
    <p:extLst>
      <p:ext uri="{BB962C8B-B14F-4D97-AF65-F5344CB8AC3E}">
        <p14:creationId xmlns:p14="http://schemas.microsoft.com/office/powerpoint/2010/main" val="3865614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gn="r">
              <a:lnSpc>
                <a:spcPct val="85000"/>
              </a:lnSpc>
              <a:defRPr sz="8000" b="0" i="1">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Autofit/>
          </a:bodyPr>
          <a:lstStyle>
            <a:lvl1pPr marL="0" indent="0" algn="r">
              <a:buNone/>
              <a:defRPr sz="36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714FC46-16E2-4642-AA16-85A4AC0429B0}" type="slidenum">
              <a:rPr lang="en-US" smtClean="0"/>
              <a:pPr>
                <a:defRPr/>
              </a:pPr>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 y="6334320"/>
            <a:ext cx="12192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50779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286604"/>
            <a:ext cx="11033760" cy="98755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524004"/>
            <a:ext cx="5425440" cy="4495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524005"/>
            <a:ext cx="5425440" cy="4495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35CEBA7-6CFD-4FAC-BB3F-67AD444E8589}" type="slidenum">
              <a:rPr lang="en-US" smtClean="0"/>
              <a:pPr>
                <a:defRPr/>
              </a:pPr>
              <a:t>‹#›</a:t>
            </a:fld>
            <a:endParaRPr lang="en-US"/>
          </a:p>
        </p:txBody>
      </p:sp>
    </p:spTree>
    <p:extLst>
      <p:ext uri="{BB962C8B-B14F-4D97-AF65-F5344CB8AC3E}">
        <p14:creationId xmlns:p14="http://schemas.microsoft.com/office/powerpoint/2010/main" val="104124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E8C7A3E-95FE-44FB-B760-98175027E1B0}" type="slidenum">
              <a:rPr lang="en-US" smtClean="0"/>
              <a:pPr>
                <a:defRPr/>
              </a:pPr>
              <a:t>‹#›</a:t>
            </a:fld>
            <a:endParaRPr lang="en-US"/>
          </a:p>
        </p:txBody>
      </p:sp>
    </p:spTree>
    <p:extLst>
      <p:ext uri="{BB962C8B-B14F-4D97-AF65-F5344CB8AC3E}">
        <p14:creationId xmlns:p14="http://schemas.microsoft.com/office/powerpoint/2010/main" val="3205451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39E03DA-6B0E-48B8-8582-5D0C4F4B9AF0}" type="slidenum">
              <a:rPr lang="en-US" smtClean="0"/>
              <a:pPr>
                <a:defRPr/>
              </a:pPr>
              <a:t>‹#›</a:t>
            </a:fld>
            <a:endParaRPr lang="en-US"/>
          </a:p>
        </p:txBody>
      </p:sp>
    </p:spTree>
    <p:extLst>
      <p:ext uri="{BB962C8B-B14F-4D97-AF65-F5344CB8AC3E}">
        <p14:creationId xmlns:p14="http://schemas.microsoft.com/office/powerpoint/2010/main" val="3324369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80"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0"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pPr>
              <a:defRPr/>
            </a:pPr>
            <a:fld id="{52B52ED9-61EA-4ECD-B0FC-8717BB1F1825}" type="slidenum">
              <a:rPr lang="en-US" smtClean="0"/>
              <a:pPr>
                <a:defRPr/>
              </a:pPr>
              <a:t>‹#›</a:t>
            </a:fld>
            <a:endParaRPr lang="en-US"/>
          </a:p>
        </p:txBody>
      </p:sp>
    </p:spTree>
    <p:extLst>
      <p:ext uri="{BB962C8B-B14F-4D97-AF65-F5344CB8AC3E}">
        <p14:creationId xmlns:p14="http://schemas.microsoft.com/office/powerpoint/2010/main" val="1631319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183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1"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5" y="6459791"/>
            <a:ext cx="2618511" cy="365125"/>
          </a:xfrm>
        </p:spPr>
        <p:txBody>
          <a:bodyPr/>
          <a:lstStyle>
            <a:lvl1pPr algn="l">
              <a:defRPr/>
            </a:lvl1pPr>
          </a:lstStyle>
          <a:p>
            <a:pPr>
              <a:defRPr/>
            </a:pPr>
            <a:endParaRPr lang="en-US"/>
          </a:p>
        </p:txBody>
      </p:sp>
      <p:sp>
        <p:nvSpPr>
          <p:cNvPr id="6" name="Footer Placeholder 5"/>
          <p:cNvSpPr>
            <a:spLocks noGrp="1"/>
          </p:cNvSpPr>
          <p:nvPr>
            <p:ph type="ftr" sz="quarter" idx="11"/>
          </p:nvPr>
        </p:nvSpPr>
        <p:spPr>
          <a:xfrm>
            <a:off x="4800600" y="6459791"/>
            <a:ext cx="464820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2D2CC180-8C09-4336-BD58-7C1724463C2F}" type="slidenum">
              <a:rPr lang="en-US" smtClean="0"/>
              <a:pPr>
                <a:defRPr/>
              </a:pPr>
              <a:t>‹#›</a:t>
            </a:fld>
            <a:endParaRPr lang="en-US"/>
          </a:p>
        </p:txBody>
      </p:sp>
    </p:spTree>
    <p:extLst>
      <p:ext uri="{BB962C8B-B14F-4D97-AF65-F5344CB8AC3E}">
        <p14:creationId xmlns:p14="http://schemas.microsoft.com/office/powerpoint/2010/main" val="2566294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4" y="6400800"/>
            <a:ext cx="12192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 y="6334320"/>
            <a:ext cx="12192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09600" y="286605"/>
            <a:ext cx="11033760" cy="986020"/>
          </a:xfrm>
          <a:prstGeom prst="rect">
            <a:avLst/>
          </a:prstGeom>
        </p:spPr>
        <p:txBody>
          <a:bodyPr vert="horz" lIns="0" tIns="45720" rIns="0" bIns="45720" rtlCol="0" anchor="b">
            <a:normAutofit/>
          </a:bodyPr>
          <a:lstStyle/>
          <a:p>
            <a:r>
              <a:rPr lang="en-US" dirty="0"/>
              <a:t>Click to edit Master title style</a:t>
            </a:r>
          </a:p>
        </p:txBody>
      </p:sp>
      <p:sp>
        <p:nvSpPr>
          <p:cNvPr id="3" name="Text Placeholder 2"/>
          <p:cNvSpPr>
            <a:spLocks noGrp="1"/>
          </p:cNvSpPr>
          <p:nvPr>
            <p:ph type="body" idx="1"/>
          </p:nvPr>
        </p:nvSpPr>
        <p:spPr>
          <a:xfrm>
            <a:off x="609601" y="1524000"/>
            <a:ext cx="11033757" cy="464820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5" y="6459791"/>
            <a:ext cx="2472271"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p>
        </p:txBody>
      </p:sp>
      <p:sp>
        <p:nvSpPr>
          <p:cNvPr id="5" name="Footer Placeholder 4"/>
          <p:cNvSpPr>
            <a:spLocks noGrp="1"/>
          </p:cNvSpPr>
          <p:nvPr>
            <p:ph type="ftr" sz="quarter" idx="3"/>
          </p:nvPr>
        </p:nvSpPr>
        <p:spPr>
          <a:xfrm>
            <a:off x="3686187" y="6459791"/>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9900462" y="6459791"/>
            <a:ext cx="1312025" cy="365125"/>
          </a:xfrm>
          <a:prstGeom prst="rect">
            <a:avLst/>
          </a:prstGeom>
        </p:spPr>
        <p:txBody>
          <a:bodyPr vert="horz" lIns="91440" tIns="45720" rIns="91440" bIns="45720" rtlCol="0" anchor="ctr"/>
          <a:lstStyle>
            <a:lvl1pPr algn="r">
              <a:defRPr sz="1050">
                <a:solidFill>
                  <a:srgbClr val="FFFFFF"/>
                </a:solidFill>
              </a:defRPr>
            </a:lvl1pPr>
          </a:lstStyle>
          <a:p>
            <a:pPr>
              <a:defRPr/>
            </a:pPr>
            <a:fld id="{E29A4FD1-9361-47A6-B2FB-8119303BE357}" type="slidenum">
              <a:rPr lang="en-US" smtClean="0"/>
              <a:pPr>
                <a:defRPr/>
              </a:pPr>
              <a:t>‹#›</a:t>
            </a:fld>
            <a:endParaRPr lang="en-US"/>
          </a:p>
        </p:txBody>
      </p:sp>
      <p:cxnSp>
        <p:nvCxnSpPr>
          <p:cNvPr id="10" name="Straight Connector 9"/>
          <p:cNvCxnSpPr/>
          <p:nvPr/>
        </p:nvCxnSpPr>
        <p:spPr>
          <a:xfrm>
            <a:off x="609600" y="1295400"/>
            <a:ext cx="1103375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295870"/>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7" r:id="rId8"/>
    <p:sldLayoutId id="2147483851" r:id="rId9"/>
    <p:sldLayoutId id="2147483852" r:id="rId10"/>
    <p:sldLayoutId id="2147483853" r:id="rId11"/>
    <p:sldLayoutId id="2147483854" r:id="rId12"/>
    <p:sldLayoutId id="2147483855" r:id="rId13"/>
    <p:sldLayoutId id="2147483856" r:id="rId14"/>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344488" indent="-344488" algn="l" defTabSz="914400" rtl="0" eaLnBrk="1" latinLnBrk="0" hangingPunct="1">
        <a:lnSpc>
          <a:spcPct val="100000"/>
        </a:lnSpc>
        <a:spcBef>
          <a:spcPts val="0"/>
        </a:spcBef>
        <a:spcAft>
          <a:spcPts val="0"/>
        </a:spcAft>
        <a:buClrTx/>
        <a:buSzPct val="100000"/>
        <a:buFont typeface="Wingdings" panose="05000000000000000000" pitchFamily="2" charset="2"/>
        <a:buChar char="§"/>
        <a:defRPr sz="4000" kern="1200">
          <a:solidFill>
            <a:schemeClr val="tx1">
              <a:lumMod val="75000"/>
              <a:lumOff val="25000"/>
            </a:schemeClr>
          </a:solidFill>
          <a:latin typeface="+mn-lt"/>
          <a:ea typeface="+mn-ea"/>
          <a:cs typeface="+mn-cs"/>
        </a:defRPr>
      </a:lvl1pPr>
      <a:lvl2pPr marL="795338" indent="-225425" algn="l" defTabSz="914400" rtl="0" eaLnBrk="1" latinLnBrk="0" hangingPunct="1">
        <a:lnSpc>
          <a:spcPct val="100000"/>
        </a:lnSpc>
        <a:spcBef>
          <a:spcPts val="0"/>
        </a:spcBef>
        <a:spcAft>
          <a:spcPts val="0"/>
        </a:spcAft>
        <a:buClrTx/>
        <a:buFont typeface="Calibri" pitchFamily="34" charset="0"/>
        <a:buChar char="-"/>
        <a:defRPr sz="3600" kern="1200">
          <a:solidFill>
            <a:schemeClr val="tx1">
              <a:lumMod val="75000"/>
              <a:lumOff val="25000"/>
            </a:schemeClr>
          </a:solidFill>
          <a:latin typeface="+mn-lt"/>
          <a:ea typeface="+mn-ea"/>
          <a:cs typeface="+mn-cs"/>
        </a:defRPr>
      </a:lvl2pPr>
      <a:lvl3pPr marL="1317625" indent="-300038" algn="l" defTabSz="914400" rtl="0" eaLnBrk="1" latinLnBrk="0" hangingPunct="1">
        <a:lnSpc>
          <a:spcPct val="100000"/>
        </a:lnSpc>
        <a:spcBef>
          <a:spcPts val="0"/>
        </a:spcBef>
        <a:spcAft>
          <a:spcPts val="0"/>
        </a:spcAft>
        <a:buClrTx/>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709738" indent="-230188" algn="l" defTabSz="914400" rtl="0" eaLnBrk="1" latinLnBrk="0" hangingPunct="1">
        <a:lnSpc>
          <a:spcPct val="100000"/>
        </a:lnSpc>
        <a:spcBef>
          <a:spcPts val="0"/>
        </a:spcBef>
        <a:spcAft>
          <a:spcPts val="0"/>
        </a:spcAft>
        <a:buClrTx/>
        <a:buFont typeface="Calibri" pitchFamily="34" charset="0"/>
        <a:buChar char="◦"/>
        <a:defRPr sz="2000" kern="1200">
          <a:solidFill>
            <a:schemeClr val="tx1">
              <a:lumMod val="75000"/>
              <a:lumOff val="25000"/>
            </a:schemeClr>
          </a:solidFill>
          <a:latin typeface="+mn-lt"/>
          <a:ea typeface="+mn-ea"/>
          <a:cs typeface="+mn-cs"/>
        </a:defRPr>
      </a:lvl4pPr>
      <a:lvl5pPr marL="2054225" indent="-223838" algn="l" defTabSz="914400" rtl="0" eaLnBrk="1" latinLnBrk="0" hangingPunct="1">
        <a:lnSpc>
          <a:spcPct val="100000"/>
        </a:lnSpc>
        <a:spcBef>
          <a:spcPts val="0"/>
        </a:spcBef>
        <a:spcAft>
          <a:spcPts val="0"/>
        </a:spcAft>
        <a:buClrTx/>
        <a:buFont typeface="Arial" panose="020B0604020202020204" pitchFamily="34" charset="0"/>
        <a:buChar char="•"/>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microsoft.com/office/2007/relationships/hdphoto" Target="../media/hdphoto5.wdp"/></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8.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t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microsoft.com/office/2007/relationships/hdphoto" Target="../media/hdphoto3.wdp"/></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microsoft.com/office/2007/relationships/hdphoto" Target="../media/hdphoto4.wdp"/></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4.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effectLst/>
        </p:spPr>
        <p:txBody>
          <a:bodyPr>
            <a:normAutofit/>
          </a:bodyPr>
          <a:lstStyle/>
          <a:p>
            <a:pPr algn="r"/>
            <a:r>
              <a:rPr lang="ru-RU" sz="15000" b="1" dirty="0">
                <a:solidFill>
                  <a:schemeClr val="accent4"/>
                </a:solidFill>
              </a:rPr>
              <a:t>В поисках</a:t>
            </a:r>
            <a:endParaRPr lang="en-US" sz="15000" b="1" dirty="0">
              <a:solidFill>
                <a:schemeClr val="accent4"/>
              </a:solidFill>
            </a:endParaRPr>
          </a:p>
        </p:txBody>
      </p:sp>
      <p:sp>
        <p:nvSpPr>
          <p:cNvPr id="87043" name="Rectangle 3"/>
          <p:cNvSpPr>
            <a:spLocks noGrp="1" noChangeArrowheads="1"/>
          </p:cNvSpPr>
          <p:nvPr>
            <p:ph type="body" idx="1"/>
          </p:nvPr>
        </p:nvSpPr>
        <p:spPr/>
        <p:txBody>
          <a:bodyPr>
            <a:normAutofit/>
          </a:bodyPr>
          <a:lstStyle/>
          <a:p>
            <a:pPr algn="r"/>
            <a:r>
              <a:rPr lang="ru-RU" sz="6000" b="1" dirty="0"/>
              <a:t>истины</a:t>
            </a:r>
            <a:endParaRPr lang="en-US" sz="6000" b="1" dirty="0"/>
          </a:p>
        </p:txBody>
      </p:sp>
    </p:spTree>
    <p:extLst>
      <p:ext uri="{BB962C8B-B14F-4D97-AF65-F5344CB8AC3E}">
        <p14:creationId xmlns:p14="http://schemas.microsoft.com/office/powerpoint/2010/main" val="1769267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l"/>
            <a:r>
              <a:rPr lang="ru-RU" b="1" dirty="0"/>
              <a:t>Согласованность</a:t>
            </a:r>
            <a:endParaRPr lang="en-US" b="1" dirty="0"/>
          </a:p>
        </p:txBody>
      </p:sp>
      <p:sp>
        <p:nvSpPr>
          <p:cNvPr id="34819" name="Rectangle 3"/>
          <p:cNvSpPr>
            <a:spLocks noGrp="1" noChangeArrowheads="1"/>
          </p:cNvSpPr>
          <p:nvPr>
            <p:ph idx="1"/>
          </p:nvPr>
        </p:nvSpPr>
        <p:spPr>
          <a:xfrm>
            <a:off x="609600" y="1524000"/>
            <a:ext cx="7391400" cy="4648200"/>
          </a:xfrm>
          <a:noFill/>
        </p:spPr>
        <p:txBody>
          <a:bodyPr>
            <a:normAutofit/>
          </a:bodyPr>
          <a:lstStyle/>
          <a:p>
            <a:pPr marL="0" indent="0">
              <a:lnSpc>
                <a:spcPct val="95000"/>
              </a:lnSpc>
              <a:spcAft>
                <a:spcPts val="1200"/>
              </a:spcAft>
              <a:buNone/>
            </a:pPr>
            <a:r>
              <a:rPr lang="en-US" sz="4400" b="1" i="1" dirty="0">
                <a:solidFill>
                  <a:schemeClr val="accent4"/>
                </a:solidFill>
              </a:rPr>
              <a:t>“</a:t>
            </a:r>
            <a:r>
              <a:rPr lang="ru-RU" sz="4400" b="1" i="1" dirty="0">
                <a:solidFill>
                  <a:schemeClr val="accent4"/>
                </a:solidFill>
              </a:rPr>
              <a:t>Все, что так красиво сочетается друг с другом </a:t>
            </a:r>
            <a:r>
              <a:rPr lang="en-US" sz="4400" b="1" i="1" dirty="0">
                <a:solidFill>
                  <a:schemeClr val="accent4"/>
                </a:solidFill>
              </a:rPr>
              <a:t>…”</a:t>
            </a:r>
          </a:p>
          <a:p>
            <a:pPr>
              <a:lnSpc>
                <a:spcPct val="95000"/>
              </a:lnSpc>
            </a:pPr>
            <a:r>
              <a:rPr lang="ru-RU" sz="4000" dirty="0"/>
              <a:t>Что, если начать с </a:t>
            </a:r>
            <a:r>
              <a:rPr lang="ru-RU" sz="4000" b="1" dirty="0">
                <a:solidFill>
                  <a:schemeClr val="accent6"/>
                </a:solidFill>
              </a:rPr>
              <a:t>ложной предпосылки</a:t>
            </a:r>
            <a:r>
              <a:rPr lang="en-US" sz="4000" dirty="0"/>
              <a:t>? </a:t>
            </a:r>
          </a:p>
          <a:p>
            <a:pPr>
              <a:lnSpc>
                <a:spcPct val="95000"/>
              </a:lnSpc>
            </a:pPr>
            <a:r>
              <a:rPr lang="ru-RU" sz="4000" dirty="0"/>
              <a:t>Не сделает ли наша прекрасная </a:t>
            </a:r>
            <a:r>
              <a:rPr lang="ru-RU" sz="4000" b="1" dirty="0">
                <a:solidFill>
                  <a:srgbClr val="000066"/>
                </a:solidFill>
              </a:rPr>
              <a:t>гармония</a:t>
            </a:r>
            <a:r>
              <a:rPr lang="ru-RU" sz="4000" dirty="0"/>
              <a:t> нас совершенно неправыми?</a:t>
            </a:r>
            <a:r>
              <a:rPr lang="en-US" sz="4000" dirty="0"/>
              <a:t>?</a:t>
            </a:r>
          </a:p>
          <a:p>
            <a:pPr marL="0" indent="0">
              <a:lnSpc>
                <a:spcPct val="95000"/>
              </a:lnSpc>
              <a:buNone/>
            </a:pPr>
            <a:endParaRPr lang="en-US" dirty="0"/>
          </a:p>
        </p:txBody>
      </p:sp>
      <p:pic>
        <p:nvPicPr>
          <p:cNvPr id="3" name="Picture 2">
            <a:extLst>
              <a:ext uri="{FF2B5EF4-FFF2-40B4-BE49-F238E27FC236}">
                <a16:creationId xmlns:a16="http://schemas.microsoft.com/office/drawing/2014/main" id="{CA5CC323-0D63-4C29-B1F0-E8AC96DA8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8699" y="150091"/>
            <a:ext cx="4238061" cy="6421304"/>
          </a:xfrm>
          <a:prstGeom prst="rect">
            <a:avLst/>
          </a:prstGeom>
        </p:spPr>
      </p:pic>
    </p:spTree>
    <p:extLst>
      <p:ext uri="{BB962C8B-B14F-4D97-AF65-F5344CB8AC3E}">
        <p14:creationId xmlns:p14="http://schemas.microsoft.com/office/powerpoint/2010/main" val="105745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1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609600"/>
            <a:ext cx="10820400" cy="367427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2">
                  <a:lumMod val="50000"/>
                </a:schemeClr>
              </a:contourClr>
            </a:sp3d>
          </a:bodyPr>
          <a:lstStyle/>
          <a:p>
            <a:pPr>
              <a:lnSpc>
                <a:spcPct val="80000"/>
              </a:lnSpc>
            </a:pPr>
            <a:r>
              <a:rPr lang="ru-RU" sz="8800" b="1" dirty="0">
                <a:ln w="11430"/>
                <a:solidFill>
                  <a:schemeClr val="accent3">
                    <a:lumMod val="75000"/>
                  </a:schemeClr>
                </a:solidFill>
                <a:effectLst>
                  <a:outerShdw blurRad="80000" dist="40000" dir="5040000" algn="tl">
                    <a:srgbClr val="000000">
                      <a:alpha val="30000"/>
                    </a:srgbClr>
                  </a:outerShdw>
                </a:effectLst>
                <a:latin typeface="+mn-lt"/>
              </a:rPr>
              <a:t>Что это значит</a:t>
            </a:r>
            <a:endParaRPr lang="en-US" sz="8800" b="1" dirty="0">
              <a:ln w="11430"/>
              <a:solidFill>
                <a:schemeClr val="accent3">
                  <a:lumMod val="75000"/>
                </a:schemeClr>
              </a:solidFill>
              <a:effectLst>
                <a:outerShdw blurRad="80000" dist="40000" dir="5040000" algn="tl">
                  <a:srgbClr val="000000">
                    <a:alpha val="30000"/>
                  </a:srgbClr>
                </a:outerShdw>
              </a:effectLst>
              <a:latin typeface="+mn-lt"/>
            </a:endParaRPr>
          </a:p>
          <a:p>
            <a:pPr>
              <a:lnSpc>
                <a:spcPct val="80000"/>
              </a:lnSpc>
              <a:spcBef>
                <a:spcPts val="2400"/>
              </a:spcBef>
            </a:pPr>
            <a:r>
              <a:rPr lang="ru-RU" sz="9600" b="1" dirty="0">
                <a:ln w="11430">
                  <a:noFill/>
                </a:ln>
                <a:solidFill>
                  <a:schemeClr val="accent2">
                    <a:lumMod val="75000"/>
                  </a:schemeClr>
                </a:solidFill>
                <a:effectLst>
                  <a:outerShdw blurRad="80000" dist="40000" dir="5040000" algn="tl">
                    <a:srgbClr val="000000">
                      <a:alpha val="30000"/>
                    </a:srgbClr>
                  </a:outerShdw>
                </a:effectLst>
                <a:latin typeface="+mn-lt"/>
              </a:rPr>
              <a:t>полюбить</a:t>
            </a:r>
            <a:endParaRPr lang="en-US" sz="9600" b="1" dirty="0">
              <a:ln w="11430"/>
              <a:solidFill>
                <a:schemeClr val="accent3">
                  <a:lumMod val="75000"/>
                </a:schemeClr>
              </a:solidFill>
              <a:effectLst>
                <a:outerShdw blurRad="80000" dist="40000" dir="5040000" algn="tl">
                  <a:srgbClr val="000000">
                    <a:alpha val="30000"/>
                  </a:srgbClr>
                </a:outerShdw>
              </a:effectLst>
              <a:latin typeface="+mn-lt"/>
            </a:endParaRPr>
          </a:p>
          <a:p>
            <a:pPr>
              <a:lnSpc>
                <a:spcPct val="70000"/>
              </a:lnSpc>
            </a:pPr>
            <a:r>
              <a:rPr lang="ru-RU" sz="8800" b="1" dirty="0">
                <a:ln w="11430"/>
                <a:solidFill>
                  <a:schemeClr val="accent3">
                    <a:lumMod val="75000"/>
                  </a:schemeClr>
                </a:solidFill>
                <a:effectLst>
                  <a:outerShdw blurRad="80000" dist="40000" dir="5040000" algn="tl">
                    <a:srgbClr val="000000">
                      <a:alpha val="30000"/>
                    </a:srgbClr>
                  </a:outerShdw>
                </a:effectLst>
                <a:latin typeface="+mn-lt"/>
              </a:rPr>
              <a:t>истину</a:t>
            </a:r>
            <a:r>
              <a:rPr lang="en-US" sz="8800" b="1" dirty="0">
                <a:ln w="11430"/>
                <a:solidFill>
                  <a:schemeClr val="accent3">
                    <a:lumMod val="75000"/>
                  </a:schemeClr>
                </a:solidFill>
                <a:effectLst>
                  <a:outerShdw blurRad="80000" dist="40000" dir="5040000" algn="tl">
                    <a:srgbClr val="000000">
                      <a:alpha val="30000"/>
                    </a:srgbClr>
                  </a:outerShdw>
                </a:effectLst>
                <a:latin typeface="+mn-lt"/>
              </a:rPr>
              <a:t>?</a:t>
            </a:r>
          </a:p>
        </p:txBody>
      </p:sp>
    </p:spTree>
    <p:extLst>
      <p:ext uri="{BB962C8B-B14F-4D97-AF65-F5344CB8AC3E}">
        <p14:creationId xmlns:p14="http://schemas.microsoft.com/office/powerpoint/2010/main" val="163769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838200"/>
            <a:ext cx="6096000" cy="409650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2">
                  <a:lumMod val="50000"/>
                </a:schemeClr>
              </a:contourClr>
            </a:sp3d>
          </a:bodyPr>
          <a:lstStyle/>
          <a:p>
            <a:pPr>
              <a:lnSpc>
                <a:spcPct val="80000"/>
              </a:lnSpc>
              <a:spcBef>
                <a:spcPts val="4200"/>
              </a:spcBef>
            </a:pPr>
            <a:r>
              <a:rPr lang="ru-RU" sz="20000" b="1" dirty="0">
                <a:ln w="11430"/>
                <a:solidFill>
                  <a:schemeClr val="accent2">
                    <a:lumMod val="75000"/>
                  </a:schemeClr>
                </a:solidFill>
                <a:effectLst>
                  <a:outerShdw blurRad="80000" dist="40000" dir="5040000" algn="tl">
                    <a:srgbClr val="000000">
                      <a:alpha val="30000"/>
                    </a:srgbClr>
                  </a:outerShdw>
                </a:effectLst>
                <a:latin typeface="+mn-lt"/>
              </a:rPr>
              <a:t>Жить</a:t>
            </a:r>
            <a:endParaRPr lang="en-US" sz="20000" b="1" dirty="0">
              <a:ln w="11430"/>
              <a:solidFill>
                <a:schemeClr val="accent3">
                  <a:lumMod val="75000"/>
                </a:schemeClr>
              </a:solidFill>
              <a:effectLst>
                <a:outerShdw blurRad="80000" dist="40000" dir="5040000" algn="tl">
                  <a:srgbClr val="000000">
                    <a:alpha val="30000"/>
                  </a:srgbClr>
                </a:outerShdw>
              </a:effectLst>
              <a:latin typeface="+mn-lt"/>
            </a:endParaRPr>
          </a:p>
          <a:p>
            <a:pPr>
              <a:lnSpc>
                <a:spcPct val="80000"/>
              </a:lnSpc>
              <a:spcBef>
                <a:spcPts val="1200"/>
              </a:spcBef>
            </a:pPr>
            <a:r>
              <a:rPr lang="ru-RU" sz="11000" b="1" dirty="0">
                <a:ln w="11430"/>
                <a:solidFill>
                  <a:schemeClr val="accent3">
                    <a:lumMod val="75000"/>
                  </a:schemeClr>
                </a:solidFill>
                <a:effectLst>
                  <a:outerShdw blurRad="80000" dist="40000" dir="5040000" algn="tl">
                    <a:srgbClr val="000000">
                      <a:alpha val="30000"/>
                    </a:srgbClr>
                  </a:outerShdw>
                </a:effectLst>
                <a:latin typeface="+mn-lt"/>
              </a:rPr>
              <a:t>истиной</a:t>
            </a:r>
            <a:endParaRPr lang="en-US" sz="11000" b="1" dirty="0">
              <a:ln w="11430"/>
              <a:solidFill>
                <a:schemeClr val="accent3">
                  <a:lumMod val="75000"/>
                </a:schemeClr>
              </a:solidFill>
              <a:effectLst>
                <a:outerShdw blurRad="80000" dist="40000" dir="5040000" algn="tl">
                  <a:srgbClr val="000000">
                    <a:alpha val="30000"/>
                  </a:srgbClr>
                </a:outerShdw>
              </a:effectLst>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1905000"/>
            <a:ext cx="5334000" cy="4387645"/>
          </a:xfrm>
          <a:prstGeom prst="rect">
            <a:avLst/>
          </a:prstGeom>
        </p:spPr>
      </p:pic>
    </p:spTree>
    <p:extLst>
      <p:ext uri="{BB962C8B-B14F-4D97-AF65-F5344CB8AC3E}">
        <p14:creationId xmlns:p14="http://schemas.microsoft.com/office/powerpoint/2010/main" val="898416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751294"/>
            <a:ext cx="11049000" cy="503990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2">
                  <a:lumMod val="50000"/>
                </a:schemeClr>
              </a:contourClr>
            </a:sp3d>
          </a:bodyPr>
          <a:lstStyle/>
          <a:p>
            <a:pPr algn="l">
              <a:lnSpc>
                <a:spcPct val="85000"/>
              </a:lnSpc>
              <a:spcBef>
                <a:spcPts val="1200"/>
              </a:spcBef>
            </a:pPr>
            <a:r>
              <a:rPr lang="ru-RU" sz="8000" b="1" dirty="0">
                <a:ln w="11430"/>
                <a:solidFill>
                  <a:schemeClr val="accent3">
                    <a:lumMod val="75000"/>
                  </a:schemeClr>
                </a:solidFill>
                <a:effectLst>
                  <a:outerShdw blurRad="80000" dist="40000" dir="5040000" algn="tl">
                    <a:srgbClr val="000000">
                      <a:alpha val="30000"/>
                    </a:srgbClr>
                  </a:outerShdw>
                </a:effectLst>
                <a:latin typeface="+mn-lt"/>
              </a:rPr>
              <a:t>Мы доказываем, что любим истину,</a:t>
            </a:r>
            <a:endParaRPr lang="en-US" sz="8000" b="1" dirty="0">
              <a:ln w="11430"/>
              <a:solidFill>
                <a:schemeClr val="accent3">
                  <a:lumMod val="75000"/>
                </a:schemeClr>
              </a:solidFill>
              <a:effectLst>
                <a:outerShdw blurRad="80000" dist="40000" dir="5040000" algn="tl">
                  <a:srgbClr val="000000">
                    <a:alpha val="30000"/>
                  </a:srgbClr>
                </a:outerShdw>
              </a:effectLst>
              <a:latin typeface="+mn-lt"/>
            </a:endParaRPr>
          </a:p>
          <a:p>
            <a:pPr algn="l">
              <a:lnSpc>
                <a:spcPct val="85000"/>
              </a:lnSpc>
              <a:spcBef>
                <a:spcPts val="3000"/>
              </a:spcBef>
            </a:pPr>
            <a:r>
              <a:rPr lang="ru-RU" sz="9400" b="1" dirty="0">
                <a:ln w="11430"/>
                <a:solidFill>
                  <a:schemeClr val="accent2">
                    <a:lumMod val="75000"/>
                  </a:schemeClr>
                </a:solidFill>
                <a:effectLst>
                  <a:outerShdw blurRad="80000" dist="40000" dir="5040000" algn="tl">
                    <a:srgbClr val="000000">
                      <a:alpha val="30000"/>
                    </a:srgbClr>
                  </a:outerShdw>
                </a:effectLst>
                <a:latin typeface="+mn-lt"/>
              </a:rPr>
              <a:t>включая ее в ткань нашей жизни</a:t>
            </a:r>
            <a:r>
              <a:rPr lang="en-US" sz="9400" b="1" dirty="0">
                <a:ln w="11430"/>
                <a:solidFill>
                  <a:schemeClr val="accent2">
                    <a:lumMod val="75000"/>
                  </a:schemeClr>
                </a:solidFill>
                <a:effectLst>
                  <a:outerShdw blurRad="80000" dist="40000" dir="5040000" algn="tl">
                    <a:srgbClr val="000000">
                      <a:alpha val="30000"/>
                    </a:srgbClr>
                  </a:outerShdw>
                </a:effectLst>
                <a:latin typeface="+mn-lt"/>
              </a:rPr>
              <a:t>.</a:t>
            </a:r>
            <a:endParaRPr lang="en-US" sz="9400" b="1" dirty="0">
              <a:ln w="11430"/>
              <a:solidFill>
                <a:schemeClr val="accent3">
                  <a:lumMod val="75000"/>
                </a:schemeClr>
              </a:solidFill>
              <a:effectLst>
                <a:outerShdw blurRad="80000" dist="40000" dir="5040000" algn="tl">
                  <a:srgbClr val="000000">
                    <a:alpha val="30000"/>
                  </a:srgbClr>
                </a:outerShdw>
              </a:effectLst>
              <a:latin typeface="+mn-lt"/>
            </a:endParaRPr>
          </a:p>
        </p:txBody>
      </p:sp>
    </p:spTree>
    <p:extLst>
      <p:ext uri="{BB962C8B-B14F-4D97-AF65-F5344CB8AC3E}">
        <p14:creationId xmlns:p14="http://schemas.microsoft.com/office/powerpoint/2010/main" val="2495315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20982221">
            <a:off x="213089" y="2248443"/>
            <a:ext cx="11231937" cy="1938992"/>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12000" b="1" dirty="0">
                <a:ln w="11430">
                  <a:noFill/>
                </a:ln>
                <a:solidFill>
                  <a:schemeClr val="accent2">
                    <a:lumMod val="75000"/>
                  </a:schemeClr>
                </a:solidFill>
                <a:effectLst>
                  <a:outerShdw blurRad="80000" dist="40000" dir="5040000" algn="tl">
                    <a:srgbClr val="000000">
                      <a:alpha val="30000"/>
                    </a:srgbClr>
                  </a:outerShdw>
                </a:effectLst>
                <a:latin typeface="+mn-lt"/>
              </a:rPr>
              <a:t>Результат</a:t>
            </a:r>
            <a:r>
              <a:rPr lang="en-US" sz="12000" b="1" dirty="0">
                <a:ln w="11430">
                  <a:noFill/>
                </a:ln>
                <a:solidFill>
                  <a:schemeClr val="accent2">
                    <a:lumMod val="75000"/>
                  </a:schemeClr>
                </a:solidFill>
                <a:effectLst>
                  <a:outerShdw blurRad="80000" dist="40000" dir="5040000" algn="tl">
                    <a:srgbClr val="000000">
                      <a:alpha val="30000"/>
                    </a:srgbClr>
                  </a:outerShdw>
                </a:effectLst>
                <a:latin typeface="+mn-lt"/>
              </a:rPr>
              <a:t>?</a:t>
            </a:r>
          </a:p>
        </p:txBody>
      </p:sp>
    </p:spTree>
    <p:extLst>
      <p:ext uri="{BB962C8B-B14F-4D97-AF65-F5344CB8AC3E}">
        <p14:creationId xmlns:p14="http://schemas.microsoft.com/office/powerpoint/2010/main" val="14019069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algn="l"/>
            <a:r>
              <a:rPr lang="ru-RU" sz="6000" b="1" dirty="0"/>
              <a:t>Ин.</a:t>
            </a:r>
            <a:r>
              <a:rPr lang="en-US" sz="6000" b="1" dirty="0"/>
              <a:t> 8:32</a:t>
            </a:r>
          </a:p>
        </p:txBody>
      </p:sp>
      <p:sp>
        <p:nvSpPr>
          <p:cNvPr id="143363" name="Rectangle 3"/>
          <p:cNvSpPr>
            <a:spLocks noGrp="1" noChangeArrowheads="1"/>
          </p:cNvSpPr>
          <p:nvPr>
            <p:ph idx="1"/>
          </p:nvPr>
        </p:nvSpPr>
        <p:spPr>
          <a:xfrm>
            <a:off x="609601" y="1524000"/>
            <a:ext cx="6185193" cy="4648200"/>
          </a:xfrm>
        </p:spPr>
        <p:txBody>
          <a:bodyPr>
            <a:normAutofit fontScale="92500"/>
          </a:bodyPr>
          <a:lstStyle/>
          <a:p>
            <a:pPr marL="0" indent="0">
              <a:spcBef>
                <a:spcPts val="2400"/>
              </a:spcBef>
              <a:buNone/>
            </a:pPr>
            <a:r>
              <a:rPr lang="ru-RU" sz="8800" b="1" dirty="0">
                <a:solidFill>
                  <a:schemeClr val="bg2">
                    <a:lumMod val="75000"/>
                  </a:schemeClr>
                </a:solidFill>
              </a:rPr>
              <a:t>Истина</a:t>
            </a:r>
            <a:br>
              <a:rPr lang="en-US" sz="8800" b="1" dirty="0">
                <a:solidFill>
                  <a:srgbClr val="00B050"/>
                </a:solidFill>
              </a:rPr>
            </a:br>
            <a:r>
              <a:rPr lang="ru-RU" sz="8800" b="1" dirty="0">
                <a:solidFill>
                  <a:srgbClr val="00B050"/>
                </a:solidFill>
              </a:rPr>
              <a:t>сделает вас </a:t>
            </a:r>
            <a:r>
              <a:rPr lang="ru-RU" sz="8800" b="1" dirty="0">
                <a:solidFill>
                  <a:schemeClr val="bg2">
                    <a:lumMod val="75000"/>
                  </a:schemeClr>
                </a:solidFill>
              </a:rPr>
              <a:t>свободными</a:t>
            </a:r>
            <a:r>
              <a:rPr lang="en-US" sz="8800" b="1" dirty="0">
                <a:solidFill>
                  <a:srgbClr val="00B050"/>
                </a:solidFill>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207" y="543431"/>
            <a:ext cx="6185193" cy="5171569"/>
          </a:xfrm>
          <a:prstGeom prst="rect">
            <a:avLst/>
          </a:prstGeom>
        </p:spPr>
      </p:pic>
    </p:spTree>
    <p:extLst>
      <p:ext uri="{BB962C8B-B14F-4D97-AF65-F5344CB8AC3E}">
        <p14:creationId xmlns:p14="http://schemas.microsoft.com/office/powerpoint/2010/main" val="139422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algn="l"/>
            <a:r>
              <a:rPr lang="ru-RU" sz="6000" b="1" dirty="0"/>
              <a:t>Ин.</a:t>
            </a:r>
            <a:r>
              <a:rPr lang="en-US" sz="6000" b="1" dirty="0"/>
              <a:t> 8:36</a:t>
            </a:r>
          </a:p>
        </p:txBody>
      </p:sp>
      <p:sp>
        <p:nvSpPr>
          <p:cNvPr id="143363" name="Rectangle 3"/>
          <p:cNvSpPr>
            <a:spLocks noGrp="1" noChangeArrowheads="1"/>
          </p:cNvSpPr>
          <p:nvPr>
            <p:ph idx="1"/>
          </p:nvPr>
        </p:nvSpPr>
        <p:spPr>
          <a:xfrm>
            <a:off x="609601" y="1523999"/>
            <a:ext cx="8991599" cy="5047395"/>
          </a:xfrm>
        </p:spPr>
        <p:txBody>
          <a:bodyPr>
            <a:normAutofit lnSpcReduction="10000"/>
          </a:bodyPr>
          <a:lstStyle/>
          <a:p>
            <a:pPr marL="0" indent="0">
              <a:lnSpc>
                <a:spcPct val="90000"/>
              </a:lnSpc>
              <a:spcBef>
                <a:spcPts val="1800"/>
              </a:spcBef>
              <a:buNone/>
            </a:pPr>
            <a:r>
              <a:rPr lang="ru-RU" sz="6000" dirty="0"/>
              <a:t>Если Сын освободит вас</a:t>
            </a:r>
            <a:r>
              <a:rPr lang="en-US" sz="6000" dirty="0"/>
              <a:t>, </a:t>
            </a:r>
          </a:p>
          <a:p>
            <a:pPr marL="0" indent="0">
              <a:lnSpc>
                <a:spcPct val="90000"/>
              </a:lnSpc>
              <a:spcBef>
                <a:spcPts val="1800"/>
              </a:spcBef>
              <a:buNone/>
            </a:pPr>
            <a:r>
              <a:rPr lang="ru-RU" sz="9600" b="1" dirty="0">
                <a:solidFill>
                  <a:srgbClr val="00B050"/>
                </a:solidFill>
              </a:rPr>
              <a:t>воистину свободны будете</a:t>
            </a:r>
            <a:r>
              <a:rPr lang="en-US" sz="9600" b="1" dirty="0">
                <a:solidFill>
                  <a:srgbClr val="00B050"/>
                </a:solidFill>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982" y="0"/>
            <a:ext cx="5509618" cy="6324600"/>
          </a:xfrm>
          <a:prstGeom prst="rect">
            <a:avLst/>
          </a:prstGeom>
        </p:spPr>
      </p:pic>
    </p:spTree>
    <p:extLst>
      <p:ext uri="{BB962C8B-B14F-4D97-AF65-F5344CB8AC3E}">
        <p14:creationId xmlns:p14="http://schemas.microsoft.com/office/powerpoint/2010/main" val="294522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172200" y="533400"/>
            <a:ext cx="4876800" cy="5715000"/>
          </a:xfrm>
        </p:spPr>
        <p:txBody>
          <a:bodyPr>
            <a:normAutofit lnSpcReduction="10000"/>
          </a:bodyPr>
          <a:lstStyle/>
          <a:p>
            <a:pPr marL="0" indent="0">
              <a:lnSpc>
                <a:spcPct val="90000"/>
              </a:lnSpc>
              <a:buNone/>
            </a:pPr>
            <a:r>
              <a:rPr lang="ru-RU" sz="7200" b="1" dirty="0">
                <a:solidFill>
                  <a:schemeClr val="accent1">
                    <a:lumMod val="50000"/>
                  </a:schemeClr>
                </a:solidFill>
              </a:rPr>
              <a:t>отворите</a:t>
            </a:r>
            <a:r>
              <a:rPr lang="en-US" sz="4800" dirty="0">
                <a:solidFill>
                  <a:schemeClr val="accent1">
                    <a:lumMod val="50000"/>
                  </a:schemeClr>
                </a:solidFill>
              </a:rPr>
              <a:t> </a:t>
            </a:r>
            <a:r>
              <a:rPr lang="ru-RU" sz="4800" dirty="0">
                <a:solidFill>
                  <a:schemeClr val="accent1">
                    <a:lumMod val="50000"/>
                  </a:schemeClr>
                </a:solidFill>
              </a:rPr>
              <a:t>ворота</a:t>
            </a:r>
            <a:r>
              <a:rPr lang="en-US" sz="4800" dirty="0">
                <a:solidFill>
                  <a:schemeClr val="accent1">
                    <a:lumMod val="50000"/>
                  </a:schemeClr>
                </a:solidFill>
              </a:rPr>
              <a:t>!</a:t>
            </a:r>
          </a:p>
          <a:p>
            <a:pPr marL="0" indent="0">
              <a:lnSpc>
                <a:spcPct val="90000"/>
              </a:lnSpc>
              <a:spcBef>
                <a:spcPts val="1200"/>
              </a:spcBef>
              <a:buNone/>
            </a:pPr>
            <a:r>
              <a:rPr lang="ru-RU" sz="4800" dirty="0">
                <a:solidFill>
                  <a:schemeClr val="accent1">
                    <a:lumMod val="50000"/>
                  </a:schemeClr>
                </a:solidFill>
              </a:rPr>
              <a:t>Да </a:t>
            </a:r>
            <a:r>
              <a:rPr lang="ru-RU" sz="7200" b="1" dirty="0">
                <a:solidFill>
                  <a:schemeClr val="accent1">
                    <a:lumMod val="50000"/>
                  </a:schemeClr>
                </a:solidFill>
              </a:rPr>
              <a:t>войдет</a:t>
            </a:r>
            <a:r>
              <a:rPr lang="ru-RU" sz="4800" b="1" dirty="0">
                <a:solidFill>
                  <a:schemeClr val="accent1">
                    <a:lumMod val="50000"/>
                  </a:schemeClr>
                </a:solidFill>
              </a:rPr>
              <a:t> </a:t>
            </a:r>
            <a:r>
              <a:rPr lang="ru-RU" sz="4800" dirty="0">
                <a:solidFill>
                  <a:schemeClr val="accent1">
                    <a:lumMod val="50000"/>
                  </a:schemeClr>
                </a:solidFill>
              </a:rPr>
              <a:t>народ праведный, хранящий </a:t>
            </a:r>
            <a:br>
              <a:rPr lang="en-US" sz="4800" dirty="0">
                <a:solidFill>
                  <a:schemeClr val="accent1">
                    <a:lumMod val="50000"/>
                  </a:schemeClr>
                </a:solidFill>
              </a:rPr>
            </a:br>
            <a:r>
              <a:rPr lang="ru-RU" sz="10200" b="1" dirty="0">
                <a:solidFill>
                  <a:schemeClr val="bg2">
                    <a:lumMod val="75000"/>
                  </a:schemeClr>
                </a:solidFill>
              </a:rPr>
              <a:t>истину</a:t>
            </a:r>
            <a:r>
              <a:rPr lang="en-US" sz="4800" dirty="0">
                <a:solidFill>
                  <a:schemeClr val="accent1">
                    <a:lumMod val="50000"/>
                  </a:schemeClr>
                </a:solidFill>
              </a:rPr>
              <a:t>.</a:t>
            </a:r>
          </a:p>
          <a:p>
            <a:pPr marL="0" indent="0" algn="r">
              <a:lnSpc>
                <a:spcPct val="90000"/>
              </a:lnSpc>
              <a:spcBef>
                <a:spcPts val="1200"/>
              </a:spcBef>
              <a:buNone/>
            </a:pPr>
            <a:r>
              <a:rPr lang="ru-RU" sz="3200" dirty="0">
                <a:solidFill>
                  <a:schemeClr val="accent1">
                    <a:lumMod val="50000"/>
                  </a:schemeClr>
                </a:solidFill>
              </a:rPr>
              <a:t>Ис.</a:t>
            </a:r>
            <a:r>
              <a:rPr lang="en-US" sz="3200" dirty="0">
                <a:solidFill>
                  <a:schemeClr val="accent1">
                    <a:lumMod val="50000"/>
                  </a:schemeClr>
                </a:solidFill>
              </a:rPr>
              <a:t> 26:2</a:t>
            </a:r>
            <a:endParaRPr lang="en-US" sz="4800" dirty="0">
              <a:solidFill>
                <a:schemeClr val="accent1">
                  <a:lumMod val="50000"/>
                </a:schemeClr>
              </a:solidFill>
            </a:endParaRPr>
          </a:p>
        </p:txBody>
      </p:sp>
      <p:pic>
        <p:nvPicPr>
          <p:cNvPr id="1026" name="Picture 2" descr="http://2.bp.blogspot.com/-Ww03pqDqxxw/UTu112eTnBI/AAAAAAAAAec/3zng-yDscWA/s1600/Jesus-Hug.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989"/>
          <a:stretch/>
        </p:blipFill>
        <p:spPr bwMode="auto">
          <a:xfrm>
            <a:off x="0" y="0"/>
            <a:ext cx="5125461"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76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865287"/>
            <a:ext cx="10744200" cy="5546134"/>
          </a:xfrm>
          <a:prstGeom prst="rect">
            <a:avLst/>
          </a:prstGeom>
          <a:noFill/>
        </p:spPr>
        <p:txBody>
          <a:bodyPr wrap="square" lIns="91440" tIns="45720" rIns="91440" bIns="45720">
            <a:spAutoFit/>
            <a:scene3d>
              <a:camera prst="orthographicFront"/>
              <a:lightRig rig="glow" dir="tl">
                <a:rot lat="0" lon="0" rev="5400000"/>
              </a:lightRig>
            </a:scene3d>
            <a:sp3d contourW="12700">
              <a:contourClr>
                <a:schemeClr val="accent6">
                  <a:shade val="73000"/>
                </a:schemeClr>
              </a:contourClr>
            </a:sp3d>
          </a:bodyPr>
          <a:lstStyle/>
          <a:p>
            <a:pPr algn="ctr">
              <a:lnSpc>
                <a:spcPct val="80000"/>
              </a:lnSpc>
            </a:pPr>
            <a:r>
              <a:rPr lang="ru-RU" sz="20000" b="1" dirty="0">
                <a:ln w="11430">
                  <a:solidFill>
                    <a:schemeClr val="accent3">
                      <a:lumMod val="50000"/>
                    </a:schemeClr>
                  </a:solidFill>
                </a:ln>
                <a:solidFill>
                  <a:schemeClr val="accent3">
                    <a:lumMod val="75000"/>
                  </a:schemeClr>
                </a:solidFill>
                <a:effectLst>
                  <a:outerShdw blurRad="80000" dist="40000" dir="5040000" algn="tl">
                    <a:srgbClr val="000000">
                      <a:alpha val="30000"/>
                    </a:srgbClr>
                  </a:outerShdw>
                </a:effectLst>
                <a:latin typeface="+mn-lt"/>
              </a:rPr>
              <a:t>Истина</a:t>
            </a:r>
            <a:r>
              <a:rPr lang="en-US" sz="20000" b="1" dirty="0">
                <a:ln w="11430">
                  <a:noFill/>
                </a:ln>
                <a:solidFill>
                  <a:schemeClr val="accent2">
                    <a:lumMod val="75000"/>
                  </a:schemeClr>
                </a:solidFill>
                <a:effectLst>
                  <a:outerShdw blurRad="80000" dist="40000" dir="5040000" algn="tl">
                    <a:srgbClr val="000000">
                      <a:alpha val="30000"/>
                    </a:srgbClr>
                  </a:outerShdw>
                </a:effectLst>
                <a:latin typeface="+mn-lt"/>
              </a:rPr>
              <a:t> </a:t>
            </a:r>
            <a:r>
              <a:rPr lang="ru-RU" sz="12000" b="1" dirty="0">
                <a:ln w="11430">
                  <a:solidFill>
                    <a:schemeClr val="accent2">
                      <a:lumMod val="50000"/>
                    </a:schemeClr>
                  </a:solidFill>
                </a:ln>
                <a:solidFill>
                  <a:schemeClr val="accent2">
                    <a:lumMod val="75000"/>
                  </a:schemeClr>
                </a:solidFill>
                <a:effectLst>
                  <a:outerShdw blurRad="80000" dist="40000" dir="5040000" algn="tl">
                    <a:srgbClr val="000000">
                      <a:alpha val="30000"/>
                    </a:srgbClr>
                  </a:outerShdw>
                </a:effectLst>
                <a:latin typeface="+mn-lt"/>
              </a:rPr>
              <a:t>имеет значение</a:t>
            </a:r>
            <a:endParaRPr lang="en-US" sz="12000" b="1" dirty="0">
              <a:ln w="11430">
                <a:solidFill>
                  <a:schemeClr val="accent2">
                    <a:lumMod val="50000"/>
                  </a:schemeClr>
                </a:solidFill>
              </a:ln>
              <a:solidFill>
                <a:schemeClr val="accent2">
                  <a:lumMod val="75000"/>
                </a:schemeClr>
              </a:solidFill>
              <a:effectLst>
                <a:outerShdw blurRad="80000" dist="40000" dir="5040000" algn="tl">
                  <a:srgbClr val="000000">
                    <a:alpha val="30000"/>
                  </a:srgbClr>
                </a:outerShdw>
              </a:effectLst>
              <a:latin typeface="+mn-lt"/>
            </a:endParaRPr>
          </a:p>
        </p:txBody>
      </p:sp>
    </p:spTree>
    <p:extLst>
      <p:ext uri="{BB962C8B-B14F-4D97-AF65-F5344CB8AC3E}">
        <p14:creationId xmlns:p14="http://schemas.microsoft.com/office/powerpoint/2010/main" val="16238989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4972" b="20028"/>
          <a:stretch/>
        </p:blipFill>
        <p:spPr>
          <a:xfrm>
            <a:off x="2532" y="10"/>
            <a:ext cx="12191980" cy="6857990"/>
          </a:xfrm>
          <a:prstGeom prst="rect">
            <a:avLst/>
          </a:prstGeom>
        </p:spPr>
      </p:pic>
    </p:spTree>
    <p:extLst>
      <p:ext uri="{BB962C8B-B14F-4D97-AF65-F5344CB8AC3E}">
        <p14:creationId xmlns:p14="http://schemas.microsoft.com/office/powerpoint/2010/main" val="4164808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l"/>
            <a:r>
              <a:rPr lang="ru-RU" b="1" dirty="0"/>
              <a:t>Прагматизм</a:t>
            </a:r>
            <a:endParaRPr lang="en-US" b="1" dirty="0"/>
          </a:p>
        </p:txBody>
      </p:sp>
      <p:sp>
        <p:nvSpPr>
          <p:cNvPr id="32771" name="Rectangle 3"/>
          <p:cNvSpPr>
            <a:spLocks noGrp="1" noChangeArrowheads="1"/>
          </p:cNvSpPr>
          <p:nvPr>
            <p:ph idx="1"/>
          </p:nvPr>
        </p:nvSpPr>
        <p:spPr>
          <a:xfrm>
            <a:off x="609601" y="1524000"/>
            <a:ext cx="6934199" cy="4800600"/>
          </a:xfrm>
          <a:noFill/>
        </p:spPr>
        <p:txBody>
          <a:bodyPr>
            <a:normAutofit fontScale="92500" lnSpcReduction="20000"/>
          </a:bodyPr>
          <a:lstStyle/>
          <a:p>
            <a:pPr marL="0" indent="0">
              <a:lnSpc>
                <a:spcPct val="95000"/>
              </a:lnSpc>
              <a:spcAft>
                <a:spcPts val="1200"/>
              </a:spcAft>
              <a:buNone/>
            </a:pPr>
            <a:r>
              <a:rPr lang="en-US" sz="4800" b="1" i="1" dirty="0">
                <a:solidFill>
                  <a:schemeClr val="accent4"/>
                </a:solidFill>
              </a:rPr>
              <a:t>“</a:t>
            </a:r>
            <a:r>
              <a:rPr lang="ru-RU" sz="4800" b="1" i="1" dirty="0">
                <a:solidFill>
                  <a:schemeClr val="accent4"/>
                </a:solidFill>
              </a:rPr>
              <a:t>Но это же работает</a:t>
            </a:r>
            <a:r>
              <a:rPr lang="en-US" sz="4800" b="1" i="1" dirty="0">
                <a:solidFill>
                  <a:schemeClr val="accent4"/>
                </a:solidFill>
              </a:rPr>
              <a:t>…”</a:t>
            </a:r>
          </a:p>
          <a:p>
            <a:pPr>
              <a:lnSpc>
                <a:spcPct val="95000"/>
              </a:lnSpc>
            </a:pPr>
            <a:r>
              <a:rPr lang="ru-RU" sz="4000" dirty="0">
                <a:solidFill>
                  <a:schemeClr val="tx1"/>
                </a:solidFill>
              </a:rPr>
              <a:t>Что-то может работать правильно, но </a:t>
            </a:r>
            <a:r>
              <a:rPr lang="ru-RU" sz="4000" b="1" dirty="0">
                <a:solidFill>
                  <a:srgbClr val="000066"/>
                </a:solidFill>
              </a:rPr>
              <a:t>обязательно ли это правильно</a:t>
            </a:r>
            <a:r>
              <a:rPr lang="ru-RU" sz="4000" dirty="0">
                <a:solidFill>
                  <a:schemeClr val="tx1"/>
                </a:solidFill>
              </a:rPr>
              <a:t>, потому что работает?</a:t>
            </a:r>
          </a:p>
          <a:p>
            <a:pPr>
              <a:lnSpc>
                <a:spcPct val="95000"/>
              </a:lnSpc>
            </a:pPr>
            <a:r>
              <a:rPr lang="ru-RU" sz="4000" dirty="0">
                <a:solidFill>
                  <a:schemeClr val="tx1"/>
                </a:solidFill>
              </a:rPr>
              <a:t>Хотя </a:t>
            </a:r>
            <a:r>
              <a:rPr lang="ru-RU" sz="4000" b="1" dirty="0">
                <a:solidFill>
                  <a:srgbClr val="C00000"/>
                </a:solidFill>
              </a:rPr>
              <a:t>обманная реклама </a:t>
            </a:r>
            <a:r>
              <a:rPr lang="ru-RU" sz="4000" dirty="0">
                <a:solidFill>
                  <a:schemeClr val="tx1"/>
                </a:solidFill>
              </a:rPr>
              <a:t>может быть эффективной, соответствует ли она действительности?</a:t>
            </a:r>
            <a:endParaRPr lang="en-US" sz="3600" b="1" i="1" dirty="0">
              <a:solidFill>
                <a:schemeClr val="accent4"/>
              </a:solidFill>
            </a:endParaRPr>
          </a:p>
        </p:txBody>
      </p:sp>
      <p:pic>
        <p:nvPicPr>
          <p:cNvPr id="3" name="Picture 2">
            <a:extLst>
              <a:ext uri="{FF2B5EF4-FFF2-40B4-BE49-F238E27FC236}">
                <a16:creationId xmlns:a16="http://schemas.microsoft.com/office/drawing/2014/main" id="{BEFA3C84-4334-414E-BE06-3A288BCF6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4504" y="286605"/>
            <a:ext cx="4376496" cy="5979410"/>
          </a:xfrm>
          <a:prstGeom prst="rect">
            <a:avLst/>
          </a:prstGeom>
        </p:spPr>
      </p:pic>
    </p:spTree>
    <p:extLst>
      <p:ext uri="{BB962C8B-B14F-4D97-AF65-F5344CB8AC3E}">
        <p14:creationId xmlns:p14="http://schemas.microsoft.com/office/powerpoint/2010/main" val="328873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048000" y="286605"/>
            <a:ext cx="8595360" cy="986020"/>
          </a:xfrm>
        </p:spPr>
        <p:txBody>
          <a:bodyPr/>
          <a:lstStyle/>
          <a:p>
            <a:pPr algn="l"/>
            <a:r>
              <a:rPr lang="ru-RU" b="1" dirty="0"/>
              <a:t>Сила авторитета</a:t>
            </a:r>
            <a:endParaRPr lang="en-US" b="1" dirty="0"/>
          </a:p>
        </p:txBody>
      </p:sp>
      <p:sp>
        <p:nvSpPr>
          <p:cNvPr id="37891" name="Rectangle 3"/>
          <p:cNvSpPr>
            <a:spLocks noGrp="1" noChangeArrowheads="1"/>
          </p:cNvSpPr>
          <p:nvPr>
            <p:ph idx="1"/>
          </p:nvPr>
        </p:nvSpPr>
        <p:spPr>
          <a:xfrm>
            <a:off x="3505200" y="1524000"/>
            <a:ext cx="8138158" cy="4648200"/>
          </a:xfrm>
          <a:noFill/>
        </p:spPr>
        <p:txBody>
          <a:bodyPr>
            <a:normAutofit lnSpcReduction="10000"/>
          </a:bodyPr>
          <a:lstStyle/>
          <a:p>
            <a:pPr marL="0" indent="0">
              <a:lnSpc>
                <a:spcPct val="95000"/>
              </a:lnSpc>
              <a:spcAft>
                <a:spcPts val="1200"/>
              </a:spcAft>
              <a:buNone/>
            </a:pPr>
            <a:r>
              <a:rPr lang="en-US" sz="4800" b="1" i="1" dirty="0">
                <a:solidFill>
                  <a:schemeClr val="accent4"/>
                </a:solidFill>
              </a:rPr>
              <a:t>“</a:t>
            </a:r>
            <a:r>
              <a:rPr lang="ru-RU" sz="4800" b="1" i="1" dirty="0">
                <a:solidFill>
                  <a:schemeClr val="accent4"/>
                </a:solidFill>
              </a:rPr>
              <a:t>Он то уж точно должен знать</a:t>
            </a:r>
            <a:r>
              <a:rPr lang="en-US" sz="4800" b="1" i="1" dirty="0">
                <a:solidFill>
                  <a:schemeClr val="accent4"/>
                </a:solidFill>
              </a:rPr>
              <a:t>…”</a:t>
            </a:r>
          </a:p>
          <a:p>
            <a:pPr>
              <a:lnSpc>
                <a:spcPct val="95000"/>
              </a:lnSpc>
            </a:pPr>
            <a:r>
              <a:rPr lang="ru-RU" sz="4000" b="1" dirty="0">
                <a:solidFill>
                  <a:schemeClr val="bg2">
                    <a:lumMod val="75000"/>
                  </a:schemeClr>
                </a:solidFill>
              </a:rPr>
              <a:t>Кто</a:t>
            </a:r>
            <a:r>
              <a:rPr lang="en-US" sz="4000" dirty="0"/>
              <a:t> </a:t>
            </a:r>
            <a:r>
              <a:rPr lang="ru-RU" sz="4000" dirty="0"/>
              <a:t>должен быть авторитетом</a:t>
            </a:r>
            <a:r>
              <a:rPr lang="en-US" sz="4000" dirty="0"/>
              <a:t>?</a:t>
            </a:r>
          </a:p>
          <a:p>
            <a:pPr>
              <a:lnSpc>
                <a:spcPct val="95000"/>
              </a:lnSpc>
            </a:pPr>
            <a:r>
              <a:rPr lang="ru-RU" sz="4000" dirty="0"/>
              <a:t>Откуда он знает, </a:t>
            </a:r>
            <a:r>
              <a:rPr lang="ru-RU" sz="4000" b="1" dirty="0">
                <a:solidFill>
                  <a:schemeClr val="bg2">
                    <a:lumMod val="75000"/>
                  </a:schemeClr>
                </a:solidFill>
              </a:rPr>
              <a:t>что истинно</a:t>
            </a:r>
            <a:r>
              <a:rPr lang="en-US" sz="4000" dirty="0"/>
              <a:t>?</a:t>
            </a:r>
          </a:p>
          <a:p>
            <a:pPr>
              <a:lnSpc>
                <a:spcPct val="95000"/>
              </a:lnSpc>
            </a:pPr>
            <a:r>
              <a:rPr lang="ru-RU" sz="4000" dirty="0"/>
              <a:t>В конце концов, его авторитет должен зависеть от какого-то другого критерия истины.</a:t>
            </a:r>
            <a:endParaRPr lang="en-US" b="1" i="1" dirty="0"/>
          </a:p>
        </p:txBody>
      </p:sp>
      <p:sp>
        <p:nvSpPr>
          <p:cNvPr id="4" name="Rectangle 3">
            <a:extLst>
              <a:ext uri="{FF2B5EF4-FFF2-40B4-BE49-F238E27FC236}">
                <a16:creationId xmlns:a16="http://schemas.microsoft.com/office/drawing/2014/main" id="{2B0CD325-2C1F-4346-9AEE-A627AA3C0088}"/>
              </a:ext>
            </a:extLst>
          </p:cNvPr>
          <p:cNvSpPr/>
          <p:nvPr/>
        </p:nvSpPr>
        <p:spPr>
          <a:xfrm>
            <a:off x="129386" y="1181100"/>
            <a:ext cx="2766214"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39CEF9E-C680-441E-8E50-9EA9B7377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86586" y="181402"/>
            <a:ext cx="2461414" cy="6495195"/>
          </a:xfrm>
          <a:prstGeom prst="rect">
            <a:avLst/>
          </a:prstGeom>
        </p:spPr>
      </p:pic>
    </p:spTree>
    <p:extLst>
      <p:ext uri="{BB962C8B-B14F-4D97-AF65-F5344CB8AC3E}">
        <p14:creationId xmlns:p14="http://schemas.microsoft.com/office/powerpoint/2010/main" val="278871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04" name="Picture 4" descr="F018"/>
          <p:cNvPicPr>
            <a:picLocks noChangeAspect="1" noChangeArrowheads="1"/>
          </p:cNvPicPr>
          <p:nvPr/>
        </p:nvPicPr>
        <p:blipFill>
          <a:blip r:embed="rId3"/>
          <a:srcRect b="6410"/>
          <a:stretch>
            <a:fillRect/>
          </a:stretch>
        </p:blipFill>
        <p:spPr bwMode="auto">
          <a:xfrm>
            <a:off x="1524000" y="1295400"/>
            <a:ext cx="9144000" cy="5562600"/>
          </a:xfrm>
          <a:prstGeom prst="rect">
            <a:avLst/>
          </a:prstGeom>
          <a:ln>
            <a:noFill/>
          </a:ln>
          <a:effectLst>
            <a:outerShdw blurRad="292100" dist="139700" dir="2700000" algn="tl" rotWithShape="0">
              <a:srgbClr val="333333">
                <a:alpha val="65000"/>
              </a:srgbClr>
            </a:outerShdw>
          </a:effectLst>
        </p:spPr>
      </p:pic>
      <p:sp>
        <p:nvSpPr>
          <p:cNvPr id="51202" name="Rectangle 2"/>
          <p:cNvSpPr>
            <a:spLocks noGrp="1" noChangeArrowheads="1"/>
          </p:cNvSpPr>
          <p:nvPr>
            <p:ph type="title"/>
          </p:nvPr>
        </p:nvSpPr>
        <p:spPr/>
        <p:txBody>
          <a:bodyPr>
            <a:normAutofit/>
          </a:bodyPr>
          <a:lstStyle/>
          <a:p>
            <a:r>
              <a:rPr lang="ru-RU" b="1" dirty="0"/>
              <a:t>Трудности Фомы</a:t>
            </a:r>
            <a:endParaRPr lang="en-US" b="1" dirty="0"/>
          </a:p>
        </p:txBody>
      </p:sp>
      <p:sp>
        <p:nvSpPr>
          <p:cNvPr id="51203" name="Rectangle 3"/>
          <p:cNvSpPr>
            <a:spLocks noGrp="1" noChangeArrowheads="1"/>
          </p:cNvSpPr>
          <p:nvPr>
            <p:ph type="body" idx="4294967295"/>
          </p:nvPr>
        </p:nvSpPr>
        <p:spPr>
          <a:xfrm>
            <a:off x="4953000" y="4724400"/>
            <a:ext cx="5630862" cy="1981200"/>
          </a:xfrm>
          <a:effectLst/>
        </p:spPr>
        <p:txBody>
          <a:bodyPr>
            <a:normAutofit/>
            <a:scene3d>
              <a:camera prst="orthographicFront"/>
              <a:lightRig rig="threePt" dir="t"/>
            </a:scene3d>
            <a:sp3d extrusionH="57150">
              <a:bevelT w="38100" h="38100"/>
            </a:sp3d>
          </a:bodyPr>
          <a:lstStyle/>
          <a:p>
            <a:pPr marL="0" indent="0">
              <a:lnSpc>
                <a:spcPct val="90000"/>
              </a:lnSpc>
              <a:buNone/>
            </a:pPr>
            <a:r>
              <a:rPr lang="en-US" sz="4500" b="1" dirty="0">
                <a:ln w="76200">
                  <a:solidFill>
                    <a:srgbClr val="FFFFFF"/>
                  </a:solidFill>
                </a:ln>
                <a:solidFill>
                  <a:srgbClr val="FFFFFF"/>
                </a:solidFill>
                <a:effectLst>
                  <a:glow rad="228600">
                    <a:schemeClr val="tx1">
                      <a:alpha val="40000"/>
                    </a:schemeClr>
                  </a:glow>
                  <a:outerShdw blurRad="38100" dist="38100" dir="2700000" algn="tl">
                    <a:srgbClr val="000000">
                      <a:alpha val="43137"/>
                    </a:srgbClr>
                  </a:outerShdw>
                </a:effectLst>
              </a:rPr>
              <a:t>[</a:t>
            </a:r>
            <a:r>
              <a:rPr lang="ru-RU" sz="4500" b="1" dirty="0">
                <a:ln w="76200">
                  <a:solidFill>
                    <a:srgbClr val="FFFFFF"/>
                  </a:solidFill>
                </a:ln>
                <a:solidFill>
                  <a:srgbClr val="FFFFFF"/>
                </a:solidFill>
                <a:effectLst>
                  <a:glow rad="228600">
                    <a:schemeClr val="tx1">
                      <a:alpha val="40000"/>
                    </a:schemeClr>
                  </a:glow>
                  <a:outerShdw blurRad="38100" dist="38100" dir="2700000" algn="tl">
                    <a:srgbClr val="000000">
                      <a:alpha val="43137"/>
                    </a:srgbClr>
                  </a:outerShdw>
                </a:effectLst>
              </a:rPr>
              <a:t>Мы</a:t>
            </a:r>
            <a:r>
              <a:rPr lang="en-US" sz="4500" b="1" dirty="0">
                <a:ln w="76200">
                  <a:solidFill>
                    <a:srgbClr val="FFFFFF"/>
                  </a:solidFill>
                </a:ln>
                <a:solidFill>
                  <a:srgbClr val="FFFFFF"/>
                </a:solidFill>
                <a:effectLst>
                  <a:glow rad="228600">
                    <a:schemeClr val="tx1">
                      <a:alpha val="40000"/>
                    </a:schemeClr>
                  </a:glow>
                  <a:outerShdw blurRad="38100" dist="38100" dir="2700000" algn="tl">
                    <a:srgbClr val="000000">
                      <a:alpha val="43137"/>
                    </a:srgbClr>
                  </a:outerShdw>
                </a:effectLst>
              </a:rPr>
              <a:t>]</a:t>
            </a:r>
            <a:r>
              <a:rPr lang="ru-RU" sz="4500" b="1" dirty="0">
                <a:ln w="76200">
                  <a:solidFill>
                    <a:srgbClr val="FFFFFF"/>
                  </a:solidFill>
                </a:ln>
                <a:solidFill>
                  <a:srgbClr val="FFFFFF"/>
                </a:solidFill>
                <a:effectLst>
                  <a:glow rad="228600">
                    <a:schemeClr val="tx1">
                      <a:alpha val="40000"/>
                    </a:schemeClr>
                  </a:glow>
                  <a:outerShdw blurRad="38100" dist="38100" dir="2700000" algn="tl">
                    <a:srgbClr val="000000">
                      <a:alpha val="43137"/>
                    </a:srgbClr>
                  </a:outerShdw>
                </a:effectLst>
              </a:rPr>
              <a:t> не знаем… и как можем знать? Ин. 14:5</a:t>
            </a:r>
            <a:endParaRPr lang="en-US" sz="2800" b="1" dirty="0">
              <a:ln w="76200">
                <a:solidFill>
                  <a:srgbClr val="FFFFFF"/>
                </a:solidFill>
              </a:ln>
              <a:solidFill>
                <a:srgbClr val="FFFFFF"/>
              </a:solidFill>
              <a:effectLst>
                <a:glow rad="228600">
                  <a:schemeClr val="tx1">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41729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09600" y="286605"/>
            <a:ext cx="11033760" cy="986020"/>
          </a:xfrm>
        </p:spPr>
        <p:txBody>
          <a:bodyPr/>
          <a:lstStyle/>
          <a:p>
            <a:r>
              <a:rPr lang="ru-RU" b="1" dirty="0"/>
              <a:t>Смотрим на вещи в перспективе</a:t>
            </a:r>
            <a:endParaRPr lang="en-US" b="1" dirty="0"/>
          </a:p>
        </p:txBody>
      </p:sp>
      <p:sp>
        <p:nvSpPr>
          <p:cNvPr id="52227" name="Rectangle 3"/>
          <p:cNvSpPr>
            <a:spLocks noGrp="1" noChangeArrowheads="1"/>
          </p:cNvSpPr>
          <p:nvPr>
            <p:ph idx="1"/>
          </p:nvPr>
        </p:nvSpPr>
        <p:spPr>
          <a:xfrm>
            <a:off x="609600" y="1524000"/>
            <a:ext cx="11033760" cy="3962400"/>
          </a:xfrm>
          <a:effectLst/>
        </p:spPr>
        <p:txBody>
          <a:bodyPr>
            <a:normAutofit fontScale="92500" lnSpcReduction="10000"/>
          </a:bodyPr>
          <a:lstStyle/>
          <a:p>
            <a:pPr>
              <a:spcBef>
                <a:spcPct val="50000"/>
              </a:spcBef>
            </a:pPr>
            <a:r>
              <a:rPr lang="ru-RU" sz="4000" dirty="0">
                <a:ea typeface="Calibri" panose="020F0502020204030204" pitchFamily="34" charset="0"/>
              </a:rPr>
              <a:t>Прежде чем предпринимать </a:t>
            </a:r>
            <a:r>
              <a:rPr lang="ru-RU" sz="4000" b="1" dirty="0">
                <a:solidFill>
                  <a:srgbClr val="C00000"/>
                </a:solidFill>
                <a:ea typeface="Calibri" panose="020F0502020204030204" pitchFamily="34" charset="0"/>
              </a:rPr>
              <a:t>поспешные</a:t>
            </a:r>
            <a:r>
              <a:rPr lang="ru-RU" sz="4000" dirty="0">
                <a:ea typeface="Calibri" panose="020F0502020204030204" pitchFamily="34" charset="0"/>
              </a:rPr>
              <a:t> попытки </a:t>
            </a:r>
            <a:r>
              <a:rPr lang="ru-RU" sz="4000" b="1" dirty="0">
                <a:solidFill>
                  <a:srgbClr val="C00000"/>
                </a:solidFill>
                <a:ea typeface="Calibri" panose="020F0502020204030204" pitchFamily="34" charset="0"/>
              </a:rPr>
              <a:t>отказаться</a:t>
            </a:r>
            <a:r>
              <a:rPr lang="ru-RU" sz="4000" dirty="0">
                <a:ea typeface="Calibri" panose="020F0502020204030204" pitchFamily="34" charset="0"/>
              </a:rPr>
              <a:t> от любого из вышеперечисленных критериев</a:t>
            </a:r>
            <a:r>
              <a:rPr lang="en-US" sz="4000" dirty="0"/>
              <a:t>, </a:t>
            </a:r>
            <a:r>
              <a:rPr lang="ru-RU" sz="4000" dirty="0">
                <a:ea typeface="Calibri" panose="020F0502020204030204" pitchFamily="34" charset="0"/>
              </a:rPr>
              <a:t>мы должны отметить, что каждый из них </a:t>
            </a:r>
            <a:r>
              <a:rPr lang="ru-RU" sz="4000" b="1" dirty="0">
                <a:solidFill>
                  <a:srgbClr val="000099"/>
                </a:solidFill>
                <a:ea typeface="Calibri" panose="020F0502020204030204" pitchFamily="34" charset="0"/>
              </a:rPr>
              <a:t>имеет ценность </a:t>
            </a:r>
            <a:r>
              <a:rPr lang="ru-RU" sz="4000" dirty="0">
                <a:ea typeface="Calibri" panose="020F0502020204030204" pitchFamily="34" charset="0"/>
              </a:rPr>
              <a:t>и может способствовать лучшему </a:t>
            </a:r>
            <a:r>
              <a:rPr lang="ru-RU" sz="4000" b="1" dirty="0">
                <a:solidFill>
                  <a:srgbClr val="000099"/>
                </a:solidFill>
                <a:ea typeface="Calibri" panose="020F0502020204030204" pitchFamily="34" charset="0"/>
              </a:rPr>
              <a:t>пониманию</a:t>
            </a:r>
            <a:r>
              <a:rPr lang="ru-RU" sz="4000" dirty="0">
                <a:ea typeface="Calibri" panose="020F0502020204030204" pitchFamily="34" charset="0"/>
              </a:rPr>
              <a:t> истины</a:t>
            </a:r>
            <a:endParaRPr lang="en-US" sz="4000" dirty="0"/>
          </a:p>
          <a:p>
            <a:pPr marL="0" indent="0">
              <a:spcBef>
                <a:spcPts val="4200"/>
              </a:spcBef>
              <a:buNone/>
            </a:pPr>
            <a:r>
              <a:rPr lang="ru-RU" sz="4000" dirty="0"/>
              <a:t>Тем не менее</a:t>
            </a:r>
            <a:r>
              <a:rPr lang="en-US" sz="4000" dirty="0"/>
              <a:t>…</a:t>
            </a:r>
          </a:p>
        </p:txBody>
      </p:sp>
      <p:sp>
        <p:nvSpPr>
          <p:cNvPr id="9" name="TextBox 8">
            <a:extLst>
              <a:ext uri="{FF2B5EF4-FFF2-40B4-BE49-F238E27FC236}">
                <a16:creationId xmlns:a16="http://schemas.microsoft.com/office/drawing/2014/main" id="{1F27FC5C-B28A-444B-A5C3-E07FBD3181C1}"/>
              </a:ext>
            </a:extLst>
          </p:cNvPr>
          <p:cNvSpPr txBox="1"/>
          <p:nvPr/>
        </p:nvSpPr>
        <p:spPr>
          <a:xfrm>
            <a:off x="3810000" y="4495800"/>
            <a:ext cx="82296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
                <a:srgbClr val="A7EA52">
                  <a:lumMod val="75000"/>
                </a:srgbClr>
              </a:buClr>
              <a:buSzPct val="100000"/>
              <a:buFont typeface="Wingdings" panose="05000000000000000000" pitchFamily="2" charset="2"/>
              <a:buNone/>
              <a:tabLst/>
              <a:defRPr/>
            </a:pPr>
            <a:r>
              <a:rPr kumimoji="0" lang="ru-RU" sz="4000" b="1" i="0" u="none" strike="noStrike" kern="1200" cap="none" spc="0" normalizeH="0" baseline="0" noProof="0" dirty="0">
                <a:ln>
                  <a:noFill/>
                </a:ln>
                <a:solidFill>
                  <a:srgbClr val="C00000"/>
                </a:solidFill>
                <a:effectLst/>
                <a:uLnTx/>
                <a:uFillTx/>
                <a:latin typeface="Calibri" panose="020F0502020204030204"/>
                <a:ea typeface="+mn-ea"/>
                <a:cs typeface="+mn-cs"/>
              </a:rPr>
              <a:t>Ни один </a:t>
            </a:r>
            <a:r>
              <a:rPr kumimoji="0" lang="ru-RU" sz="4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из этих критериев не может </a:t>
            </a:r>
            <a:br>
              <a:rPr kumimoji="0" lang="en-US" sz="4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r>
              <a:rPr kumimoji="0" lang="ru-RU" sz="4000" b="1" i="0" u="none" strike="noStrike" kern="1200" cap="none" spc="0" normalizeH="0" baseline="0" noProof="0" dirty="0">
                <a:ln>
                  <a:noFill/>
                </a:ln>
                <a:solidFill>
                  <a:srgbClr val="A7EA52">
                    <a:lumMod val="75000"/>
                  </a:srgbClr>
                </a:solidFill>
                <a:effectLst/>
                <a:uLnTx/>
                <a:uFillTx/>
                <a:latin typeface="Calibri" panose="020F0502020204030204"/>
                <a:ea typeface="+mn-ea"/>
                <a:cs typeface="+mn-cs"/>
              </a:rPr>
              <a:t>гарантировать истинности</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45327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2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uiExpand="1" build="p" autoUpdateAnimBg="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effectLst/>
        </p:spPr>
        <p:txBody>
          <a:bodyPr/>
          <a:lstStyle/>
          <a:p>
            <a:r>
              <a:rPr lang="ru-RU" sz="9000" dirty="0"/>
              <a:t>А как насчет </a:t>
            </a:r>
            <a:r>
              <a:rPr lang="ru-RU" sz="9000" b="1" dirty="0">
                <a:solidFill>
                  <a:srgbClr val="00B050"/>
                </a:solidFill>
              </a:rPr>
              <a:t>исследований</a:t>
            </a:r>
            <a:r>
              <a:rPr lang="ru-RU" sz="9000" dirty="0"/>
              <a:t>?</a:t>
            </a:r>
            <a:endParaRPr lang="en-US" sz="14000" dirty="0">
              <a:solidFill>
                <a:schemeClr val="accent3">
                  <a:lumMod val="75000"/>
                </a:schemeClr>
              </a:solidFill>
            </a:endParaRPr>
          </a:p>
        </p:txBody>
      </p:sp>
      <p:sp>
        <p:nvSpPr>
          <p:cNvPr id="87043" name="Rectangle 3"/>
          <p:cNvSpPr>
            <a:spLocks noGrp="1" noChangeArrowheads="1"/>
          </p:cNvSpPr>
          <p:nvPr>
            <p:ph type="body" idx="1"/>
          </p:nvPr>
        </p:nvSpPr>
        <p:spPr/>
        <p:txBody>
          <a:bodyPr>
            <a:normAutofit/>
          </a:bodyPr>
          <a:lstStyle/>
          <a:p>
            <a:pPr algn="r"/>
            <a:r>
              <a:rPr lang="ru-RU" sz="4400" dirty="0"/>
              <a:t>В поисках истины</a:t>
            </a:r>
            <a:endParaRPr lang="en-US" sz="4400" dirty="0"/>
          </a:p>
        </p:txBody>
      </p:sp>
    </p:spTree>
    <p:extLst>
      <p:ext uri="{BB962C8B-B14F-4D97-AF65-F5344CB8AC3E}">
        <p14:creationId xmlns:p14="http://schemas.microsoft.com/office/powerpoint/2010/main" val="175755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l"/>
            <a:r>
              <a:rPr lang="ru-RU" b="1" dirty="0"/>
              <a:t>Эмпирические доказательства</a:t>
            </a:r>
            <a:endParaRPr lang="en-US" b="1" dirty="0"/>
          </a:p>
        </p:txBody>
      </p:sp>
      <p:sp>
        <p:nvSpPr>
          <p:cNvPr id="33795" name="Rectangle 3"/>
          <p:cNvSpPr>
            <a:spLocks noGrp="1" noChangeArrowheads="1"/>
          </p:cNvSpPr>
          <p:nvPr>
            <p:ph idx="1"/>
          </p:nvPr>
        </p:nvSpPr>
        <p:spPr>
          <a:xfrm>
            <a:off x="609600" y="1524000"/>
            <a:ext cx="11353800" cy="4114800"/>
          </a:xfrm>
          <a:noFill/>
        </p:spPr>
        <p:txBody>
          <a:bodyPr>
            <a:normAutofit lnSpcReduction="10000"/>
          </a:bodyPr>
          <a:lstStyle/>
          <a:p>
            <a:pPr marL="0" indent="0">
              <a:lnSpc>
                <a:spcPct val="110000"/>
              </a:lnSpc>
              <a:buNone/>
            </a:pPr>
            <a:r>
              <a:rPr lang="ru-RU" sz="4000" dirty="0">
                <a:solidFill>
                  <a:schemeClr val="tx1"/>
                </a:solidFill>
              </a:rPr>
              <a:t>Часто выражаются в утверждениях:</a:t>
            </a:r>
          </a:p>
          <a:p>
            <a:pPr marL="0" indent="0">
              <a:lnSpc>
                <a:spcPct val="110000"/>
              </a:lnSpc>
              <a:buNone/>
            </a:pPr>
            <a:r>
              <a:rPr lang="en-US" sz="5800" b="1" i="1" dirty="0">
                <a:solidFill>
                  <a:schemeClr val="accent3">
                    <a:lumMod val="75000"/>
                  </a:schemeClr>
                </a:solidFill>
              </a:rPr>
              <a:t>“</a:t>
            </a:r>
            <a:r>
              <a:rPr lang="ru-RU" sz="5800" b="1" i="1" dirty="0">
                <a:solidFill>
                  <a:schemeClr val="accent3">
                    <a:lumMod val="75000"/>
                  </a:schemeClr>
                </a:solidFill>
              </a:rPr>
              <a:t>Это подтверждается исследованиями</a:t>
            </a:r>
            <a:r>
              <a:rPr lang="en-US" sz="5800" b="1" i="1" dirty="0">
                <a:solidFill>
                  <a:schemeClr val="accent3">
                    <a:lumMod val="75000"/>
                  </a:schemeClr>
                </a:solidFill>
              </a:rPr>
              <a:t>…”</a:t>
            </a:r>
            <a:endParaRPr lang="ru-RU" sz="5800" b="1" i="1" dirty="0">
              <a:solidFill>
                <a:schemeClr val="accent3">
                  <a:lumMod val="75000"/>
                </a:schemeClr>
              </a:solidFill>
            </a:endParaRPr>
          </a:p>
          <a:p>
            <a:pPr marL="0" indent="0">
              <a:lnSpc>
                <a:spcPct val="110000"/>
              </a:lnSpc>
              <a:spcBef>
                <a:spcPts val="3000"/>
              </a:spcBef>
              <a:buNone/>
            </a:pPr>
            <a:r>
              <a:rPr lang="en-US" sz="6500" b="1" i="1" dirty="0">
                <a:solidFill>
                  <a:schemeClr val="accent3">
                    <a:lumMod val="75000"/>
                  </a:schemeClr>
                </a:solidFill>
              </a:rPr>
              <a:t>“</a:t>
            </a:r>
            <a:r>
              <a:rPr lang="ru-RU" sz="6500" b="1" i="1" dirty="0">
                <a:solidFill>
                  <a:schemeClr val="accent3">
                    <a:lumMod val="75000"/>
                  </a:schemeClr>
                </a:solidFill>
              </a:rPr>
              <a:t>Это научно обосновано</a:t>
            </a:r>
            <a:r>
              <a:rPr lang="en-US" sz="6500" b="1" i="1" dirty="0">
                <a:solidFill>
                  <a:schemeClr val="accent3">
                    <a:lumMod val="75000"/>
                  </a:schemeClr>
                </a:solidFill>
              </a:rPr>
              <a:t>…”</a:t>
            </a:r>
          </a:p>
        </p:txBody>
      </p:sp>
    </p:spTree>
    <p:extLst>
      <p:ext uri="{BB962C8B-B14F-4D97-AF65-F5344CB8AC3E}">
        <p14:creationId xmlns:p14="http://schemas.microsoft.com/office/powerpoint/2010/main" val="47505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nSpc>
                <a:spcPct val="110000"/>
              </a:lnSpc>
            </a:pPr>
            <a:r>
              <a:rPr lang="ru-RU" sz="4400" b="1" dirty="0">
                <a:solidFill>
                  <a:schemeClr val="tx1"/>
                </a:solidFill>
              </a:rPr>
              <a:t>Теория соответствия</a:t>
            </a:r>
            <a:endParaRPr lang="en-US" sz="4400" b="1" dirty="0">
              <a:solidFill>
                <a:schemeClr val="tx1"/>
              </a:solidFill>
            </a:endParaRPr>
          </a:p>
        </p:txBody>
      </p:sp>
      <p:sp>
        <p:nvSpPr>
          <p:cNvPr id="33795" name="Rectangle 3"/>
          <p:cNvSpPr>
            <a:spLocks noGrp="1" noChangeArrowheads="1"/>
          </p:cNvSpPr>
          <p:nvPr>
            <p:ph idx="1"/>
          </p:nvPr>
        </p:nvSpPr>
        <p:spPr>
          <a:xfrm>
            <a:off x="609601" y="1523999"/>
            <a:ext cx="6629400" cy="5047395"/>
          </a:xfrm>
          <a:noFill/>
        </p:spPr>
        <p:txBody>
          <a:bodyPr>
            <a:normAutofit lnSpcReduction="10000"/>
          </a:bodyPr>
          <a:lstStyle/>
          <a:p>
            <a:r>
              <a:rPr lang="ru-RU" sz="4400" dirty="0">
                <a:solidFill>
                  <a:schemeClr val="tx1"/>
                </a:solidFill>
              </a:rPr>
              <a:t>Один из наиболее </a:t>
            </a:r>
            <a:r>
              <a:rPr lang="ru-RU" sz="4400" b="1" dirty="0">
                <a:solidFill>
                  <a:srgbClr val="000099"/>
                </a:solidFill>
              </a:rPr>
              <a:t>распространенных</a:t>
            </a:r>
            <a:r>
              <a:rPr lang="ru-RU" sz="4400" dirty="0">
                <a:solidFill>
                  <a:schemeClr val="tx1"/>
                </a:solidFill>
              </a:rPr>
              <a:t> критериев истинности</a:t>
            </a:r>
          </a:p>
          <a:p>
            <a:r>
              <a:rPr lang="ru-RU" sz="4400" dirty="0">
                <a:solidFill>
                  <a:schemeClr val="tx1"/>
                </a:solidFill>
              </a:rPr>
              <a:t>Утверждения истины сравниваются с </a:t>
            </a:r>
            <a:r>
              <a:rPr lang="ru-RU" sz="4400" b="1" dirty="0">
                <a:solidFill>
                  <a:srgbClr val="000099"/>
                </a:solidFill>
              </a:rPr>
              <a:t>доказательствами реальности</a:t>
            </a:r>
            <a:r>
              <a:rPr lang="ru-RU" sz="4400" dirty="0">
                <a:solidFill>
                  <a:schemeClr val="tx1"/>
                </a:solidFill>
              </a:rPr>
              <a:t>, как мы ее воспринимаем.</a:t>
            </a:r>
            <a:endParaRPr lang="en-US" sz="4400" dirty="0">
              <a:solidFill>
                <a:schemeClr val="tx1"/>
              </a:solidFill>
            </a:endParaRPr>
          </a:p>
        </p:txBody>
      </p:sp>
      <p:pic>
        <p:nvPicPr>
          <p:cNvPr id="3" name="Picture 2">
            <a:extLst>
              <a:ext uri="{FF2B5EF4-FFF2-40B4-BE49-F238E27FC236}">
                <a16:creationId xmlns:a16="http://schemas.microsoft.com/office/drawing/2014/main" id="{589E1AC5-8005-451C-8ABA-8BE5C545A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685800"/>
            <a:ext cx="7409594" cy="7409594"/>
          </a:xfrm>
          <a:prstGeom prst="rect">
            <a:avLst/>
          </a:prstGeom>
        </p:spPr>
      </p:pic>
    </p:spTree>
    <p:extLst>
      <p:ext uri="{BB962C8B-B14F-4D97-AF65-F5344CB8AC3E}">
        <p14:creationId xmlns:p14="http://schemas.microsoft.com/office/powerpoint/2010/main" val="1251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l"/>
            <a:r>
              <a:rPr lang="ru-RU" b="1" dirty="0"/>
              <a:t>Исследования</a:t>
            </a:r>
            <a:endParaRPr lang="en-US" b="1" dirty="0"/>
          </a:p>
        </p:txBody>
      </p:sp>
      <p:sp>
        <p:nvSpPr>
          <p:cNvPr id="33795" name="Rectangle 3"/>
          <p:cNvSpPr>
            <a:spLocks noGrp="1" noChangeArrowheads="1"/>
          </p:cNvSpPr>
          <p:nvPr>
            <p:ph idx="1"/>
          </p:nvPr>
        </p:nvSpPr>
        <p:spPr>
          <a:xfrm>
            <a:off x="609600" y="1524000"/>
            <a:ext cx="9646925" cy="4648200"/>
          </a:xfrm>
          <a:noFill/>
        </p:spPr>
        <p:txBody>
          <a:bodyPr>
            <a:normAutofit/>
          </a:bodyPr>
          <a:lstStyle/>
          <a:p>
            <a:r>
              <a:rPr lang="ru-RU" sz="4000" dirty="0">
                <a:ea typeface="Calibri" panose="020F0502020204030204" pitchFamily="34" charset="0"/>
              </a:rPr>
              <a:t>с их систематической </a:t>
            </a:r>
            <a:r>
              <a:rPr lang="ru-RU" sz="4000" b="1" dirty="0">
                <a:solidFill>
                  <a:srgbClr val="000099"/>
                </a:solidFill>
                <a:ea typeface="Calibri" panose="020F0502020204030204" pitchFamily="34" charset="0"/>
              </a:rPr>
              <a:t>методологией</a:t>
            </a:r>
            <a:r>
              <a:rPr lang="ru-RU" sz="4000" dirty="0">
                <a:ea typeface="Calibri" panose="020F0502020204030204" pitchFamily="34" charset="0"/>
              </a:rPr>
              <a:t> и системой </a:t>
            </a:r>
            <a:r>
              <a:rPr lang="ru-RU" sz="4000" b="1" dirty="0">
                <a:solidFill>
                  <a:srgbClr val="000099"/>
                </a:solidFill>
                <a:ea typeface="Calibri" panose="020F0502020204030204" pitchFamily="34" charset="0"/>
              </a:rPr>
              <a:t>сдержек и противовесов</a:t>
            </a:r>
          </a:p>
          <a:p>
            <a:pPr marL="0" indent="0">
              <a:buNone/>
            </a:pPr>
            <a:r>
              <a:rPr lang="ru-RU" sz="4000" dirty="0"/>
              <a:t>	- </a:t>
            </a:r>
            <a:r>
              <a:rPr lang="ru-RU" sz="4000" dirty="0">
                <a:ea typeface="Calibri" panose="020F0502020204030204" pitchFamily="34" charset="0"/>
              </a:rPr>
              <a:t>экспертная оценка и тиражирование 	результатов</a:t>
            </a:r>
            <a:endParaRPr lang="en-US" sz="4000" dirty="0"/>
          </a:p>
          <a:p>
            <a:r>
              <a:rPr lang="ru-RU" sz="4000" dirty="0">
                <a:ea typeface="Calibri" panose="020F0502020204030204" pitchFamily="34" charset="0"/>
              </a:rPr>
              <a:t>одним из наиболее </a:t>
            </a:r>
            <a:r>
              <a:rPr lang="ru-RU" sz="4000" b="1" dirty="0">
                <a:solidFill>
                  <a:srgbClr val="000099"/>
                </a:solidFill>
                <a:ea typeface="Calibri" panose="020F0502020204030204" pitchFamily="34" charset="0"/>
              </a:rPr>
              <a:t>многообещающих</a:t>
            </a:r>
            <a:r>
              <a:rPr lang="ru-RU" sz="4000" dirty="0">
                <a:ea typeface="Calibri" panose="020F0502020204030204" pitchFamily="34" charset="0"/>
              </a:rPr>
              <a:t> способов, с помощью которых мы можем </a:t>
            </a:r>
            <a:r>
              <a:rPr lang="ru-RU" sz="4000" b="1" dirty="0">
                <a:solidFill>
                  <a:srgbClr val="000099"/>
                </a:solidFill>
                <a:ea typeface="Calibri" panose="020F0502020204030204" pitchFamily="34" charset="0"/>
              </a:rPr>
              <a:t>приблизиться</a:t>
            </a:r>
            <a:r>
              <a:rPr lang="ru-RU" sz="4000" dirty="0">
                <a:ea typeface="Calibri" panose="020F0502020204030204" pitchFamily="34" charset="0"/>
              </a:rPr>
              <a:t> к истине.</a:t>
            </a:r>
            <a:endParaRPr lang="en-US" sz="4000" i="1" dirty="0">
              <a:solidFill>
                <a:schemeClr val="tx1"/>
              </a:solidFill>
            </a:endParaRPr>
          </a:p>
        </p:txBody>
      </p:sp>
      <p:pic>
        <p:nvPicPr>
          <p:cNvPr id="3" name="Picture 2">
            <a:extLst>
              <a:ext uri="{FF2B5EF4-FFF2-40B4-BE49-F238E27FC236}">
                <a16:creationId xmlns:a16="http://schemas.microsoft.com/office/drawing/2014/main" id="{7CFD666D-1074-4B7B-8822-42A924486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838200"/>
            <a:ext cx="4151819" cy="5181600"/>
          </a:xfrm>
          <a:prstGeom prst="rect">
            <a:avLst/>
          </a:prstGeom>
        </p:spPr>
      </p:pic>
    </p:spTree>
    <p:extLst>
      <p:ext uri="{BB962C8B-B14F-4D97-AF65-F5344CB8AC3E}">
        <p14:creationId xmlns:p14="http://schemas.microsoft.com/office/powerpoint/2010/main" val="129483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l"/>
            <a:r>
              <a:rPr lang="ru-RU" b="1" dirty="0"/>
              <a:t>О</a:t>
            </a:r>
            <a:r>
              <a:rPr lang="ru-RU" sz="4800" b="1" dirty="0"/>
              <a:t>граниченность исследований</a:t>
            </a:r>
            <a:endParaRPr lang="en-US" b="1" dirty="0"/>
          </a:p>
        </p:txBody>
      </p:sp>
      <p:sp>
        <p:nvSpPr>
          <p:cNvPr id="33795" name="Rectangle 3"/>
          <p:cNvSpPr>
            <a:spLocks noGrp="1" noChangeArrowheads="1"/>
          </p:cNvSpPr>
          <p:nvPr>
            <p:ph idx="1"/>
          </p:nvPr>
        </p:nvSpPr>
        <p:spPr>
          <a:xfrm>
            <a:off x="609600" y="1524000"/>
            <a:ext cx="7086605" cy="4648200"/>
          </a:xfrm>
          <a:noFill/>
        </p:spPr>
        <p:txBody>
          <a:bodyPr>
            <a:normAutofit/>
          </a:bodyPr>
          <a:lstStyle/>
          <a:p>
            <a:r>
              <a:rPr lang="ru-RU" sz="4800" dirty="0">
                <a:solidFill>
                  <a:schemeClr val="tx2"/>
                </a:solidFill>
              </a:rPr>
              <a:t>Действительно ли мы воспринимаем то, что происходит вокруг, или может быть, мы видим сквозь </a:t>
            </a:r>
            <a:r>
              <a:rPr lang="ru-RU" sz="4800" b="1" dirty="0">
                <a:solidFill>
                  <a:srgbClr val="C00000"/>
                </a:solidFill>
              </a:rPr>
              <a:t>тусклое стекло</a:t>
            </a:r>
            <a:r>
              <a:rPr lang="ru-RU" sz="4800" dirty="0">
                <a:solidFill>
                  <a:schemeClr val="tx2"/>
                </a:solidFill>
              </a:rPr>
              <a:t>?</a:t>
            </a:r>
          </a:p>
          <a:p>
            <a:pPr marL="0" indent="0">
              <a:buNone/>
            </a:pPr>
            <a:r>
              <a:rPr lang="ru-RU" sz="4800" dirty="0">
                <a:solidFill>
                  <a:schemeClr val="tx2"/>
                </a:solidFill>
              </a:rPr>
              <a:t>				</a:t>
            </a:r>
            <a:r>
              <a:rPr lang="en-US" dirty="0">
                <a:solidFill>
                  <a:schemeClr val="tx2"/>
                </a:solidFill>
              </a:rPr>
              <a:t>(1 </a:t>
            </a:r>
            <a:r>
              <a:rPr lang="ru-RU" dirty="0">
                <a:solidFill>
                  <a:schemeClr val="tx2"/>
                </a:solidFill>
              </a:rPr>
              <a:t>Кор</a:t>
            </a:r>
            <a:r>
              <a:rPr lang="en-US" dirty="0">
                <a:solidFill>
                  <a:schemeClr val="tx2"/>
                </a:solidFill>
              </a:rPr>
              <a:t>. 13:12)</a:t>
            </a:r>
            <a:r>
              <a:rPr lang="en-US" sz="4000" dirty="0">
                <a:solidFill>
                  <a:schemeClr val="tx2"/>
                </a:solidFill>
              </a:rPr>
              <a:t> </a:t>
            </a:r>
          </a:p>
          <a:p>
            <a:pPr marL="0" indent="0">
              <a:buNone/>
            </a:pPr>
            <a:endParaRPr lang="en-US" b="1" i="1" dirty="0"/>
          </a:p>
        </p:txBody>
      </p:sp>
      <p:pic>
        <p:nvPicPr>
          <p:cNvPr id="3" name="Picture 2">
            <a:extLst>
              <a:ext uri="{FF2B5EF4-FFF2-40B4-BE49-F238E27FC236}">
                <a16:creationId xmlns:a16="http://schemas.microsoft.com/office/drawing/2014/main" id="{42692954-A966-4E56-BB6D-56090B897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475395"/>
            <a:ext cx="4514904" cy="6096000"/>
          </a:xfrm>
          <a:prstGeom prst="rect">
            <a:avLst/>
          </a:prstGeom>
        </p:spPr>
      </p:pic>
    </p:spTree>
    <p:extLst>
      <p:ext uri="{BB962C8B-B14F-4D97-AF65-F5344CB8AC3E}">
        <p14:creationId xmlns:p14="http://schemas.microsoft.com/office/powerpoint/2010/main" val="26676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0"/>
            <a:ext cx="9144000" cy="6858000"/>
          </a:xfrm>
          <a:prstGeom prst="rect">
            <a:avLst/>
          </a:prstGeom>
          <a:effectLst>
            <a:softEdge rad="635000"/>
          </a:effectLst>
        </p:spPr>
      </p:pic>
    </p:spTree>
    <p:extLst>
      <p:ext uri="{BB962C8B-B14F-4D97-AF65-F5344CB8AC3E}">
        <p14:creationId xmlns:p14="http://schemas.microsoft.com/office/powerpoint/2010/main" val="3610755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BB9DD4-A9C5-4A68-8648-133A5A25D8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1080" y="2362200"/>
            <a:ext cx="4724400" cy="3650387"/>
          </a:xfrm>
          <a:prstGeom prst="rect">
            <a:avLst/>
          </a:prstGeom>
        </p:spPr>
      </p:pic>
      <p:sp>
        <p:nvSpPr>
          <p:cNvPr id="33794" name="Rectangle 2"/>
          <p:cNvSpPr>
            <a:spLocks noGrp="1" noChangeArrowheads="1"/>
          </p:cNvSpPr>
          <p:nvPr>
            <p:ph type="title"/>
          </p:nvPr>
        </p:nvSpPr>
        <p:spPr/>
        <p:txBody>
          <a:bodyPr/>
          <a:lstStyle/>
          <a:p>
            <a:r>
              <a:rPr lang="ru-RU" b="1" dirty="0"/>
              <a:t>О</a:t>
            </a:r>
            <a:r>
              <a:rPr lang="ru-RU" sz="4800" b="1" dirty="0"/>
              <a:t>граниченность исследований</a:t>
            </a:r>
            <a:endParaRPr lang="en-US" dirty="0"/>
          </a:p>
        </p:txBody>
      </p:sp>
      <p:sp>
        <p:nvSpPr>
          <p:cNvPr id="33795" name="Rectangle 3"/>
          <p:cNvSpPr>
            <a:spLocks noGrp="1" noChangeArrowheads="1"/>
          </p:cNvSpPr>
          <p:nvPr>
            <p:ph idx="1"/>
          </p:nvPr>
        </p:nvSpPr>
        <p:spPr>
          <a:xfrm>
            <a:off x="609600" y="1524000"/>
            <a:ext cx="9646925" cy="4648200"/>
          </a:xfrm>
          <a:noFill/>
        </p:spPr>
        <p:txBody>
          <a:bodyPr>
            <a:normAutofit/>
          </a:bodyPr>
          <a:lstStyle/>
          <a:p>
            <a:r>
              <a:rPr lang="ru-RU" sz="4800" dirty="0">
                <a:solidFill>
                  <a:schemeClr val="tx2"/>
                </a:solidFill>
              </a:rPr>
              <a:t>Не может ли внешность иногда быть </a:t>
            </a:r>
            <a:r>
              <a:rPr lang="ru-RU" sz="4800" b="1" dirty="0">
                <a:solidFill>
                  <a:srgbClr val="C00000"/>
                </a:solidFill>
              </a:rPr>
              <a:t>обманчивой</a:t>
            </a:r>
            <a:r>
              <a:rPr lang="ru-RU" sz="4800" dirty="0">
                <a:solidFill>
                  <a:schemeClr val="tx2"/>
                </a:solidFill>
              </a:rPr>
              <a:t>?</a:t>
            </a:r>
            <a:br>
              <a:rPr lang="en-US" sz="4800" dirty="0">
                <a:solidFill>
                  <a:schemeClr val="tx2"/>
                </a:solidFill>
              </a:rPr>
            </a:br>
            <a:r>
              <a:rPr lang="en-US" dirty="0">
                <a:solidFill>
                  <a:schemeClr val="tx2"/>
                </a:solidFill>
              </a:rPr>
              <a:t>(1 </a:t>
            </a:r>
            <a:r>
              <a:rPr lang="ru-RU" dirty="0" err="1">
                <a:solidFill>
                  <a:schemeClr val="tx2"/>
                </a:solidFill>
              </a:rPr>
              <a:t>Цар</a:t>
            </a:r>
            <a:r>
              <a:rPr lang="en-US" dirty="0">
                <a:solidFill>
                  <a:schemeClr val="tx2"/>
                </a:solidFill>
              </a:rPr>
              <a:t>. 16:7)</a:t>
            </a:r>
            <a:r>
              <a:rPr lang="en-US" sz="4000" dirty="0">
                <a:solidFill>
                  <a:schemeClr val="tx2"/>
                </a:solidFill>
              </a:rPr>
              <a:t> </a:t>
            </a:r>
            <a:endParaRPr lang="en-US" sz="4000" b="1" i="1" dirty="0"/>
          </a:p>
        </p:txBody>
      </p:sp>
      <p:pic>
        <p:nvPicPr>
          <p:cNvPr id="6" name="Picture 6" descr="stairs_never_ending">
            <a:extLst>
              <a:ext uri="{FF2B5EF4-FFF2-40B4-BE49-F238E27FC236}">
                <a16:creationId xmlns:a16="http://schemas.microsoft.com/office/drawing/2014/main" id="{16DE9BE6-D3D9-429D-9B7D-9F6800F1E06E}"/>
              </a:ext>
            </a:extLst>
          </p:cNvPr>
          <p:cNvPicPr>
            <a:picLocks noChangeAspect="1" noChangeArrowheads="1"/>
          </p:cNvPicPr>
          <p:nvPr/>
        </p:nvPicPr>
        <p:blipFill>
          <a:blip r:embed="rId4">
            <a:clrChange>
              <a:clrFrom>
                <a:srgbClr val="FFFFFF"/>
              </a:clrFrom>
              <a:clrTo>
                <a:srgbClr val="FFFFFF">
                  <a:alpha val="0"/>
                </a:srgbClr>
              </a:clrTo>
            </a:clrChange>
          </a:blip>
          <a:stretch>
            <a:fillRect/>
          </a:stretch>
        </p:blipFill>
        <p:spPr bwMode="auto">
          <a:xfrm>
            <a:off x="6858000" y="3003093"/>
            <a:ext cx="4352925" cy="1676400"/>
          </a:xfrm>
          <a:prstGeom prst="rect">
            <a:avLst/>
          </a:prstGeom>
          <a:noFill/>
        </p:spPr>
      </p:pic>
      <p:pic>
        <p:nvPicPr>
          <p:cNvPr id="3" name="Picture 2">
            <a:extLst>
              <a:ext uri="{FF2B5EF4-FFF2-40B4-BE49-F238E27FC236}">
                <a16:creationId xmlns:a16="http://schemas.microsoft.com/office/drawing/2014/main" id="{6239C495-B55A-4D48-A2FE-965357B25DD6}"/>
              </a:ext>
            </a:extLst>
          </p:cNvPr>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448302" y="1631095"/>
            <a:ext cx="6879916" cy="5235614"/>
          </a:xfrm>
          <a:prstGeom prst="rect">
            <a:avLst/>
          </a:prstGeom>
        </p:spPr>
      </p:pic>
    </p:spTree>
    <p:extLst>
      <p:ext uri="{BB962C8B-B14F-4D97-AF65-F5344CB8AC3E}">
        <p14:creationId xmlns:p14="http://schemas.microsoft.com/office/powerpoint/2010/main" val="65246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ru-RU" b="1" dirty="0"/>
              <a:t>О</a:t>
            </a:r>
            <a:r>
              <a:rPr lang="ru-RU" sz="4800" b="1" dirty="0"/>
              <a:t>граниченность исследований</a:t>
            </a:r>
            <a:endParaRPr lang="en-US" dirty="0"/>
          </a:p>
        </p:txBody>
      </p:sp>
      <p:sp>
        <p:nvSpPr>
          <p:cNvPr id="33795" name="Rectangle 3"/>
          <p:cNvSpPr>
            <a:spLocks noGrp="1" noChangeArrowheads="1"/>
          </p:cNvSpPr>
          <p:nvPr>
            <p:ph idx="1"/>
          </p:nvPr>
        </p:nvSpPr>
        <p:spPr>
          <a:xfrm>
            <a:off x="609600" y="1524000"/>
            <a:ext cx="7239005" cy="4648200"/>
          </a:xfrm>
          <a:noFill/>
        </p:spPr>
        <p:txBody>
          <a:bodyPr>
            <a:normAutofit/>
          </a:bodyPr>
          <a:lstStyle/>
          <a:p>
            <a:pPr marL="0" indent="0">
              <a:buNone/>
            </a:pPr>
            <a:r>
              <a:rPr lang="ru-RU" sz="5400" dirty="0"/>
              <a:t>Данные необходимо </a:t>
            </a:r>
            <a:r>
              <a:rPr lang="ru-RU" sz="5400" b="1" dirty="0">
                <a:solidFill>
                  <a:schemeClr val="accent3">
                    <a:lumMod val="50000"/>
                  </a:schemeClr>
                </a:solidFill>
              </a:rPr>
              <a:t>интерпретировать</a:t>
            </a:r>
            <a:r>
              <a:rPr lang="ru-RU" sz="5400" dirty="0"/>
              <a:t> так, чтобы они стали</a:t>
            </a:r>
          </a:p>
          <a:p>
            <a:pPr marL="0" indent="0">
              <a:buNone/>
            </a:pPr>
            <a:r>
              <a:rPr lang="ru-RU" sz="5400" b="1" dirty="0">
                <a:solidFill>
                  <a:srgbClr val="000099"/>
                </a:solidFill>
              </a:rPr>
              <a:t>значимыми</a:t>
            </a:r>
            <a:endParaRPr lang="en-US" sz="5400" b="1" i="1" dirty="0">
              <a:solidFill>
                <a:srgbClr val="000099"/>
              </a:solidFill>
            </a:endParaRPr>
          </a:p>
        </p:txBody>
      </p:sp>
      <p:pic>
        <p:nvPicPr>
          <p:cNvPr id="3" name="Picture 2">
            <a:extLst>
              <a:ext uri="{FF2B5EF4-FFF2-40B4-BE49-F238E27FC236}">
                <a16:creationId xmlns:a16="http://schemas.microsoft.com/office/drawing/2014/main" id="{B7CC1940-04BB-E88A-A4DA-8BD1B8C91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817369"/>
            <a:ext cx="3923538" cy="5223261"/>
          </a:xfrm>
          <a:prstGeom prst="rect">
            <a:avLst/>
          </a:prstGeom>
        </p:spPr>
      </p:pic>
    </p:spTree>
    <p:extLst>
      <p:ext uri="{BB962C8B-B14F-4D97-AF65-F5344CB8AC3E}">
        <p14:creationId xmlns:p14="http://schemas.microsoft.com/office/powerpoint/2010/main" val="2461976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7330C6-8C05-4EF2-A2DD-5D28E8E7D4CF}"/>
              </a:ext>
            </a:extLst>
          </p:cNvPr>
          <p:cNvSpPr/>
          <p:nvPr/>
        </p:nvSpPr>
        <p:spPr>
          <a:xfrm>
            <a:off x="3581400" y="1320457"/>
            <a:ext cx="4953000" cy="467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ru-RU" b="1" dirty="0"/>
              <a:t>Данные должны быть интерпретированы</a:t>
            </a:r>
            <a:endParaRPr lang="en-US" b="1" dirty="0"/>
          </a:p>
        </p:txBody>
      </p:sp>
      <p:grpSp>
        <p:nvGrpSpPr>
          <p:cNvPr id="14" name="Group 13"/>
          <p:cNvGrpSpPr/>
          <p:nvPr/>
        </p:nvGrpSpPr>
        <p:grpSpPr>
          <a:xfrm>
            <a:off x="4797730" y="2380898"/>
            <a:ext cx="2596551" cy="2596551"/>
            <a:chOff x="2743200" y="2286000"/>
            <a:chExt cx="2596551" cy="2596551"/>
          </a:xfrm>
          <a:solidFill>
            <a:schemeClr val="accent5">
              <a:lumMod val="75000"/>
            </a:schemeClr>
          </a:solidFill>
        </p:grpSpPr>
        <p:sp>
          <p:nvSpPr>
            <p:cNvPr id="7" name="Oval 6"/>
            <p:cNvSpPr/>
            <p:nvPr/>
          </p:nvSpPr>
          <p:spPr>
            <a:xfrm>
              <a:off x="2743200" y="2286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Oval 7"/>
            <p:cNvSpPr/>
            <p:nvPr/>
          </p:nvSpPr>
          <p:spPr>
            <a:xfrm>
              <a:off x="2743200" y="4572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Oval 8"/>
            <p:cNvSpPr/>
            <p:nvPr/>
          </p:nvSpPr>
          <p:spPr>
            <a:xfrm>
              <a:off x="5029200" y="4572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Oval 9"/>
            <p:cNvSpPr/>
            <p:nvPr/>
          </p:nvSpPr>
          <p:spPr>
            <a:xfrm>
              <a:off x="5029200" y="2286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8F59516D-D14A-4079-9B84-5D5C298A203C}"/>
              </a:ext>
            </a:extLst>
          </p:cNvPr>
          <p:cNvPicPr>
            <a:picLocks noChangeAspect="1"/>
          </p:cNvPicPr>
          <p:nvPr/>
        </p:nvPicPr>
        <p:blipFill rotWithShape="1">
          <a:blip r:embed="rId2"/>
          <a:srcRect l="35592" t="22891" r="33791" b="38585"/>
          <a:stretch/>
        </p:blipFill>
        <p:spPr>
          <a:xfrm>
            <a:off x="5471164" y="2602187"/>
            <a:ext cx="1295401" cy="2057400"/>
          </a:xfrm>
          <a:prstGeom prst="rect">
            <a:avLst/>
          </a:prstGeom>
        </p:spPr>
      </p:pic>
    </p:spTree>
    <p:extLst>
      <p:ext uri="{BB962C8B-B14F-4D97-AF65-F5344CB8AC3E}">
        <p14:creationId xmlns:p14="http://schemas.microsoft.com/office/powerpoint/2010/main" val="391548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B7D405-AB64-4B6C-99FD-DD7C366E69B2}"/>
              </a:ext>
            </a:extLst>
          </p:cNvPr>
          <p:cNvSpPr/>
          <p:nvPr/>
        </p:nvSpPr>
        <p:spPr>
          <a:xfrm>
            <a:off x="3581400" y="1320457"/>
            <a:ext cx="4953000" cy="467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ru-RU" b="1" dirty="0"/>
              <a:t>Данные должны быть интерпретированы</a:t>
            </a:r>
            <a:endParaRPr lang="en-US" b="1" dirty="0"/>
          </a:p>
        </p:txBody>
      </p:sp>
      <p:grpSp>
        <p:nvGrpSpPr>
          <p:cNvPr id="14" name="Group 13"/>
          <p:cNvGrpSpPr/>
          <p:nvPr/>
        </p:nvGrpSpPr>
        <p:grpSpPr>
          <a:xfrm>
            <a:off x="4797730" y="2380898"/>
            <a:ext cx="2596551" cy="2596551"/>
            <a:chOff x="2743200" y="2286000"/>
            <a:chExt cx="2596551" cy="2596551"/>
          </a:xfrm>
          <a:solidFill>
            <a:schemeClr val="accent5">
              <a:lumMod val="75000"/>
            </a:schemeClr>
          </a:solidFill>
        </p:grpSpPr>
        <p:sp>
          <p:nvSpPr>
            <p:cNvPr id="7" name="Oval 6"/>
            <p:cNvSpPr/>
            <p:nvPr/>
          </p:nvSpPr>
          <p:spPr>
            <a:xfrm>
              <a:off x="2743200" y="2286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Oval 7"/>
            <p:cNvSpPr/>
            <p:nvPr/>
          </p:nvSpPr>
          <p:spPr>
            <a:xfrm>
              <a:off x="2743200" y="4572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Oval 8"/>
            <p:cNvSpPr/>
            <p:nvPr/>
          </p:nvSpPr>
          <p:spPr>
            <a:xfrm>
              <a:off x="5029200" y="4572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Oval 9"/>
            <p:cNvSpPr/>
            <p:nvPr/>
          </p:nvSpPr>
          <p:spPr>
            <a:xfrm>
              <a:off x="5029200" y="2286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15" name="Rectangle 14"/>
          <p:cNvSpPr/>
          <p:nvPr/>
        </p:nvSpPr>
        <p:spPr>
          <a:xfrm>
            <a:off x="4953000" y="2536168"/>
            <a:ext cx="2286000" cy="2286000"/>
          </a:xfrm>
          <a:prstGeom prst="rect">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489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62E9817-37A4-4731-9FAB-23AA0D753373}"/>
              </a:ext>
            </a:extLst>
          </p:cNvPr>
          <p:cNvSpPr/>
          <p:nvPr/>
        </p:nvSpPr>
        <p:spPr>
          <a:xfrm>
            <a:off x="3581400" y="1320457"/>
            <a:ext cx="4953000" cy="467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ru-RU" b="1" dirty="0"/>
              <a:t>Данные должны быть интерпретированы</a:t>
            </a:r>
            <a:endParaRPr lang="en-US" dirty="0"/>
          </a:p>
        </p:txBody>
      </p:sp>
      <p:grpSp>
        <p:nvGrpSpPr>
          <p:cNvPr id="14" name="Group 13"/>
          <p:cNvGrpSpPr/>
          <p:nvPr/>
        </p:nvGrpSpPr>
        <p:grpSpPr>
          <a:xfrm>
            <a:off x="4797730" y="2380898"/>
            <a:ext cx="2596551" cy="2596551"/>
            <a:chOff x="2743200" y="2286000"/>
            <a:chExt cx="2596551" cy="2596551"/>
          </a:xfrm>
          <a:solidFill>
            <a:schemeClr val="accent5">
              <a:lumMod val="75000"/>
            </a:schemeClr>
          </a:solidFill>
        </p:grpSpPr>
        <p:sp>
          <p:nvSpPr>
            <p:cNvPr id="7" name="Oval 6"/>
            <p:cNvSpPr/>
            <p:nvPr/>
          </p:nvSpPr>
          <p:spPr>
            <a:xfrm>
              <a:off x="2743200" y="2286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Oval 7"/>
            <p:cNvSpPr/>
            <p:nvPr/>
          </p:nvSpPr>
          <p:spPr>
            <a:xfrm>
              <a:off x="2743200" y="4572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Oval 8"/>
            <p:cNvSpPr/>
            <p:nvPr/>
          </p:nvSpPr>
          <p:spPr>
            <a:xfrm>
              <a:off x="5029200" y="4572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Oval 9"/>
            <p:cNvSpPr/>
            <p:nvPr/>
          </p:nvSpPr>
          <p:spPr>
            <a:xfrm>
              <a:off x="5029200" y="2286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15" name="Oval 14"/>
          <p:cNvSpPr/>
          <p:nvPr/>
        </p:nvSpPr>
        <p:spPr>
          <a:xfrm>
            <a:off x="4469923" y="2061717"/>
            <a:ext cx="3234902" cy="3234902"/>
          </a:xfrm>
          <a:prstGeom prst="ellipse">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74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A06E367-51A9-4956-AD4C-EB5FA801FC86}"/>
              </a:ext>
            </a:extLst>
          </p:cNvPr>
          <p:cNvSpPr/>
          <p:nvPr/>
        </p:nvSpPr>
        <p:spPr>
          <a:xfrm>
            <a:off x="3581400" y="1320457"/>
            <a:ext cx="4953000" cy="467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ru-RU" b="1" dirty="0"/>
              <a:t>Данные должны быть интерпретированы</a:t>
            </a:r>
            <a:endParaRPr lang="en-US" dirty="0"/>
          </a:p>
        </p:txBody>
      </p:sp>
      <p:grpSp>
        <p:nvGrpSpPr>
          <p:cNvPr id="14" name="Group 13"/>
          <p:cNvGrpSpPr/>
          <p:nvPr/>
        </p:nvGrpSpPr>
        <p:grpSpPr>
          <a:xfrm>
            <a:off x="4797730" y="2380898"/>
            <a:ext cx="2596551" cy="2596551"/>
            <a:chOff x="2743200" y="2286000"/>
            <a:chExt cx="2596551" cy="2596551"/>
          </a:xfrm>
          <a:solidFill>
            <a:schemeClr val="accent5">
              <a:lumMod val="75000"/>
            </a:schemeClr>
          </a:solidFill>
        </p:grpSpPr>
        <p:sp>
          <p:nvSpPr>
            <p:cNvPr id="7" name="Oval 6"/>
            <p:cNvSpPr/>
            <p:nvPr/>
          </p:nvSpPr>
          <p:spPr>
            <a:xfrm>
              <a:off x="2743200" y="2286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Oval 7"/>
            <p:cNvSpPr/>
            <p:nvPr/>
          </p:nvSpPr>
          <p:spPr>
            <a:xfrm>
              <a:off x="2743200" y="4572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Oval 8"/>
            <p:cNvSpPr/>
            <p:nvPr/>
          </p:nvSpPr>
          <p:spPr>
            <a:xfrm>
              <a:off x="5029200" y="4572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Oval 9"/>
            <p:cNvSpPr/>
            <p:nvPr/>
          </p:nvSpPr>
          <p:spPr>
            <a:xfrm>
              <a:off x="5029200" y="2286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cxnSp>
        <p:nvCxnSpPr>
          <p:cNvPr id="11" name="Straight Connector 10"/>
          <p:cNvCxnSpPr/>
          <p:nvPr/>
        </p:nvCxnSpPr>
        <p:spPr>
          <a:xfrm>
            <a:off x="4957313" y="2544792"/>
            <a:ext cx="2265874" cy="5758"/>
          </a:xfrm>
          <a:prstGeom prst="line">
            <a:avLst/>
          </a:prstGeom>
          <a:ln w="76200" cap="rnd">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223187" y="2549341"/>
            <a:ext cx="0" cy="2274506"/>
          </a:xfrm>
          <a:prstGeom prst="line">
            <a:avLst/>
          </a:prstGeom>
          <a:ln w="76200" cap="rnd">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 name="Arc 2"/>
          <p:cNvSpPr/>
          <p:nvPr/>
        </p:nvSpPr>
        <p:spPr>
          <a:xfrm rot="8100000">
            <a:off x="4467212" y="2069306"/>
            <a:ext cx="3236976" cy="3236976"/>
          </a:xfrm>
          <a:prstGeom prst="arc">
            <a:avLst>
              <a:gd name="adj1" fmla="val 16200000"/>
              <a:gd name="adj2" fmla="val 5396100"/>
            </a:avLst>
          </a:prstGeom>
          <a:noFill/>
          <a:ln w="76200" cap="rnd">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5455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270628B-AC45-49B8-A894-98344E8D107A}"/>
              </a:ext>
            </a:extLst>
          </p:cNvPr>
          <p:cNvSpPr/>
          <p:nvPr/>
        </p:nvSpPr>
        <p:spPr>
          <a:xfrm>
            <a:off x="3581400" y="1320457"/>
            <a:ext cx="4953000" cy="467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ru-RU" b="1" dirty="0"/>
              <a:t>Данные должны быть интерпретированы</a:t>
            </a:r>
            <a:endParaRPr lang="en-US" dirty="0"/>
          </a:p>
        </p:txBody>
      </p:sp>
      <p:grpSp>
        <p:nvGrpSpPr>
          <p:cNvPr id="14" name="Group 13"/>
          <p:cNvGrpSpPr/>
          <p:nvPr/>
        </p:nvGrpSpPr>
        <p:grpSpPr>
          <a:xfrm>
            <a:off x="4797730" y="2380898"/>
            <a:ext cx="2596551" cy="2596551"/>
            <a:chOff x="2743200" y="2286000"/>
            <a:chExt cx="2596551" cy="2596551"/>
          </a:xfrm>
          <a:solidFill>
            <a:schemeClr val="accent5">
              <a:lumMod val="75000"/>
            </a:schemeClr>
          </a:solidFill>
        </p:grpSpPr>
        <p:sp>
          <p:nvSpPr>
            <p:cNvPr id="7" name="Oval 6"/>
            <p:cNvSpPr/>
            <p:nvPr/>
          </p:nvSpPr>
          <p:spPr>
            <a:xfrm>
              <a:off x="2743200" y="2286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Oval 7"/>
            <p:cNvSpPr/>
            <p:nvPr/>
          </p:nvSpPr>
          <p:spPr>
            <a:xfrm>
              <a:off x="2743200" y="4572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Oval 8"/>
            <p:cNvSpPr/>
            <p:nvPr/>
          </p:nvSpPr>
          <p:spPr>
            <a:xfrm>
              <a:off x="5029200" y="4572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Oval 9"/>
            <p:cNvSpPr/>
            <p:nvPr/>
          </p:nvSpPr>
          <p:spPr>
            <a:xfrm>
              <a:off x="5029200" y="2286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cxnSp>
        <p:nvCxnSpPr>
          <p:cNvPr id="11" name="Straight Connector 10"/>
          <p:cNvCxnSpPr/>
          <p:nvPr/>
        </p:nvCxnSpPr>
        <p:spPr>
          <a:xfrm>
            <a:off x="4957318" y="2544792"/>
            <a:ext cx="2268747" cy="2268748"/>
          </a:xfrm>
          <a:prstGeom prst="line">
            <a:avLst/>
          </a:prstGeom>
          <a:ln w="76200" cap="rnd">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4954444" y="2550550"/>
            <a:ext cx="2268747" cy="2268748"/>
          </a:xfrm>
          <a:prstGeom prst="line">
            <a:avLst/>
          </a:prstGeom>
          <a:ln w="76200" cap="rnd">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52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A0B6C7-EAB7-4CD7-83CB-344CBC8D26FB}"/>
              </a:ext>
            </a:extLst>
          </p:cNvPr>
          <p:cNvSpPr/>
          <p:nvPr/>
        </p:nvSpPr>
        <p:spPr>
          <a:xfrm>
            <a:off x="3581400" y="1320457"/>
            <a:ext cx="4953000" cy="467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ru-RU" b="1" dirty="0"/>
              <a:t>Данные должны быть интерпретированы</a:t>
            </a:r>
            <a:endParaRPr lang="en-US" dirty="0"/>
          </a:p>
        </p:txBody>
      </p:sp>
      <p:grpSp>
        <p:nvGrpSpPr>
          <p:cNvPr id="14" name="Group 13"/>
          <p:cNvGrpSpPr/>
          <p:nvPr/>
        </p:nvGrpSpPr>
        <p:grpSpPr>
          <a:xfrm>
            <a:off x="4797730" y="2380898"/>
            <a:ext cx="2596551" cy="2596551"/>
            <a:chOff x="2743200" y="2286000"/>
            <a:chExt cx="2596551" cy="2596551"/>
          </a:xfrm>
          <a:solidFill>
            <a:schemeClr val="accent5">
              <a:lumMod val="75000"/>
            </a:schemeClr>
          </a:solidFill>
        </p:grpSpPr>
        <p:sp>
          <p:nvSpPr>
            <p:cNvPr id="7" name="Oval 6"/>
            <p:cNvSpPr/>
            <p:nvPr/>
          </p:nvSpPr>
          <p:spPr>
            <a:xfrm>
              <a:off x="2743200" y="2286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Oval 7"/>
            <p:cNvSpPr/>
            <p:nvPr/>
          </p:nvSpPr>
          <p:spPr>
            <a:xfrm>
              <a:off x="2743200" y="4572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Oval 8"/>
            <p:cNvSpPr/>
            <p:nvPr/>
          </p:nvSpPr>
          <p:spPr>
            <a:xfrm>
              <a:off x="5029200" y="4572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Oval 9"/>
            <p:cNvSpPr/>
            <p:nvPr/>
          </p:nvSpPr>
          <p:spPr>
            <a:xfrm>
              <a:off x="5029200" y="2286000"/>
              <a:ext cx="310551" cy="310551"/>
            </a:xfrm>
            <a:prstGeom prst="ellipse">
              <a:avLst/>
            </a:prstGeom>
            <a:grpFill/>
            <a:ln>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cxnSp>
        <p:nvCxnSpPr>
          <p:cNvPr id="11" name="Straight Connector 10"/>
          <p:cNvCxnSpPr/>
          <p:nvPr/>
        </p:nvCxnSpPr>
        <p:spPr>
          <a:xfrm>
            <a:off x="4957313" y="2540029"/>
            <a:ext cx="2265874" cy="5758"/>
          </a:xfrm>
          <a:prstGeom prst="line">
            <a:avLst/>
          </a:prstGeom>
          <a:ln w="76200" cap="rnd">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4954444" y="2550550"/>
            <a:ext cx="2268747" cy="2268748"/>
          </a:xfrm>
          <a:prstGeom prst="line">
            <a:avLst/>
          </a:prstGeom>
          <a:ln w="76200" cap="rnd">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223187" y="2549126"/>
            <a:ext cx="0" cy="2274506"/>
          </a:xfrm>
          <a:prstGeom prst="line">
            <a:avLst/>
          </a:prstGeom>
          <a:ln w="76200" cap="rnd">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81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A0B6C7-EAB7-4CD7-83CB-344CBC8D26FB}"/>
              </a:ext>
            </a:extLst>
          </p:cNvPr>
          <p:cNvSpPr/>
          <p:nvPr/>
        </p:nvSpPr>
        <p:spPr>
          <a:xfrm>
            <a:off x="3581400" y="1320457"/>
            <a:ext cx="4953000" cy="467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ru-RU" b="1" dirty="0"/>
              <a:t>Данные должны быть интерпретированы</a:t>
            </a:r>
            <a:endParaRPr lang="en-US" dirty="0"/>
          </a:p>
        </p:txBody>
      </p:sp>
      <p:sp>
        <p:nvSpPr>
          <p:cNvPr id="3" name="Content Placeholder 2">
            <a:extLst>
              <a:ext uri="{FF2B5EF4-FFF2-40B4-BE49-F238E27FC236}">
                <a16:creationId xmlns:a16="http://schemas.microsoft.com/office/drawing/2014/main" id="{ABFEAA96-558C-D650-4FC2-A0B9196A936F}"/>
              </a:ext>
            </a:extLst>
          </p:cNvPr>
          <p:cNvSpPr txBox="1">
            <a:spLocks/>
          </p:cNvSpPr>
          <p:nvPr/>
        </p:nvSpPr>
        <p:spPr>
          <a:xfrm>
            <a:off x="1493520" y="2057400"/>
            <a:ext cx="9204960" cy="3657600"/>
          </a:xfrm>
        </p:spPr>
        <p:txBody>
          <a:bodyPr/>
          <a:lstStyle>
            <a:lvl1pPr marL="344488" indent="-344488" algn="l" defTabSz="914400" rtl="0" eaLnBrk="1" latinLnBrk="0" hangingPunct="1">
              <a:lnSpc>
                <a:spcPct val="100000"/>
              </a:lnSpc>
              <a:spcBef>
                <a:spcPts val="0"/>
              </a:spcBef>
              <a:spcAft>
                <a:spcPts val="0"/>
              </a:spcAft>
              <a:buClrTx/>
              <a:buSzPct val="100000"/>
              <a:buFont typeface="Wingdings" panose="05000000000000000000" pitchFamily="2" charset="2"/>
              <a:buChar char="§"/>
              <a:defRPr sz="4000" kern="1200">
                <a:solidFill>
                  <a:schemeClr val="tx1">
                    <a:lumMod val="75000"/>
                    <a:lumOff val="25000"/>
                  </a:schemeClr>
                </a:solidFill>
                <a:latin typeface="+mn-lt"/>
                <a:ea typeface="+mn-ea"/>
                <a:cs typeface="+mn-cs"/>
              </a:defRPr>
            </a:lvl1pPr>
            <a:lvl2pPr marL="795338" indent="-225425" algn="l" defTabSz="914400" rtl="0" eaLnBrk="1" latinLnBrk="0" hangingPunct="1">
              <a:lnSpc>
                <a:spcPct val="100000"/>
              </a:lnSpc>
              <a:spcBef>
                <a:spcPts val="0"/>
              </a:spcBef>
              <a:spcAft>
                <a:spcPts val="0"/>
              </a:spcAft>
              <a:buClrTx/>
              <a:buFont typeface="Calibri" pitchFamily="34" charset="0"/>
              <a:buChar char="-"/>
              <a:defRPr sz="3600" kern="1200">
                <a:solidFill>
                  <a:schemeClr val="tx1">
                    <a:lumMod val="75000"/>
                    <a:lumOff val="25000"/>
                  </a:schemeClr>
                </a:solidFill>
                <a:latin typeface="+mn-lt"/>
                <a:ea typeface="+mn-ea"/>
                <a:cs typeface="+mn-cs"/>
              </a:defRPr>
            </a:lvl2pPr>
            <a:lvl3pPr marL="1317625" indent="-300038" algn="l" defTabSz="914400" rtl="0" eaLnBrk="1" latinLnBrk="0" hangingPunct="1">
              <a:lnSpc>
                <a:spcPct val="100000"/>
              </a:lnSpc>
              <a:spcBef>
                <a:spcPts val="0"/>
              </a:spcBef>
              <a:spcAft>
                <a:spcPts val="0"/>
              </a:spcAft>
              <a:buClrTx/>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709738" indent="-230188" algn="l" defTabSz="914400" rtl="0" eaLnBrk="1" latinLnBrk="0" hangingPunct="1">
              <a:lnSpc>
                <a:spcPct val="100000"/>
              </a:lnSpc>
              <a:spcBef>
                <a:spcPts val="0"/>
              </a:spcBef>
              <a:spcAft>
                <a:spcPts val="0"/>
              </a:spcAft>
              <a:buClrTx/>
              <a:buFont typeface="Calibri" pitchFamily="34" charset="0"/>
              <a:buChar char="◦"/>
              <a:defRPr sz="2000" kern="1200">
                <a:solidFill>
                  <a:schemeClr val="tx1">
                    <a:lumMod val="75000"/>
                    <a:lumOff val="25000"/>
                  </a:schemeClr>
                </a:solidFill>
                <a:latin typeface="+mn-lt"/>
                <a:ea typeface="+mn-ea"/>
                <a:cs typeface="+mn-cs"/>
              </a:defRPr>
            </a:lvl4pPr>
            <a:lvl5pPr marL="2054225" indent="-223838" algn="l" defTabSz="914400" rtl="0" eaLnBrk="1" latinLnBrk="0" hangingPunct="1">
              <a:lnSpc>
                <a:spcPct val="100000"/>
              </a:lnSpc>
              <a:spcBef>
                <a:spcPts val="0"/>
              </a:spcBef>
              <a:spcAft>
                <a:spcPts val="0"/>
              </a:spcAft>
              <a:buClrTx/>
              <a:buFont typeface="Arial" panose="020B0604020202020204" pitchFamily="34" charset="0"/>
              <a:buChar char="•"/>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fontAlgn="auto">
              <a:lnSpc>
                <a:spcPct val="80000"/>
              </a:lnSpc>
              <a:spcBef>
                <a:spcPts val="1800"/>
              </a:spcBef>
              <a:buFont typeface="Wingdings" panose="05000000000000000000" pitchFamily="2" charset="2"/>
              <a:buNone/>
            </a:pPr>
            <a:r>
              <a:rPr lang="ru-RU" sz="9600" b="1" dirty="0">
                <a:solidFill>
                  <a:schemeClr val="accent6">
                    <a:lumMod val="60000"/>
                    <a:lumOff val="40000"/>
                  </a:schemeClr>
                </a:solidFill>
              </a:rPr>
              <a:t>Данные не говорят сами за себя</a:t>
            </a:r>
            <a:endParaRPr lang="en-US" sz="9600" b="1" dirty="0">
              <a:solidFill>
                <a:schemeClr val="accent6">
                  <a:lumMod val="60000"/>
                  <a:lumOff val="40000"/>
                </a:schemeClr>
              </a:solidFill>
            </a:endParaRPr>
          </a:p>
        </p:txBody>
      </p:sp>
    </p:spTree>
    <p:extLst>
      <p:ext uri="{BB962C8B-B14F-4D97-AF65-F5344CB8AC3E}">
        <p14:creationId xmlns:p14="http://schemas.microsoft.com/office/powerpoint/2010/main" val="3675637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957560" cy="986020"/>
          </a:xfrm>
        </p:spPr>
        <p:txBody>
          <a:bodyPr/>
          <a:lstStyle/>
          <a:p>
            <a:r>
              <a:rPr lang="ru-RU" b="1" dirty="0"/>
              <a:t>На интерпретацию влияет…</a:t>
            </a:r>
            <a:endParaRPr lang="en-US" b="1" dirty="0"/>
          </a:p>
        </p:txBody>
      </p:sp>
      <p:sp>
        <p:nvSpPr>
          <p:cNvPr id="17" name="Content Placeholder 2"/>
          <p:cNvSpPr>
            <a:spLocks noGrp="1"/>
          </p:cNvSpPr>
          <p:nvPr>
            <p:ph sz="quarter" idx="13"/>
          </p:nvPr>
        </p:nvSpPr>
        <p:spPr>
          <a:xfrm>
            <a:off x="1524000" y="2438400"/>
            <a:ext cx="9204960" cy="1893497"/>
          </a:xfrm>
        </p:spPr>
        <p:txBody>
          <a:bodyPr/>
          <a:lstStyle/>
          <a:p>
            <a:pPr marL="0" indent="0" algn="ctr">
              <a:spcBef>
                <a:spcPts val="1800"/>
              </a:spcBef>
              <a:buNone/>
            </a:pPr>
            <a:r>
              <a:rPr lang="ru-RU" sz="9600" b="1" dirty="0">
                <a:solidFill>
                  <a:schemeClr val="accent2">
                    <a:lumMod val="75000"/>
                  </a:schemeClr>
                </a:solidFill>
              </a:rPr>
              <a:t>Мировоззрение</a:t>
            </a:r>
            <a:endParaRPr lang="en-US" sz="9600" b="1" dirty="0">
              <a:solidFill>
                <a:schemeClr val="accent2">
                  <a:lumMod val="75000"/>
                </a:schemeClr>
              </a:solidFill>
            </a:endParaRPr>
          </a:p>
        </p:txBody>
      </p:sp>
    </p:spTree>
    <p:extLst>
      <p:ext uri="{BB962C8B-B14F-4D97-AF65-F5344CB8AC3E}">
        <p14:creationId xmlns:p14="http://schemas.microsoft.com/office/powerpoint/2010/main" val="423548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A6E6B-3185-47D0-969F-7551D136A8D7}"/>
              </a:ext>
            </a:extLst>
          </p:cNvPr>
          <p:cNvSpPr>
            <a:spLocks noGrp="1"/>
          </p:cNvSpPr>
          <p:nvPr>
            <p:ph type="title"/>
          </p:nvPr>
        </p:nvSpPr>
        <p:spPr/>
        <p:txBody>
          <a:bodyPr>
            <a:normAutofit/>
          </a:bodyPr>
          <a:lstStyle/>
          <a:p>
            <a:r>
              <a:rPr lang="en-US" sz="6000" b="1" dirty="0">
                <a:solidFill>
                  <a:schemeClr val="accent4">
                    <a:lumMod val="75000"/>
                  </a:schemeClr>
                </a:solidFill>
              </a:rPr>
              <a:t>“</a:t>
            </a:r>
            <a:r>
              <a:rPr lang="ru-RU" sz="6000" b="1" dirty="0">
                <a:solidFill>
                  <a:schemeClr val="accent4">
                    <a:lumMod val="75000"/>
                  </a:schemeClr>
                </a:solidFill>
              </a:rPr>
              <a:t>Что есть истина</a:t>
            </a:r>
            <a:r>
              <a:rPr lang="en-US" sz="6000" b="1" dirty="0">
                <a:solidFill>
                  <a:schemeClr val="accent4">
                    <a:lumMod val="75000"/>
                  </a:schemeClr>
                </a:solidFill>
              </a:rPr>
              <a:t>?” </a:t>
            </a:r>
            <a:r>
              <a:rPr lang="ru-RU" sz="3600" b="1" dirty="0">
                <a:solidFill>
                  <a:schemeClr val="accent4">
                    <a:lumMod val="75000"/>
                  </a:schemeClr>
                </a:solidFill>
              </a:rPr>
              <a:t>Ин.</a:t>
            </a:r>
            <a:r>
              <a:rPr lang="en-US" sz="3600" b="1" dirty="0">
                <a:solidFill>
                  <a:schemeClr val="accent4">
                    <a:lumMod val="75000"/>
                  </a:schemeClr>
                </a:solidFill>
              </a:rPr>
              <a:t> 18:38</a:t>
            </a:r>
            <a:endParaRPr lang="en-US" sz="3600" dirty="0">
              <a:solidFill>
                <a:schemeClr val="accent4">
                  <a:lumMod val="75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1295400"/>
            <a:ext cx="6934200" cy="5200650"/>
          </a:xfrm>
          <a:prstGeom prst="rect">
            <a:avLst/>
          </a:prstGeom>
        </p:spPr>
      </p:pic>
    </p:spTree>
    <p:extLst>
      <p:ext uri="{BB962C8B-B14F-4D97-AF65-F5344CB8AC3E}">
        <p14:creationId xmlns:p14="http://schemas.microsoft.com/office/powerpoint/2010/main" val="2544711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gradFill flip="none" rotWithShape="1">
            <a:gsLst>
              <a:gs pos="0">
                <a:schemeClr val="bg1"/>
              </a:gs>
              <a:gs pos="50000">
                <a:schemeClr val="bg1"/>
              </a:gs>
              <a:gs pos="100000">
                <a:schemeClr val="accent4">
                  <a:lumMod val="75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050919">
            <a:off x="3714911" y="5"/>
            <a:ext cx="4762189" cy="6212287"/>
          </a:xfrm>
          <a:prstGeom prst="rect">
            <a:avLst/>
          </a:prstGeom>
        </p:spPr>
      </p:pic>
    </p:spTree>
    <p:extLst>
      <p:ext uri="{BB962C8B-B14F-4D97-AF65-F5344CB8AC3E}">
        <p14:creationId xmlns:p14="http://schemas.microsoft.com/office/powerpoint/2010/main" val="20443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accel="50000" decel="50000" fill="hold" nodeType="clickEffect">
                                  <p:stCondLst>
                                    <p:cond delay="0"/>
                                  </p:stCondLst>
                                  <p:childTnLst>
                                    <p:animRot by="10800000">
                                      <p:cBhvr>
                                        <p:cTn id="6" dur="3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gradFill flip="none" rotWithShape="1">
            <a:gsLst>
              <a:gs pos="0">
                <a:schemeClr val="bg1"/>
              </a:gs>
              <a:gs pos="50000">
                <a:schemeClr val="bg1"/>
              </a:gs>
              <a:gs pos="100000">
                <a:schemeClr val="accent4">
                  <a:lumMod val="75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050919" flipH="1" flipV="1">
            <a:off x="3714910" y="5"/>
            <a:ext cx="4762189" cy="6212287"/>
          </a:xfrm>
          <a:prstGeom prst="rect">
            <a:avLst/>
          </a:prstGeom>
        </p:spPr>
      </p:pic>
    </p:spTree>
    <p:extLst>
      <p:ext uri="{BB962C8B-B14F-4D97-AF65-F5344CB8AC3E}">
        <p14:creationId xmlns:p14="http://schemas.microsoft.com/office/powerpoint/2010/main" val="108882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nodeType="withEffect">
                                  <p:stCondLst>
                                    <p:cond delay="0"/>
                                  </p:stCondLst>
                                  <p:childTnLst>
                                    <p:animRot by="10800000">
                                      <p:cBhvr>
                                        <p:cTn id="6" dur="3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09600" y="286605"/>
            <a:ext cx="11033760" cy="986020"/>
          </a:xfrm>
        </p:spPr>
        <p:txBody>
          <a:bodyPr/>
          <a:lstStyle/>
          <a:p>
            <a:r>
              <a:rPr lang="ru-RU" b="1" dirty="0"/>
              <a:t>Ограничения исследования</a:t>
            </a:r>
            <a:endParaRPr lang="en-US" b="1" dirty="0"/>
          </a:p>
        </p:txBody>
      </p:sp>
      <p:sp>
        <p:nvSpPr>
          <p:cNvPr id="33795" name="Rectangle 3"/>
          <p:cNvSpPr>
            <a:spLocks noGrp="1" noChangeArrowheads="1"/>
          </p:cNvSpPr>
          <p:nvPr>
            <p:ph idx="1"/>
          </p:nvPr>
        </p:nvSpPr>
        <p:spPr>
          <a:xfrm>
            <a:off x="609601" y="1524000"/>
            <a:ext cx="5334000" cy="4648200"/>
          </a:xfrm>
          <a:noFill/>
        </p:spPr>
        <p:txBody>
          <a:bodyPr>
            <a:normAutofit/>
          </a:bodyPr>
          <a:lstStyle/>
          <a:p>
            <a:r>
              <a:rPr lang="ru-RU" sz="4000" dirty="0">
                <a:solidFill>
                  <a:schemeClr val="tx2"/>
                </a:solidFill>
              </a:rPr>
              <a:t>Можно, глядя на одни и те же данные, прийти к разным интерпретациям </a:t>
            </a:r>
            <a:r>
              <a:rPr lang="ru-RU" sz="4000" b="1" dirty="0">
                <a:solidFill>
                  <a:srgbClr val="000099"/>
                </a:solidFill>
              </a:rPr>
              <a:t>из-за различий в мировоззрении </a:t>
            </a:r>
          </a:p>
          <a:p>
            <a:pPr marL="0" indent="0">
              <a:buNone/>
            </a:pPr>
            <a:r>
              <a:rPr lang="ru-RU" sz="4000" dirty="0">
                <a:solidFill>
                  <a:schemeClr val="tx2"/>
                </a:solidFill>
              </a:rPr>
              <a:t>				</a:t>
            </a:r>
            <a:r>
              <a:rPr lang="en-US" sz="2800" dirty="0">
                <a:solidFill>
                  <a:schemeClr val="tx2"/>
                </a:solidFill>
              </a:rPr>
              <a:t>(</a:t>
            </a:r>
            <a:r>
              <a:rPr lang="ru-RU" sz="2800" dirty="0" err="1">
                <a:solidFill>
                  <a:schemeClr val="tx2"/>
                </a:solidFill>
              </a:rPr>
              <a:t>Числ</a:t>
            </a:r>
            <a:r>
              <a:rPr lang="ru-RU" sz="2800" dirty="0">
                <a:solidFill>
                  <a:schemeClr val="tx2"/>
                </a:solidFill>
              </a:rPr>
              <a:t>.</a:t>
            </a:r>
            <a:r>
              <a:rPr lang="en-US" sz="2800" dirty="0">
                <a:solidFill>
                  <a:schemeClr val="tx2"/>
                </a:solidFill>
              </a:rPr>
              <a:t> 13)</a:t>
            </a:r>
            <a:r>
              <a:rPr lang="en-US" dirty="0">
                <a:solidFill>
                  <a:schemeClr val="tx2"/>
                </a:solidFill>
              </a:rPr>
              <a:t>  </a:t>
            </a:r>
          </a:p>
          <a:p>
            <a:pPr marL="0" indent="0">
              <a:buNone/>
            </a:pPr>
            <a:endParaRPr lang="en-US" b="1" i="1" dirty="0"/>
          </a:p>
        </p:txBody>
      </p:sp>
      <p:pic>
        <p:nvPicPr>
          <p:cNvPr id="5" name="Picture 4">
            <a:extLst>
              <a:ext uri="{FF2B5EF4-FFF2-40B4-BE49-F238E27FC236}">
                <a16:creationId xmlns:a16="http://schemas.microsoft.com/office/drawing/2014/main" id="{2E4D7D1A-B1A9-4665-BD8D-E871308E6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959" y="1752600"/>
            <a:ext cx="5486401" cy="4114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8274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971800" y="286605"/>
            <a:ext cx="8671560" cy="986020"/>
          </a:xfrm>
        </p:spPr>
        <p:txBody>
          <a:bodyPr/>
          <a:lstStyle/>
          <a:p>
            <a:r>
              <a:rPr lang="ru-RU" b="1" dirty="0"/>
              <a:t>Ограничения исследования</a:t>
            </a:r>
            <a:endParaRPr lang="en-US" b="1" dirty="0"/>
          </a:p>
        </p:txBody>
      </p:sp>
      <p:sp>
        <p:nvSpPr>
          <p:cNvPr id="33795" name="Rectangle 3"/>
          <p:cNvSpPr>
            <a:spLocks noGrp="1" noChangeArrowheads="1"/>
          </p:cNvSpPr>
          <p:nvPr>
            <p:ph idx="1"/>
          </p:nvPr>
        </p:nvSpPr>
        <p:spPr>
          <a:xfrm>
            <a:off x="3733800" y="1828800"/>
            <a:ext cx="7909560" cy="4343400"/>
          </a:xfrm>
          <a:noFill/>
        </p:spPr>
        <p:txBody>
          <a:bodyPr>
            <a:noAutofit/>
          </a:bodyPr>
          <a:lstStyle/>
          <a:p>
            <a:r>
              <a:rPr lang="ru-RU" sz="4400" dirty="0">
                <a:solidFill>
                  <a:schemeClr val="tx2"/>
                </a:solidFill>
              </a:rPr>
              <a:t>Получены ли все доказательства?</a:t>
            </a:r>
            <a:endParaRPr lang="en-US" sz="4400" dirty="0">
              <a:solidFill>
                <a:schemeClr val="tx2"/>
              </a:solidFill>
            </a:endParaRPr>
          </a:p>
          <a:p>
            <a:pPr>
              <a:spcBef>
                <a:spcPts val="1200"/>
              </a:spcBef>
            </a:pPr>
            <a:r>
              <a:rPr lang="ru-RU" sz="4400" dirty="0">
                <a:solidFill>
                  <a:schemeClr val="tx2"/>
                </a:solidFill>
              </a:rPr>
              <a:t>Может, мы знаем </a:t>
            </a:r>
            <a:r>
              <a:rPr lang="ru-RU" sz="4400" b="1" dirty="0">
                <a:solidFill>
                  <a:srgbClr val="000099"/>
                </a:solidFill>
              </a:rPr>
              <a:t>только отчасти</a:t>
            </a:r>
            <a:r>
              <a:rPr lang="ru-RU" sz="4400" dirty="0">
                <a:solidFill>
                  <a:schemeClr val="tx2"/>
                </a:solidFill>
              </a:rPr>
              <a:t> (1 Кор. 13:9-12), и это частичное знание ведет нас к </a:t>
            </a:r>
            <a:r>
              <a:rPr lang="ru-RU" sz="4400" b="1" dirty="0">
                <a:solidFill>
                  <a:srgbClr val="C00000"/>
                </a:solidFill>
              </a:rPr>
              <a:t>ошибочным выводам?</a:t>
            </a:r>
            <a:endParaRPr lang="en-US" sz="4400" b="1" dirty="0">
              <a:solidFill>
                <a:srgbClr val="C00000"/>
              </a:solidFill>
            </a:endParaRPr>
          </a:p>
        </p:txBody>
      </p:sp>
      <p:pic>
        <p:nvPicPr>
          <p:cNvPr id="3" name="Picture 2">
            <a:extLst>
              <a:ext uri="{FF2B5EF4-FFF2-40B4-BE49-F238E27FC236}">
                <a16:creationId xmlns:a16="http://schemas.microsoft.com/office/drawing/2014/main" id="{0F29870E-984E-4A22-BB5E-4B2E3C8ADE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8600"/>
            <a:ext cx="2118360" cy="6703582"/>
          </a:xfrm>
          <a:prstGeom prst="rect">
            <a:avLst/>
          </a:prstGeom>
        </p:spPr>
      </p:pic>
    </p:spTree>
    <p:extLst>
      <p:ext uri="{BB962C8B-B14F-4D97-AF65-F5344CB8AC3E}">
        <p14:creationId xmlns:p14="http://schemas.microsoft.com/office/powerpoint/2010/main" val="76622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a:bodyPr>
          <a:lstStyle/>
          <a:p>
            <a:pPr algn="r"/>
            <a:r>
              <a:rPr lang="ru-RU" sz="9600" b="1" dirty="0"/>
              <a:t>Христианский</a:t>
            </a:r>
            <a:r>
              <a:rPr lang="en-US" sz="9600" b="1" dirty="0"/>
              <a:t> </a:t>
            </a:r>
            <a:br>
              <a:rPr lang="en-US" sz="9600" b="1" dirty="0"/>
            </a:br>
            <a:r>
              <a:rPr lang="ru-RU" sz="13000" b="1" dirty="0">
                <a:solidFill>
                  <a:schemeClr val="accent3">
                    <a:lumMod val="75000"/>
                  </a:schemeClr>
                </a:solidFill>
              </a:rPr>
              <a:t>ответ</a:t>
            </a:r>
            <a:endParaRPr lang="en-US" sz="13000" b="1" dirty="0">
              <a:solidFill>
                <a:schemeClr val="accent3">
                  <a:lumMod val="75000"/>
                </a:schemeClr>
              </a:solidFill>
            </a:endParaRPr>
          </a:p>
        </p:txBody>
      </p:sp>
      <p:sp>
        <p:nvSpPr>
          <p:cNvPr id="2" name="Text Placeholder 1">
            <a:extLst>
              <a:ext uri="{FF2B5EF4-FFF2-40B4-BE49-F238E27FC236}">
                <a16:creationId xmlns:a16="http://schemas.microsoft.com/office/drawing/2014/main" id="{26B4D53F-EBFA-4C1C-B619-9668668E841B}"/>
              </a:ext>
            </a:extLst>
          </p:cNvPr>
          <p:cNvSpPr>
            <a:spLocks noGrp="1"/>
          </p:cNvSpPr>
          <p:nvPr>
            <p:ph type="body" idx="1"/>
          </p:nvPr>
        </p:nvSpPr>
        <p:spPr/>
        <p:txBody>
          <a:bodyPr/>
          <a:lstStyle/>
          <a:p>
            <a:r>
              <a:rPr lang="ru-RU" sz="4400" b="1" dirty="0"/>
              <a:t>В поисках истины</a:t>
            </a:r>
            <a:endParaRPr lang="en-US" sz="4400" b="1" dirty="0"/>
          </a:p>
        </p:txBody>
      </p:sp>
    </p:spTree>
    <p:extLst>
      <p:ext uri="{BB962C8B-B14F-4D97-AF65-F5344CB8AC3E}">
        <p14:creationId xmlns:p14="http://schemas.microsoft.com/office/powerpoint/2010/main" val="841096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a:effectLst>
            <a:softEdge rad="635000"/>
          </a:effectLst>
        </p:spPr>
      </p:pic>
    </p:spTree>
    <p:extLst>
      <p:ext uri="{BB962C8B-B14F-4D97-AF65-F5344CB8AC3E}">
        <p14:creationId xmlns:p14="http://schemas.microsoft.com/office/powerpoint/2010/main" val="930805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ru-RU" b="1" dirty="0"/>
              <a:t>Христианский ответ</a:t>
            </a:r>
            <a:endParaRPr lang="en-US" b="1" dirty="0"/>
          </a:p>
        </p:txBody>
      </p:sp>
      <p:sp>
        <p:nvSpPr>
          <p:cNvPr id="41988" name="Rectangle 4"/>
          <p:cNvSpPr>
            <a:spLocks noGrp="1" noChangeArrowheads="1"/>
          </p:cNvSpPr>
          <p:nvPr>
            <p:ph idx="1"/>
          </p:nvPr>
        </p:nvSpPr>
        <p:spPr>
          <a:xfrm>
            <a:off x="609601" y="1524000"/>
            <a:ext cx="6095999" cy="2819400"/>
          </a:xfrm>
          <a:effectLst/>
        </p:spPr>
        <p:txBody>
          <a:bodyPr>
            <a:normAutofit/>
          </a:bodyPr>
          <a:lstStyle/>
          <a:p>
            <a:pPr marL="0" indent="0">
              <a:buNone/>
            </a:pPr>
            <a:r>
              <a:rPr lang="ru-RU" sz="4400" b="1" dirty="0">
                <a:solidFill>
                  <a:srgbClr val="00B050"/>
                </a:solidFill>
              </a:rPr>
              <a:t>Иисус сказал ему</a:t>
            </a:r>
            <a:r>
              <a:rPr lang="en-US" sz="4400" b="1" dirty="0">
                <a:solidFill>
                  <a:srgbClr val="00B050"/>
                </a:solidFill>
              </a:rPr>
              <a:t>, </a:t>
            </a:r>
            <a:br>
              <a:rPr lang="en-US" sz="4400" b="1" dirty="0">
                <a:solidFill>
                  <a:srgbClr val="00B050"/>
                </a:solidFill>
              </a:rPr>
            </a:br>
            <a:r>
              <a:rPr lang="en-US" sz="4400" b="1" dirty="0">
                <a:solidFill>
                  <a:srgbClr val="00B050"/>
                </a:solidFill>
              </a:rPr>
              <a:t>“</a:t>
            </a:r>
            <a:r>
              <a:rPr lang="ru-RU" sz="4400" b="1" dirty="0">
                <a:solidFill>
                  <a:schemeClr val="accent2">
                    <a:lumMod val="75000"/>
                  </a:schemeClr>
                </a:solidFill>
              </a:rPr>
              <a:t>Я </a:t>
            </a:r>
            <a:r>
              <a:rPr lang="ru-RU" sz="4400" b="1" dirty="0" err="1">
                <a:solidFill>
                  <a:schemeClr val="accent2">
                    <a:lumMod val="75000"/>
                  </a:schemeClr>
                </a:solidFill>
              </a:rPr>
              <a:t>есмь</a:t>
            </a:r>
            <a:r>
              <a:rPr lang="ru-RU" sz="4400" b="1" dirty="0">
                <a:solidFill>
                  <a:schemeClr val="accent2">
                    <a:lumMod val="75000"/>
                  </a:schemeClr>
                </a:solidFill>
              </a:rPr>
              <a:t> </a:t>
            </a:r>
            <a:r>
              <a:rPr lang="ru-RU" sz="4400" b="1" dirty="0">
                <a:solidFill>
                  <a:srgbClr val="00B050"/>
                </a:solidFill>
              </a:rPr>
              <a:t>путь</a:t>
            </a:r>
            <a:r>
              <a:rPr lang="en-US" sz="4400" b="1" dirty="0">
                <a:solidFill>
                  <a:srgbClr val="00B050"/>
                </a:solidFill>
              </a:rPr>
              <a:t>, </a:t>
            </a:r>
            <a:r>
              <a:rPr lang="ru-RU" sz="4400" b="1" dirty="0">
                <a:solidFill>
                  <a:schemeClr val="accent1">
                    <a:lumMod val="50000"/>
                  </a:schemeClr>
                </a:solidFill>
              </a:rPr>
              <a:t>истина</a:t>
            </a:r>
            <a:r>
              <a:rPr lang="en-US" sz="4400" b="1" dirty="0">
                <a:solidFill>
                  <a:srgbClr val="00B050"/>
                </a:solidFill>
              </a:rPr>
              <a:t>, </a:t>
            </a:r>
            <a:br>
              <a:rPr lang="en-US" sz="4400" b="1" dirty="0">
                <a:solidFill>
                  <a:srgbClr val="00B050"/>
                </a:solidFill>
              </a:rPr>
            </a:br>
            <a:r>
              <a:rPr lang="ru-RU" sz="4400" b="1" dirty="0">
                <a:solidFill>
                  <a:srgbClr val="00B050"/>
                </a:solidFill>
              </a:rPr>
              <a:t>и жизнь</a:t>
            </a:r>
            <a:r>
              <a:rPr lang="en-US" sz="4400" b="1" dirty="0">
                <a:solidFill>
                  <a:srgbClr val="00B050"/>
                </a:solidFill>
              </a:rPr>
              <a:t>.” </a:t>
            </a:r>
            <a:br>
              <a:rPr lang="en-US" sz="3600" b="1" dirty="0">
                <a:solidFill>
                  <a:srgbClr val="00B050"/>
                </a:solidFill>
              </a:rPr>
            </a:br>
            <a:r>
              <a:rPr lang="ru-RU" b="1" dirty="0">
                <a:solidFill>
                  <a:srgbClr val="00B050"/>
                </a:solidFill>
              </a:rPr>
              <a:t>Ин.</a:t>
            </a:r>
            <a:r>
              <a:rPr lang="en-US" b="1" dirty="0">
                <a:solidFill>
                  <a:srgbClr val="00B050"/>
                </a:solidFill>
              </a:rPr>
              <a:t> 14:6</a:t>
            </a:r>
            <a:r>
              <a:rPr lang="en-US" sz="4400" b="1" dirty="0">
                <a:solidFill>
                  <a:srgbClr val="00B050"/>
                </a:solidFill>
              </a:rPr>
              <a:t> </a:t>
            </a:r>
          </a:p>
        </p:txBody>
      </p:sp>
      <p:sp>
        <p:nvSpPr>
          <p:cNvPr id="4" name="Rectangle 3"/>
          <p:cNvSpPr/>
          <p:nvPr/>
        </p:nvSpPr>
        <p:spPr>
          <a:xfrm rot="21082913">
            <a:off x="2616044" y="3460876"/>
            <a:ext cx="4519667" cy="212365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6600" b="1" dirty="0">
                <a:ln w="11430"/>
                <a:solidFill>
                  <a:schemeClr val="accent5">
                    <a:lumMod val="50000"/>
                  </a:schemeClr>
                </a:solidFill>
                <a:latin typeface="+mn-lt"/>
              </a:rPr>
              <a:t>Истина это Личность</a:t>
            </a:r>
            <a:endParaRPr lang="en-US" sz="6600" b="1" dirty="0">
              <a:ln w="11430"/>
              <a:solidFill>
                <a:schemeClr val="accent5">
                  <a:lumMod val="50000"/>
                </a:schemeClr>
              </a:solidFill>
              <a:latin typeface="+mn-lt"/>
            </a:endParaRPr>
          </a:p>
        </p:txBody>
      </p:sp>
      <p:pic>
        <p:nvPicPr>
          <p:cNvPr id="5" name="Picture 4" descr="Jesus and the Black LambA.jpg"/>
          <p:cNvPicPr>
            <a:picLocks noChangeAspect="1"/>
          </p:cNvPicPr>
          <p:nvPr/>
        </p:nvPicPr>
        <p:blipFill>
          <a:blip r:embed="rId3" cstate="print"/>
          <a:stretch>
            <a:fillRect/>
          </a:stretch>
        </p:blipFill>
        <p:spPr>
          <a:xfrm>
            <a:off x="7543800" y="427823"/>
            <a:ext cx="4236302" cy="5650168"/>
          </a:xfrm>
          <a:prstGeom prst="rect">
            <a:avLst/>
          </a:prstGeom>
          <a:ln>
            <a:noFill/>
          </a:ln>
          <a:effectLst>
            <a:softEdge rad="112500"/>
          </a:effectLst>
        </p:spPr>
      </p:pic>
    </p:spTree>
    <p:extLst>
      <p:ext uri="{BB962C8B-B14F-4D97-AF65-F5344CB8AC3E}">
        <p14:creationId xmlns:p14="http://schemas.microsoft.com/office/powerpoint/2010/main" val="218662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ru-RU" b="1" dirty="0"/>
              <a:t>Христианский ответ</a:t>
            </a:r>
            <a:endParaRPr lang="en-US" b="1" dirty="0"/>
          </a:p>
        </p:txBody>
      </p:sp>
      <p:sp>
        <p:nvSpPr>
          <p:cNvPr id="41988" name="Rectangle 4"/>
          <p:cNvSpPr>
            <a:spLocks noGrp="1" noChangeArrowheads="1"/>
          </p:cNvSpPr>
          <p:nvPr>
            <p:ph idx="1"/>
          </p:nvPr>
        </p:nvSpPr>
        <p:spPr>
          <a:effectLst/>
        </p:spPr>
        <p:txBody>
          <a:bodyPr>
            <a:normAutofit/>
          </a:bodyPr>
          <a:lstStyle/>
          <a:p>
            <a:pPr marL="0" indent="0">
              <a:spcBef>
                <a:spcPct val="30000"/>
              </a:spcBef>
              <a:buNone/>
            </a:pPr>
            <a:r>
              <a:rPr lang="en-US" sz="4000" b="1" dirty="0">
                <a:solidFill>
                  <a:schemeClr val="accent4">
                    <a:lumMod val="75000"/>
                  </a:schemeClr>
                </a:solidFill>
              </a:rPr>
              <a:t>“</a:t>
            </a:r>
            <a:r>
              <a:rPr lang="ru-RU" sz="4000" b="1" dirty="0">
                <a:solidFill>
                  <a:schemeClr val="accent4">
                    <a:lumMod val="75000"/>
                  </a:schemeClr>
                </a:solidFill>
              </a:rPr>
              <a:t>Освяти их истиною Твоею</a:t>
            </a:r>
            <a:r>
              <a:rPr lang="en-US" sz="4000" b="1" dirty="0">
                <a:solidFill>
                  <a:schemeClr val="accent4">
                    <a:lumMod val="75000"/>
                  </a:schemeClr>
                </a:solidFill>
              </a:rPr>
              <a:t>: </a:t>
            </a:r>
            <a:r>
              <a:rPr lang="ru-RU" sz="4000" b="1" dirty="0">
                <a:solidFill>
                  <a:schemeClr val="accent2">
                    <a:lumMod val="75000"/>
                  </a:schemeClr>
                </a:solidFill>
              </a:rPr>
              <a:t>слово Твое </a:t>
            </a:r>
            <a:r>
              <a:rPr lang="ru-RU" sz="4000" b="1" dirty="0">
                <a:solidFill>
                  <a:schemeClr val="accent4">
                    <a:lumMod val="75000"/>
                  </a:schemeClr>
                </a:solidFill>
              </a:rPr>
              <a:t>есть истина</a:t>
            </a:r>
            <a:r>
              <a:rPr lang="en-US" sz="4000" b="1" dirty="0">
                <a:solidFill>
                  <a:schemeClr val="accent4">
                    <a:lumMod val="75000"/>
                  </a:schemeClr>
                </a:solidFill>
              </a:rPr>
              <a:t>.”</a:t>
            </a:r>
            <a:endParaRPr lang="en-US" sz="2800" b="1" dirty="0">
              <a:solidFill>
                <a:schemeClr val="accent4">
                  <a:lumMod val="75000"/>
                </a:schemeClr>
              </a:solidFill>
            </a:endParaRPr>
          </a:p>
          <a:p>
            <a:pPr marL="0" indent="0" algn="ctr">
              <a:spcBef>
                <a:spcPts val="4800"/>
              </a:spcBef>
              <a:buNone/>
            </a:pPr>
            <a:r>
              <a:rPr lang="ru-RU" sz="8800" b="1" dirty="0">
                <a:ln>
                  <a:solidFill>
                    <a:schemeClr val="bg2">
                      <a:lumMod val="50000"/>
                    </a:schemeClr>
                  </a:solidFill>
                </a:ln>
                <a:solidFill>
                  <a:schemeClr val="bg2">
                    <a:lumMod val="75000"/>
                  </a:schemeClr>
                </a:solidFill>
              </a:rPr>
              <a:t>Написанное Слово</a:t>
            </a:r>
            <a:br>
              <a:rPr lang="en-US" sz="6000" b="1" dirty="0">
                <a:ln>
                  <a:solidFill>
                    <a:schemeClr val="accent1">
                      <a:lumMod val="50000"/>
                    </a:schemeClr>
                  </a:solidFill>
                </a:ln>
                <a:solidFill>
                  <a:schemeClr val="accent1">
                    <a:lumMod val="75000"/>
                  </a:schemeClr>
                </a:solidFill>
              </a:rPr>
            </a:br>
            <a:r>
              <a:rPr lang="ru-RU" sz="8800" b="1" dirty="0">
                <a:ln>
                  <a:solidFill>
                    <a:schemeClr val="accent1">
                      <a:lumMod val="50000"/>
                    </a:schemeClr>
                  </a:solidFill>
                </a:ln>
                <a:solidFill>
                  <a:schemeClr val="accent1">
                    <a:lumMod val="75000"/>
                  </a:schemeClr>
                </a:solidFill>
              </a:rPr>
              <a:t>есть Истина</a:t>
            </a:r>
            <a:endParaRPr lang="en-US" sz="8800" b="1" dirty="0">
              <a:ln>
                <a:solidFill>
                  <a:schemeClr val="accent1">
                    <a:lumMod val="50000"/>
                  </a:schemeClr>
                </a:solidFill>
              </a:ln>
              <a:solidFill>
                <a:schemeClr val="accent1">
                  <a:lumMod val="75000"/>
                </a:schemeClr>
              </a:solidFill>
            </a:endParaRPr>
          </a:p>
        </p:txBody>
      </p:sp>
      <p:sp>
        <p:nvSpPr>
          <p:cNvPr id="7" name="TextBox 6">
            <a:extLst>
              <a:ext uri="{FF2B5EF4-FFF2-40B4-BE49-F238E27FC236}">
                <a16:creationId xmlns:a16="http://schemas.microsoft.com/office/drawing/2014/main" id="{665F4253-D0A5-4B52-8A66-F62289EFE27C}"/>
              </a:ext>
            </a:extLst>
          </p:cNvPr>
          <p:cNvSpPr txBox="1"/>
          <p:nvPr/>
        </p:nvSpPr>
        <p:spPr>
          <a:xfrm>
            <a:off x="9677400" y="2286000"/>
            <a:ext cx="2283487" cy="523220"/>
          </a:xfrm>
          <a:prstGeom prst="rect">
            <a:avLst/>
          </a:prstGeom>
          <a:noFill/>
        </p:spPr>
        <p:txBody>
          <a:bodyPr wrap="square">
            <a:spAutoFit/>
          </a:bodyPr>
          <a:lstStyle/>
          <a:p>
            <a:r>
              <a:rPr kumimoji="0" lang="ru-RU" sz="2800" b="1" i="0" u="none" strike="noStrike" kern="1200" cap="none" spc="0" normalizeH="0" baseline="0" noProof="0" dirty="0">
                <a:ln>
                  <a:noFill/>
                </a:ln>
                <a:solidFill>
                  <a:srgbClr val="31A181">
                    <a:lumMod val="75000"/>
                  </a:srgbClr>
                </a:solidFill>
                <a:effectLst/>
                <a:uLnTx/>
                <a:uFillTx/>
                <a:latin typeface="Calibri" panose="020F0502020204030204"/>
                <a:ea typeface="+mn-ea"/>
                <a:cs typeface="+mn-cs"/>
              </a:rPr>
              <a:t>Ин.</a:t>
            </a:r>
            <a:r>
              <a:rPr kumimoji="0" lang="en-US" sz="2800" b="1" i="0" u="none" strike="noStrike" kern="1200" cap="none" spc="0" normalizeH="0" baseline="0" noProof="0" dirty="0">
                <a:ln>
                  <a:noFill/>
                </a:ln>
                <a:solidFill>
                  <a:srgbClr val="31A181">
                    <a:lumMod val="75000"/>
                  </a:srgbClr>
                </a:solidFill>
                <a:effectLst/>
                <a:uLnTx/>
                <a:uFillTx/>
                <a:latin typeface="Calibri" panose="020F0502020204030204"/>
                <a:ea typeface="+mn-ea"/>
                <a:cs typeface="+mn-cs"/>
              </a:rPr>
              <a:t> 17:17</a:t>
            </a:r>
            <a:endParaRPr lang="es-MX" dirty="0"/>
          </a:p>
        </p:txBody>
      </p:sp>
    </p:spTree>
    <p:extLst>
      <p:ext uri="{BB962C8B-B14F-4D97-AF65-F5344CB8AC3E}">
        <p14:creationId xmlns:p14="http://schemas.microsoft.com/office/powerpoint/2010/main" val="114357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ru-RU" b="1" dirty="0"/>
              <a:t>Христианский ответ</a:t>
            </a:r>
            <a:endParaRPr lang="en-US" b="1" dirty="0"/>
          </a:p>
        </p:txBody>
      </p:sp>
      <p:sp>
        <p:nvSpPr>
          <p:cNvPr id="41988" name="Rectangle 4"/>
          <p:cNvSpPr>
            <a:spLocks noGrp="1" noChangeArrowheads="1"/>
          </p:cNvSpPr>
          <p:nvPr>
            <p:ph idx="1"/>
          </p:nvPr>
        </p:nvSpPr>
        <p:spPr>
          <a:xfrm>
            <a:off x="609601" y="1752600"/>
            <a:ext cx="11033757" cy="4419600"/>
          </a:xfrm>
          <a:effectLst/>
        </p:spPr>
        <p:txBody>
          <a:bodyPr>
            <a:normAutofit fontScale="92500"/>
          </a:bodyPr>
          <a:lstStyle/>
          <a:p>
            <a:pPr marL="0" indent="0" algn="ctr">
              <a:spcBef>
                <a:spcPts val="2400"/>
              </a:spcBef>
              <a:buNone/>
            </a:pPr>
            <a:r>
              <a:rPr lang="ru-RU" sz="8800" b="1" dirty="0">
                <a:ln>
                  <a:solidFill>
                    <a:schemeClr val="bg2">
                      <a:lumMod val="50000"/>
                    </a:schemeClr>
                  </a:solidFill>
                </a:ln>
                <a:solidFill>
                  <a:schemeClr val="bg2">
                    <a:lumMod val="75000"/>
                  </a:schemeClr>
                </a:solidFill>
              </a:rPr>
              <a:t>Слово</a:t>
            </a:r>
            <a:br>
              <a:rPr lang="en-US" sz="6000" b="1" dirty="0">
                <a:ln>
                  <a:solidFill>
                    <a:schemeClr val="accent1">
                      <a:lumMod val="50000"/>
                    </a:schemeClr>
                  </a:solidFill>
                </a:ln>
                <a:solidFill>
                  <a:schemeClr val="accent1">
                    <a:lumMod val="75000"/>
                  </a:schemeClr>
                </a:solidFill>
              </a:rPr>
            </a:br>
            <a:r>
              <a:rPr lang="ru-RU" sz="8000" b="1" dirty="0">
                <a:ln>
                  <a:solidFill>
                    <a:schemeClr val="accent1">
                      <a:lumMod val="50000"/>
                    </a:schemeClr>
                  </a:solidFill>
                </a:ln>
                <a:solidFill>
                  <a:schemeClr val="accent1">
                    <a:lumMod val="75000"/>
                  </a:schemeClr>
                </a:solidFill>
              </a:rPr>
              <a:t>написанное или воплощенное есть Истина</a:t>
            </a:r>
            <a:endParaRPr lang="en-US" sz="8800" b="1" dirty="0">
              <a:ln>
                <a:solidFill>
                  <a:schemeClr val="accent1">
                    <a:lumMod val="50000"/>
                  </a:schemeClr>
                </a:solidFill>
              </a:ln>
              <a:solidFill>
                <a:schemeClr val="accent1">
                  <a:lumMod val="75000"/>
                </a:schemeClr>
              </a:solidFill>
            </a:endParaRPr>
          </a:p>
        </p:txBody>
      </p:sp>
    </p:spTree>
    <p:extLst>
      <p:ext uri="{BB962C8B-B14F-4D97-AF65-F5344CB8AC3E}">
        <p14:creationId xmlns:p14="http://schemas.microsoft.com/office/powerpoint/2010/main" val="508776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D7217-AAB0-41EE-AF76-673BDA9D5F80}"/>
              </a:ext>
            </a:extLst>
          </p:cNvPr>
          <p:cNvSpPr>
            <a:spLocks noGrp="1"/>
          </p:cNvSpPr>
          <p:nvPr>
            <p:ph type="title"/>
          </p:nvPr>
        </p:nvSpPr>
        <p:spPr/>
        <p:txBody>
          <a:bodyPr/>
          <a:lstStyle/>
          <a:p>
            <a:r>
              <a:rPr lang="ru-RU" b="1" dirty="0"/>
              <a:t>Знание истины</a:t>
            </a:r>
            <a:endParaRPr lang="en-US" b="1" dirty="0"/>
          </a:p>
        </p:txBody>
      </p:sp>
      <p:sp>
        <p:nvSpPr>
          <p:cNvPr id="3" name="Content Placeholder 2">
            <a:extLst>
              <a:ext uri="{FF2B5EF4-FFF2-40B4-BE49-F238E27FC236}">
                <a16:creationId xmlns:a16="http://schemas.microsoft.com/office/drawing/2014/main" id="{7266A52C-C30C-497D-9646-59BB6D601736}"/>
              </a:ext>
            </a:extLst>
          </p:cNvPr>
          <p:cNvSpPr>
            <a:spLocks noGrp="1"/>
          </p:cNvSpPr>
          <p:nvPr>
            <p:ph idx="1"/>
          </p:nvPr>
        </p:nvSpPr>
        <p:spPr>
          <a:xfrm>
            <a:off x="1943100" y="1752600"/>
            <a:ext cx="8305800" cy="4648200"/>
          </a:xfrm>
        </p:spPr>
        <p:txBody>
          <a:bodyPr>
            <a:normAutofit/>
          </a:bodyPr>
          <a:lstStyle/>
          <a:p>
            <a:pPr marL="0" indent="0" algn="ctr">
              <a:lnSpc>
                <a:spcPct val="95000"/>
              </a:lnSpc>
              <a:buNone/>
            </a:pPr>
            <a:r>
              <a:rPr lang="ru-RU" sz="7200" b="1" dirty="0">
                <a:solidFill>
                  <a:schemeClr val="bg2">
                    <a:lumMod val="75000"/>
                  </a:schemeClr>
                </a:solidFill>
              </a:rPr>
              <a:t>Интеллектуальное</a:t>
            </a:r>
            <a:endParaRPr lang="en-US" sz="7200" b="1" dirty="0">
              <a:solidFill>
                <a:schemeClr val="bg2">
                  <a:lumMod val="75000"/>
                </a:schemeClr>
              </a:solidFill>
            </a:endParaRPr>
          </a:p>
          <a:p>
            <a:pPr marL="0" indent="0" algn="ctr">
              <a:lnSpc>
                <a:spcPct val="95000"/>
              </a:lnSpc>
              <a:buNone/>
            </a:pPr>
            <a:r>
              <a:rPr lang="ru-RU" sz="7200" dirty="0"/>
              <a:t>и</a:t>
            </a:r>
            <a:endParaRPr lang="en-US" sz="7200" dirty="0"/>
          </a:p>
          <a:p>
            <a:pPr marL="0" indent="0" algn="ctr">
              <a:lnSpc>
                <a:spcPct val="95000"/>
              </a:lnSpc>
              <a:buNone/>
            </a:pPr>
            <a:r>
              <a:rPr lang="ru-RU" sz="7200" b="1" dirty="0">
                <a:solidFill>
                  <a:schemeClr val="bg2">
                    <a:lumMod val="75000"/>
                  </a:schemeClr>
                </a:solidFill>
              </a:rPr>
              <a:t>Личностное</a:t>
            </a:r>
            <a:endParaRPr lang="en-US" sz="7200" b="1" dirty="0">
              <a:solidFill>
                <a:schemeClr val="bg2">
                  <a:lumMod val="75000"/>
                </a:schemeClr>
              </a:solidFill>
            </a:endParaRPr>
          </a:p>
        </p:txBody>
      </p:sp>
    </p:spTree>
    <p:extLst>
      <p:ext uri="{BB962C8B-B14F-4D97-AF65-F5344CB8AC3E}">
        <p14:creationId xmlns:p14="http://schemas.microsoft.com/office/powerpoint/2010/main" val="2594129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7479BD-DC91-465D-94F4-DCB90BC06515}"/>
              </a:ext>
            </a:extLst>
          </p:cNvPr>
          <p:cNvSpPr>
            <a:spLocks noGrp="1"/>
          </p:cNvSpPr>
          <p:nvPr>
            <p:ph type="title"/>
          </p:nvPr>
        </p:nvSpPr>
        <p:spPr/>
        <p:txBody>
          <a:bodyPr/>
          <a:lstStyle/>
          <a:p>
            <a:r>
              <a:rPr lang="ru-RU" dirty="0"/>
              <a:t>Самые распространенные критерии истины</a:t>
            </a:r>
            <a:endParaRPr lang="en-US" dirty="0"/>
          </a:p>
        </p:txBody>
      </p:sp>
      <p:sp>
        <p:nvSpPr>
          <p:cNvPr id="27653" name="Rectangle 5"/>
          <p:cNvSpPr>
            <a:spLocks noGrp="1" noChangeArrowheads="1"/>
          </p:cNvSpPr>
          <p:nvPr>
            <p:ph idx="1"/>
          </p:nvPr>
        </p:nvSpPr>
        <p:spPr>
          <a:xfrm>
            <a:off x="609600" y="1752600"/>
            <a:ext cx="11033760" cy="4419600"/>
          </a:xfrm>
        </p:spPr>
        <p:txBody>
          <a:bodyPr>
            <a:normAutofit/>
          </a:bodyPr>
          <a:lstStyle/>
          <a:p>
            <a:pPr marL="682625" indent="-682625">
              <a:spcBef>
                <a:spcPts val="1800"/>
              </a:spcBef>
              <a:buFont typeface="Wingdings" panose="05000000000000000000" pitchFamily="2" charset="2"/>
              <a:buChar char="ü"/>
            </a:pPr>
            <a:r>
              <a:rPr lang="en-US" sz="5400" dirty="0"/>
              <a:t>“</a:t>
            </a:r>
            <a:r>
              <a:rPr lang="ru-RU" sz="5400" dirty="0"/>
              <a:t>Так верили всегда</a:t>
            </a:r>
            <a:r>
              <a:rPr lang="en-US" sz="5400" dirty="0"/>
              <a:t>.” </a:t>
            </a:r>
          </a:p>
          <a:p>
            <a:pPr marL="682625" indent="-682625">
              <a:spcBef>
                <a:spcPts val="1800"/>
              </a:spcBef>
              <a:buFont typeface="Wingdings" panose="05000000000000000000" pitchFamily="2" charset="2"/>
              <a:buChar char="ü"/>
            </a:pPr>
            <a:r>
              <a:rPr lang="en-US" sz="5400" dirty="0"/>
              <a:t>“</a:t>
            </a:r>
            <a:r>
              <a:rPr lang="ru-RU" sz="5400" dirty="0"/>
              <a:t>Общее согласие</a:t>
            </a:r>
            <a:r>
              <a:rPr lang="en-US" sz="5400" dirty="0"/>
              <a:t>.” </a:t>
            </a:r>
          </a:p>
          <a:p>
            <a:pPr marL="682625" indent="-682625">
              <a:spcBef>
                <a:spcPts val="1800"/>
              </a:spcBef>
              <a:buFont typeface="Wingdings" panose="05000000000000000000" pitchFamily="2" charset="2"/>
              <a:buChar char="ü"/>
            </a:pPr>
            <a:r>
              <a:rPr lang="en-US" sz="5400" dirty="0"/>
              <a:t>“</a:t>
            </a:r>
            <a:r>
              <a:rPr lang="ru-RU" sz="5400" dirty="0"/>
              <a:t>Я убежден в этом</a:t>
            </a:r>
            <a:r>
              <a:rPr lang="en-US" sz="5400" dirty="0"/>
              <a:t>.”</a:t>
            </a:r>
          </a:p>
        </p:txBody>
      </p:sp>
    </p:spTree>
    <p:extLst>
      <p:ext uri="{BB962C8B-B14F-4D97-AF65-F5344CB8AC3E}">
        <p14:creationId xmlns:p14="http://schemas.microsoft.com/office/powerpoint/2010/main" val="387169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20982221">
            <a:off x="18205" y="1928550"/>
            <a:ext cx="12254318" cy="240065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15000" b="1" dirty="0">
                <a:ln w="11430">
                  <a:noFill/>
                </a:ln>
                <a:solidFill>
                  <a:schemeClr val="accent2">
                    <a:lumMod val="75000"/>
                  </a:schemeClr>
                </a:solidFill>
                <a:effectLst>
                  <a:outerShdw blurRad="80000" dist="40000" dir="5040000" algn="tl">
                    <a:srgbClr val="000000">
                      <a:alpha val="30000"/>
                    </a:srgbClr>
                  </a:outerShdw>
                </a:effectLst>
                <a:latin typeface="+mn-lt"/>
              </a:rPr>
              <a:t>Последствия</a:t>
            </a:r>
            <a:r>
              <a:rPr lang="en-US" sz="15000" b="1" dirty="0">
                <a:ln w="11430">
                  <a:noFill/>
                </a:ln>
                <a:solidFill>
                  <a:schemeClr val="accent2">
                    <a:lumMod val="75000"/>
                  </a:schemeClr>
                </a:solidFill>
                <a:effectLst>
                  <a:outerShdw blurRad="80000" dist="40000" dir="5040000" algn="tl">
                    <a:srgbClr val="000000">
                      <a:alpha val="30000"/>
                    </a:srgbClr>
                  </a:outerShdw>
                </a:effectLst>
                <a:latin typeface="+mn-lt"/>
              </a:rPr>
              <a:t>?</a:t>
            </a:r>
          </a:p>
        </p:txBody>
      </p:sp>
    </p:spTree>
    <p:extLst>
      <p:ext uri="{BB962C8B-B14F-4D97-AF65-F5344CB8AC3E}">
        <p14:creationId xmlns:p14="http://schemas.microsoft.com/office/powerpoint/2010/main" val="4133978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ru-RU" b="1" dirty="0"/>
              <a:t>Последствия</a:t>
            </a:r>
            <a:endParaRPr lang="en-US" b="1" dirty="0"/>
          </a:p>
        </p:txBody>
      </p:sp>
      <p:sp>
        <p:nvSpPr>
          <p:cNvPr id="44035" name="Rectangle 3"/>
          <p:cNvSpPr>
            <a:spLocks noGrp="1" noChangeArrowheads="1"/>
          </p:cNvSpPr>
          <p:nvPr>
            <p:ph idx="1"/>
          </p:nvPr>
        </p:nvSpPr>
        <p:spPr>
          <a:xfrm>
            <a:off x="609601" y="1524004"/>
            <a:ext cx="8000999" cy="5047395"/>
          </a:xfrm>
          <a:noFill/>
        </p:spPr>
        <p:txBody>
          <a:bodyPr>
            <a:normAutofit/>
          </a:bodyPr>
          <a:lstStyle/>
          <a:p>
            <a:pPr defTabSz="904875">
              <a:buFont typeface="Wingdings" pitchFamily="2" charset="2"/>
              <a:buAutoNum type="arabicPeriod"/>
            </a:pPr>
            <a:r>
              <a:rPr lang="ru-RU" sz="3600" b="1" spc="-40" dirty="0">
                <a:solidFill>
                  <a:schemeClr val="bg2">
                    <a:lumMod val="75000"/>
                  </a:schemeClr>
                </a:solidFill>
              </a:rPr>
              <a:t>Истина начинается с Бога, а не с человека</a:t>
            </a:r>
            <a:r>
              <a:rPr lang="en-US" sz="3600" b="1" spc="-40" dirty="0">
                <a:solidFill>
                  <a:schemeClr val="bg2">
                    <a:lumMod val="75000"/>
                  </a:schemeClr>
                </a:solidFill>
              </a:rPr>
              <a:t>. </a:t>
            </a:r>
          </a:p>
          <a:p>
            <a:pPr marL="457200" lvl="1" indent="0" defTabSz="904875">
              <a:spcBef>
                <a:spcPts val="1800"/>
              </a:spcBef>
              <a:buNone/>
            </a:pPr>
            <a:r>
              <a:rPr lang="en-US" sz="3600" dirty="0">
                <a:solidFill>
                  <a:schemeClr val="tx2"/>
                </a:solidFill>
              </a:rPr>
              <a:t>“</a:t>
            </a:r>
            <a:r>
              <a:rPr lang="ru-RU" sz="3600" dirty="0">
                <a:ea typeface="Calibri" panose="020F0502020204030204" pitchFamily="34" charset="0"/>
              </a:rPr>
              <a:t>Всякий дар добрый и всякий дар совершенный исходит свыше и нисходит </a:t>
            </a:r>
            <a:r>
              <a:rPr lang="ru-RU" sz="3600" b="1" dirty="0">
                <a:solidFill>
                  <a:schemeClr val="accent3">
                    <a:lumMod val="50000"/>
                  </a:schemeClr>
                </a:solidFill>
                <a:ea typeface="Calibri" panose="020F0502020204030204" pitchFamily="34" charset="0"/>
              </a:rPr>
              <a:t>от Отца светов</a:t>
            </a:r>
            <a:r>
              <a:rPr lang="en-US" sz="3600" dirty="0">
                <a:solidFill>
                  <a:schemeClr val="tx2"/>
                </a:solidFill>
              </a:rPr>
              <a:t>.” </a:t>
            </a:r>
            <a:br>
              <a:rPr lang="en-US" dirty="0">
                <a:solidFill>
                  <a:schemeClr val="tx2"/>
                </a:solidFill>
              </a:rPr>
            </a:br>
            <a:r>
              <a:rPr lang="en-US" sz="2000" dirty="0">
                <a:solidFill>
                  <a:schemeClr val="tx2"/>
                </a:solidFill>
              </a:rPr>
              <a:t>(</a:t>
            </a:r>
            <a:r>
              <a:rPr lang="ru-RU" sz="2000" dirty="0" err="1">
                <a:solidFill>
                  <a:schemeClr val="tx2"/>
                </a:solidFill>
              </a:rPr>
              <a:t>Иак</a:t>
            </a:r>
            <a:r>
              <a:rPr lang="ru-RU" sz="2000" dirty="0">
                <a:solidFill>
                  <a:schemeClr val="tx2"/>
                </a:solidFill>
              </a:rPr>
              <a:t>.</a:t>
            </a:r>
            <a:r>
              <a:rPr lang="en-US" sz="2000" dirty="0">
                <a:solidFill>
                  <a:schemeClr val="tx2"/>
                </a:solidFill>
              </a:rPr>
              <a:t> 1:17)</a:t>
            </a:r>
            <a:r>
              <a:rPr lang="en-US" sz="2400" dirty="0">
                <a:solidFill>
                  <a:schemeClr val="tx2"/>
                </a:solidFill>
              </a:rPr>
              <a:t> </a:t>
            </a:r>
          </a:p>
          <a:p>
            <a:pPr marL="457200" lvl="1" indent="0" defTabSz="904875">
              <a:spcBef>
                <a:spcPts val="1800"/>
              </a:spcBef>
              <a:buNone/>
            </a:pPr>
            <a:r>
              <a:rPr lang="en-US" sz="3600" dirty="0">
                <a:solidFill>
                  <a:schemeClr val="tx2"/>
                </a:solidFill>
              </a:rPr>
              <a:t>“</a:t>
            </a:r>
            <a:r>
              <a:rPr lang="ru-RU" sz="3600" dirty="0">
                <a:ea typeface="Calibri" panose="020F0502020204030204" pitchFamily="34" charset="0"/>
              </a:rPr>
              <a:t>Благодать же и истина пришли через </a:t>
            </a:r>
            <a:r>
              <a:rPr lang="ru-RU" sz="3600" b="1" dirty="0">
                <a:solidFill>
                  <a:schemeClr val="accent3">
                    <a:lumMod val="50000"/>
                  </a:schemeClr>
                </a:solidFill>
                <a:ea typeface="Calibri" panose="020F0502020204030204" pitchFamily="34" charset="0"/>
              </a:rPr>
              <a:t>Иисуса Христа</a:t>
            </a:r>
            <a:r>
              <a:rPr lang="en-US" sz="3600" dirty="0">
                <a:solidFill>
                  <a:schemeClr val="tx2"/>
                </a:solidFill>
              </a:rPr>
              <a:t>.” </a:t>
            </a:r>
            <a:r>
              <a:rPr lang="en-US" sz="2000" dirty="0">
                <a:solidFill>
                  <a:schemeClr val="tx2"/>
                </a:solidFill>
              </a:rPr>
              <a:t>(</a:t>
            </a:r>
            <a:r>
              <a:rPr lang="ru-RU" sz="2000" dirty="0">
                <a:solidFill>
                  <a:schemeClr val="tx2"/>
                </a:solidFill>
              </a:rPr>
              <a:t>Ин.</a:t>
            </a:r>
            <a:r>
              <a:rPr lang="en-US" sz="2000" dirty="0">
                <a:solidFill>
                  <a:schemeClr val="tx2"/>
                </a:solidFill>
              </a:rPr>
              <a:t> 1:17)</a:t>
            </a:r>
            <a:r>
              <a:rPr lang="en-US" sz="2400" dirty="0">
                <a:solidFill>
                  <a:schemeClr val="tx2"/>
                </a:solidFill>
              </a:rPr>
              <a:t> </a:t>
            </a:r>
          </a:p>
        </p:txBody>
      </p:sp>
      <p:pic>
        <p:nvPicPr>
          <p:cNvPr id="4" name="Picture 3">
            <a:extLst>
              <a:ext uri="{FF2B5EF4-FFF2-40B4-BE49-F238E27FC236}">
                <a16:creationId xmlns:a16="http://schemas.microsoft.com/office/drawing/2014/main" id="{CEC69F37-732C-496D-8F0E-1094D29B0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767976"/>
            <a:ext cx="3493025" cy="5322048"/>
          </a:xfrm>
          <a:prstGeom prst="rect">
            <a:avLst/>
          </a:prstGeom>
        </p:spPr>
      </p:pic>
    </p:spTree>
    <p:extLst>
      <p:ext uri="{BB962C8B-B14F-4D97-AF65-F5344CB8AC3E}">
        <p14:creationId xmlns:p14="http://schemas.microsoft.com/office/powerpoint/2010/main" val="145225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uiExpand="1" build="p" bldLvl="2"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ru-RU" b="1" dirty="0"/>
              <a:t>Последствия</a:t>
            </a:r>
            <a:endParaRPr lang="en-US" b="1" dirty="0"/>
          </a:p>
        </p:txBody>
      </p:sp>
      <p:sp>
        <p:nvSpPr>
          <p:cNvPr id="44035" name="Rectangle 3"/>
          <p:cNvSpPr>
            <a:spLocks noGrp="1" noChangeArrowheads="1"/>
          </p:cNvSpPr>
          <p:nvPr>
            <p:ph idx="1"/>
          </p:nvPr>
        </p:nvSpPr>
        <p:spPr>
          <a:xfrm>
            <a:off x="609601" y="1523999"/>
            <a:ext cx="7619999" cy="5334001"/>
          </a:xfrm>
          <a:noFill/>
        </p:spPr>
        <p:txBody>
          <a:bodyPr>
            <a:normAutofit/>
          </a:bodyPr>
          <a:lstStyle/>
          <a:p>
            <a:pPr defTabSz="904875">
              <a:buFont typeface="Wingdings" pitchFamily="2" charset="2"/>
              <a:buAutoNum type="arabicPeriod"/>
            </a:pPr>
            <a:r>
              <a:rPr lang="ru-RU" sz="3600" b="1" spc="-40" dirty="0">
                <a:solidFill>
                  <a:schemeClr val="bg2">
                    <a:lumMod val="75000"/>
                  </a:schemeClr>
                </a:solidFill>
              </a:rPr>
              <a:t>Истина начинается с Бога, а не с человека</a:t>
            </a:r>
            <a:r>
              <a:rPr lang="en-US" sz="3600" b="1" spc="-40" dirty="0">
                <a:solidFill>
                  <a:schemeClr val="bg2">
                    <a:lumMod val="75000"/>
                  </a:schemeClr>
                </a:solidFill>
              </a:rPr>
              <a:t>. </a:t>
            </a:r>
          </a:p>
          <a:p>
            <a:pPr marL="463550" lvl="1" indent="0" defTabSz="904875">
              <a:lnSpc>
                <a:spcPct val="90000"/>
              </a:lnSpc>
              <a:spcBef>
                <a:spcPts val="1800"/>
              </a:spcBef>
              <a:buNone/>
            </a:pPr>
            <a:r>
              <a:rPr lang="ru-RU" sz="3600" dirty="0">
                <a:solidFill>
                  <a:schemeClr val="tx1"/>
                </a:solidFill>
              </a:rPr>
              <a:t>Люди являются получателями Божьего откровения Истины</a:t>
            </a:r>
          </a:p>
          <a:p>
            <a:pPr marL="463550" lvl="1" indent="0" defTabSz="904875">
              <a:lnSpc>
                <a:spcPct val="90000"/>
              </a:lnSpc>
              <a:spcBef>
                <a:spcPts val="1800"/>
              </a:spcBef>
              <a:buNone/>
            </a:pPr>
            <a:r>
              <a:rPr lang="ru-RU" sz="3600" dirty="0">
                <a:solidFill>
                  <a:schemeClr val="tx1"/>
                </a:solidFill>
              </a:rPr>
              <a:t>Хотя мы можем создавать </a:t>
            </a:r>
            <a:r>
              <a:rPr lang="ru-RU" sz="3600" b="1" dirty="0">
                <a:solidFill>
                  <a:srgbClr val="C00000"/>
                </a:solidFill>
              </a:rPr>
              <a:t>интерпретации</a:t>
            </a:r>
            <a:r>
              <a:rPr lang="ru-RU" sz="3600" dirty="0">
                <a:solidFill>
                  <a:schemeClr val="tx1"/>
                </a:solidFill>
              </a:rPr>
              <a:t> или </a:t>
            </a:r>
            <a:r>
              <a:rPr lang="ru-RU" sz="3600" b="1" dirty="0">
                <a:solidFill>
                  <a:srgbClr val="C00000"/>
                </a:solidFill>
              </a:rPr>
              <a:t>приложения</a:t>
            </a:r>
            <a:r>
              <a:rPr lang="ru-RU" sz="3600" dirty="0">
                <a:solidFill>
                  <a:schemeClr val="tx1"/>
                </a:solidFill>
              </a:rPr>
              <a:t> истины, в конечном итоге мы не создаем Истину.</a:t>
            </a:r>
            <a:endParaRPr lang="en-US" sz="3600" dirty="0">
              <a:solidFill>
                <a:schemeClr val="tx1"/>
              </a:solidFill>
            </a:endParaRPr>
          </a:p>
        </p:txBody>
      </p:sp>
      <p:pic>
        <p:nvPicPr>
          <p:cNvPr id="2" name="Picture 1">
            <a:extLst>
              <a:ext uri="{FF2B5EF4-FFF2-40B4-BE49-F238E27FC236}">
                <a16:creationId xmlns:a16="http://schemas.microsoft.com/office/drawing/2014/main" id="{F7EDC84F-3778-40D3-B1F6-3428AE2BD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767976"/>
            <a:ext cx="3493025" cy="5322048"/>
          </a:xfrm>
          <a:prstGeom prst="rect">
            <a:avLst/>
          </a:prstGeom>
        </p:spPr>
      </p:pic>
    </p:spTree>
    <p:extLst>
      <p:ext uri="{BB962C8B-B14F-4D97-AF65-F5344CB8AC3E}">
        <p14:creationId xmlns:p14="http://schemas.microsoft.com/office/powerpoint/2010/main" val="205403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bldLvl="2"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ru-RU" b="1" dirty="0"/>
              <a:t>Последствия</a:t>
            </a:r>
            <a:endParaRPr lang="en-US" dirty="0"/>
          </a:p>
        </p:txBody>
      </p:sp>
      <p:sp>
        <p:nvSpPr>
          <p:cNvPr id="44035" name="Rectangle 3"/>
          <p:cNvSpPr>
            <a:spLocks noGrp="1" noChangeArrowheads="1"/>
          </p:cNvSpPr>
          <p:nvPr>
            <p:ph idx="1"/>
          </p:nvPr>
        </p:nvSpPr>
        <p:spPr>
          <a:xfrm>
            <a:off x="609601" y="1524000"/>
            <a:ext cx="8305799" cy="4648200"/>
          </a:xfrm>
          <a:noFill/>
        </p:spPr>
        <p:txBody>
          <a:bodyPr/>
          <a:lstStyle/>
          <a:p>
            <a:pPr defTabSz="904875">
              <a:buFont typeface="Wingdings" pitchFamily="2" charset="2"/>
              <a:buAutoNum type="arabicPeriod"/>
            </a:pPr>
            <a:r>
              <a:rPr lang="ru-RU" sz="3600" b="1" spc="-40" dirty="0">
                <a:solidFill>
                  <a:schemeClr val="bg2">
                    <a:lumMod val="75000"/>
                  </a:schemeClr>
                </a:solidFill>
              </a:rPr>
              <a:t>Истина начинается с Бога, а не с человека</a:t>
            </a:r>
            <a:r>
              <a:rPr lang="en-US" sz="3600" b="1" spc="-40" dirty="0">
                <a:solidFill>
                  <a:schemeClr val="bg2">
                    <a:lumMod val="75000"/>
                  </a:schemeClr>
                </a:solidFill>
              </a:rPr>
              <a:t>.  </a:t>
            </a:r>
          </a:p>
          <a:p>
            <a:pPr marL="463550" lvl="1" indent="0" defTabSz="904875">
              <a:lnSpc>
                <a:spcPct val="90000"/>
              </a:lnSpc>
              <a:spcBef>
                <a:spcPts val="1800"/>
              </a:spcBef>
              <a:buNone/>
            </a:pPr>
            <a:r>
              <a:rPr lang="ru-RU" sz="3600" dirty="0"/>
              <a:t>Это не означает, что мы являемся просто </a:t>
            </a:r>
            <a:r>
              <a:rPr lang="ru-RU" sz="3600" b="1" dirty="0">
                <a:solidFill>
                  <a:srgbClr val="C00000"/>
                </a:solidFill>
              </a:rPr>
              <a:t>пассивными</a:t>
            </a:r>
            <a:r>
              <a:rPr lang="ru-RU" sz="3600" dirty="0"/>
              <a:t> получателями</a:t>
            </a:r>
          </a:p>
          <a:p>
            <a:pPr marL="463550" lvl="1" indent="0" defTabSz="904875">
              <a:lnSpc>
                <a:spcPct val="90000"/>
              </a:lnSpc>
              <a:spcBef>
                <a:spcPts val="1800"/>
              </a:spcBef>
              <a:buNone/>
            </a:pPr>
            <a:r>
              <a:rPr lang="ru-RU" sz="3600" dirty="0"/>
              <a:t>Бог желает, чтобы мы активно </a:t>
            </a:r>
            <a:r>
              <a:rPr lang="ru-RU" sz="3600" b="1" dirty="0">
                <a:solidFill>
                  <a:srgbClr val="00B050"/>
                </a:solidFill>
              </a:rPr>
              <a:t>открывали</a:t>
            </a:r>
            <a:r>
              <a:rPr lang="ru-RU" sz="3600" dirty="0"/>
              <a:t>, а иногда и </a:t>
            </a:r>
            <a:r>
              <a:rPr lang="ru-RU" sz="3600" b="1" dirty="0">
                <a:solidFill>
                  <a:srgbClr val="00B050"/>
                </a:solidFill>
              </a:rPr>
              <a:t>восстанавливали</a:t>
            </a:r>
            <a:r>
              <a:rPr lang="ru-RU" sz="3600" dirty="0"/>
              <a:t> истину</a:t>
            </a:r>
            <a:br>
              <a:rPr lang="en-US" dirty="0"/>
            </a:br>
            <a:r>
              <a:rPr lang="en-US" sz="2400" dirty="0"/>
              <a:t>(</a:t>
            </a:r>
            <a:r>
              <a:rPr lang="ru-RU" sz="2400" dirty="0"/>
              <a:t>Ин.</a:t>
            </a:r>
            <a:r>
              <a:rPr lang="en-US" sz="2400" dirty="0"/>
              <a:t> 5:39; </a:t>
            </a:r>
            <a:r>
              <a:rPr lang="ru-RU" sz="2400" dirty="0"/>
              <a:t>Иов</a:t>
            </a:r>
            <a:r>
              <a:rPr lang="en-US" sz="2400" dirty="0"/>
              <a:t> 12:7; </a:t>
            </a:r>
            <a:r>
              <a:rPr lang="ru-RU" sz="2400" dirty="0"/>
              <a:t>Пр.</a:t>
            </a:r>
            <a:r>
              <a:rPr lang="en-US" sz="2400" dirty="0"/>
              <a:t> 2:4-5)</a:t>
            </a:r>
            <a:r>
              <a:rPr lang="en-US" sz="3600" dirty="0"/>
              <a:t> </a:t>
            </a:r>
            <a:endParaRPr lang="en-US" sz="3600" dirty="0">
              <a:solidFill>
                <a:schemeClr val="tx1"/>
              </a:solidFill>
            </a:endParaRPr>
          </a:p>
        </p:txBody>
      </p:sp>
      <p:pic>
        <p:nvPicPr>
          <p:cNvPr id="2" name="Picture 1">
            <a:extLst>
              <a:ext uri="{FF2B5EF4-FFF2-40B4-BE49-F238E27FC236}">
                <a16:creationId xmlns:a16="http://schemas.microsoft.com/office/drawing/2014/main" id="{E5EAD318-237B-4EC5-B43F-F7F934825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767976"/>
            <a:ext cx="3493025" cy="5322048"/>
          </a:xfrm>
          <a:prstGeom prst="rect">
            <a:avLst/>
          </a:prstGeom>
        </p:spPr>
      </p:pic>
    </p:spTree>
    <p:extLst>
      <p:ext uri="{BB962C8B-B14F-4D97-AF65-F5344CB8AC3E}">
        <p14:creationId xmlns:p14="http://schemas.microsoft.com/office/powerpoint/2010/main" val="63412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bldLvl="2"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ru-RU" b="1" dirty="0"/>
              <a:t>Последствия</a:t>
            </a:r>
            <a:endParaRPr lang="en-US" dirty="0"/>
          </a:p>
        </p:txBody>
      </p:sp>
      <p:sp>
        <p:nvSpPr>
          <p:cNvPr id="124931" name="Rectangle 3"/>
          <p:cNvSpPr>
            <a:spLocks noGrp="1" noChangeArrowheads="1"/>
          </p:cNvSpPr>
          <p:nvPr>
            <p:ph idx="1"/>
          </p:nvPr>
        </p:nvSpPr>
        <p:spPr>
          <a:xfrm>
            <a:off x="609601" y="1524000"/>
            <a:ext cx="6400799" cy="4648200"/>
          </a:xfrm>
          <a:noFill/>
        </p:spPr>
        <p:txBody>
          <a:bodyPr>
            <a:normAutofit/>
          </a:bodyPr>
          <a:lstStyle/>
          <a:p>
            <a:pPr marL="463550" indent="-463550" defTabSz="904875">
              <a:buFont typeface="+mj-lt"/>
              <a:buAutoNum type="arabicPeriod" startAt="2"/>
            </a:pPr>
            <a:r>
              <a:rPr lang="ru-RU" sz="3600" b="1" dirty="0">
                <a:solidFill>
                  <a:schemeClr val="bg2">
                    <a:lumMod val="75000"/>
                  </a:schemeClr>
                </a:solidFill>
              </a:rPr>
              <a:t>Поскольку истина пребывает в Боге, а Бог неизменен, истина стабильна.</a:t>
            </a:r>
            <a:endParaRPr lang="en-US" sz="3600" b="1" dirty="0">
              <a:solidFill>
                <a:schemeClr val="bg2">
                  <a:lumMod val="75000"/>
                </a:schemeClr>
              </a:solidFill>
            </a:endParaRPr>
          </a:p>
        </p:txBody>
      </p:sp>
    </p:spTree>
    <p:extLst>
      <p:ext uri="{BB962C8B-B14F-4D97-AF65-F5344CB8AC3E}">
        <p14:creationId xmlns:p14="http://schemas.microsoft.com/office/powerpoint/2010/main" val="2421218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ru-RU" b="1" dirty="0"/>
              <a:t>Последствия</a:t>
            </a:r>
            <a:endParaRPr lang="en-US" dirty="0"/>
          </a:p>
        </p:txBody>
      </p:sp>
      <p:sp>
        <p:nvSpPr>
          <p:cNvPr id="124931" name="Rectangle 3"/>
          <p:cNvSpPr>
            <a:spLocks noGrp="1" noChangeArrowheads="1"/>
          </p:cNvSpPr>
          <p:nvPr>
            <p:ph idx="1"/>
          </p:nvPr>
        </p:nvSpPr>
        <p:spPr>
          <a:xfrm>
            <a:off x="609601" y="1524000"/>
            <a:ext cx="6400799" cy="4648200"/>
          </a:xfrm>
          <a:noFill/>
        </p:spPr>
        <p:txBody>
          <a:bodyPr>
            <a:normAutofit/>
          </a:bodyPr>
          <a:lstStyle/>
          <a:p>
            <a:pPr marL="463550" indent="-463550" defTabSz="904875">
              <a:buFont typeface="+mj-lt"/>
              <a:buAutoNum type="arabicPeriod" startAt="2"/>
            </a:pPr>
            <a:r>
              <a:rPr lang="ru-RU" sz="3600" b="1" dirty="0">
                <a:solidFill>
                  <a:schemeClr val="bg2">
                    <a:lumMod val="75000"/>
                  </a:schemeClr>
                </a:solidFill>
              </a:rPr>
              <a:t>Поскольку истина </a:t>
            </a:r>
            <a:r>
              <a:rPr lang="ru-RU" sz="3600" b="1" dirty="0">
                <a:solidFill>
                  <a:srgbClr val="00B050"/>
                </a:solidFill>
              </a:rPr>
              <a:t>пребывает в Боге</a:t>
            </a:r>
            <a:r>
              <a:rPr lang="ru-RU" sz="3600" b="1" dirty="0">
                <a:solidFill>
                  <a:schemeClr val="bg2">
                    <a:lumMod val="75000"/>
                  </a:schemeClr>
                </a:solidFill>
              </a:rPr>
              <a:t>, а Бог неизменен, истина стабильна</a:t>
            </a:r>
            <a:r>
              <a:rPr lang="en-US" sz="3600" b="1" dirty="0">
                <a:solidFill>
                  <a:schemeClr val="bg2">
                    <a:lumMod val="75000"/>
                  </a:schemeClr>
                </a:solidFill>
              </a:rPr>
              <a:t>.</a:t>
            </a:r>
          </a:p>
          <a:p>
            <a:pPr marL="457200" lvl="1" indent="0" defTabSz="904875">
              <a:spcBef>
                <a:spcPts val="1800"/>
              </a:spcBef>
              <a:buNone/>
            </a:pPr>
            <a:r>
              <a:rPr lang="en-US" sz="3600" dirty="0">
                <a:solidFill>
                  <a:schemeClr val="tx2"/>
                </a:solidFill>
              </a:rPr>
              <a:t>“</a:t>
            </a:r>
            <a:r>
              <a:rPr lang="ru-RU" sz="3600" dirty="0">
                <a:solidFill>
                  <a:schemeClr val="tx2"/>
                </a:solidFill>
              </a:rPr>
              <a:t>Бог истины</a:t>
            </a:r>
            <a:r>
              <a:rPr lang="en-US" sz="3600" dirty="0">
                <a:solidFill>
                  <a:schemeClr val="tx2"/>
                </a:solidFill>
              </a:rPr>
              <a:t>.” </a:t>
            </a:r>
            <a:br>
              <a:rPr lang="en-US" dirty="0">
                <a:solidFill>
                  <a:schemeClr val="tx2"/>
                </a:solidFill>
              </a:rPr>
            </a:br>
            <a:r>
              <a:rPr lang="en-US" sz="2000" dirty="0">
                <a:solidFill>
                  <a:schemeClr val="tx2"/>
                </a:solidFill>
              </a:rPr>
              <a:t>(</a:t>
            </a:r>
            <a:r>
              <a:rPr lang="ru-RU" sz="2000" dirty="0">
                <a:solidFill>
                  <a:schemeClr val="tx2"/>
                </a:solidFill>
              </a:rPr>
              <a:t>Ис.</a:t>
            </a:r>
            <a:r>
              <a:rPr lang="en-US" sz="2000" dirty="0">
                <a:solidFill>
                  <a:schemeClr val="tx2"/>
                </a:solidFill>
              </a:rPr>
              <a:t> 65:16)</a:t>
            </a:r>
            <a:r>
              <a:rPr lang="en-US" sz="2400" dirty="0">
                <a:solidFill>
                  <a:schemeClr val="tx2"/>
                </a:solidFill>
              </a:rPr>
              <a:t> </a:t>
            </a:r>
          </a:p>
          <a:p>
            <a:pPr marL="457200" lvl="1" indent="0" defTabSz="904875">
              <a:spcBef>
                <a:spcPts val="1800"/>
              </a:spcBef>
              <a:buNone/>
            </a:pPr>
            <a:r>
              <a:rPr lang="en-US" sz="3600" dirty="0">
                <a:solidFill>
                  <a:schemeClr val="tx2"/>
                </a:solidFill>
              </a:rPr>
              <a:t>“</a:t>
            </a:r>
            <a:r>
              <a:rPr lang="ru-RU" sz="3600" dirty="0">
                <a:solidFill>
                  <a:schemeClr val="tx2"/>
                </a:solidFill>
              </a:rPr>
              <a:t>Истина в Иисусе</a:t>
            </a:r>
            <a:r>
              <a:rPr lang="en-US" sz="3600" dirty="0">
                <a:solidFill>
                  <a:schemeClr val="tx2"/>
                </a:solidFill>
              </a:rPr>
              <a:t>.”</a:t>
            </a:r>
            <a:r>
              <a:rPr lang="en-US" dirty="0">
                <a:solidFill>
                  <a:schemeClr val="tx2"/>
                </a:solidFill>
              </a:rPr>
              <a:t> </a:t>
            </a:r>
            <a:br>
              <a:rPr lang="en-US" dirty="0">
                <a:solidFill>
                  <a:schemeClr val="tx2"/>
                </a:solidFill>
              </a:rPr>
            </a:br>
            <a:r>
              <a:rPr lang="en-US" sz="2000" dirty="0">
                <a:solidFill>
                  <a:schemeClr val="tx2"/>
                </a:solidFill>
              </a:rPr>
              <a:t>(</a:t>
            </a:r>
            <a:r>
              <a:rPr lang="ru-RU" sz="2000" dirty="0" err="1">
                <a:solidFill>
                  <a:schemeClr val="tx2"/>
                </a:solidFill>
              </a:rPr>
              <a:t>Ефес</a:t>
            </a:r>
            <a:r>
              <a:rPr lang="ru-RU" sz="2000" dirty="0">
                <a:solidFill>
                  <a:schemeClr val="tx2"/>
                </a:solidFill>
              </a:rPr>
              <a:t>.</a:t>
            </a:r>
            <a:r>
              <a:rPr lang="en-US" sz="2000" dirty="0">
                <a:solidFill>
                  <a:schemeClr val="tx2"/>
                </a:solidFill>
              </a:rPr>
              <a:t> 4:21)</a:t>
            </a:r>
            <a:r>
              <a:rPr lang="en-US" sz="2400" dirty="0">
                <a:solidFill>
                  <a:schemeClr val="tx2"/>
                </a:solidFill>
              </a:rPr>
              <a:t> </a:t>
            </a:r>
          </a:p>
        </p:txBody>
      </p:sp>
      <p:pic>
        <p:nvPicPr>
          <p:cNvPr id="3" name="Picture 2">
            <a:extLst>
              <a:ext uri="{FF2B5EF4-FFF2-40B4-BE49-F238E27FC236}">
                <a16:creationId xmlns:a16="http://schemas.microsoft.com/office/drawing/2014/main" id="{3ED77E0C-70A7-48D3-83B2-524821B685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5460" y="1295400"/>
            <a:ext cx="5029200" cy="5029200"/>
          </a:xfrm>
          <a:prstGeom prst="rect">
            <a:avLst/>
          </a:prstGeom>
        </p:spPr>
      </p:pic>
    </p:spTree>
    <p:extLst>
      <p:ext uri="{BB962C8B-B14F-4D97-AF65-F5344CB8AC3E}">
        <p14:creationId xmlns:p14="http://schemas.microsoft.com/office/powerpoint/2010/main" val="424749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9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uiExpand="1" build="p" bldLvl="2"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ru-RU" b="1" dirty="0"/>
              <a:t>Последствия</a:t>
            </a:r>
            <a:endParaRPr lang="en-US" dirty="0"/>
          </a:p>
        </p:txBody>
      </p:sp>
      <p:sp>
        <p:nvSpPr>
          <p:cNvPr id="124931" name="Rectangle 3"/>
          <p:cNvSpPr>
            <a:spLocks noGrp="1" noChangeArrowheads="1"/>
          </p:cNvSpPr>
          <p:nvPr>
            <p:ph idx="1"/>
          </p:nvPr>
        </p:nvSpPr>
        <p:spPr>
          <a:xfrm>
            <a:off x="609601" y="1523999"/>
            <a:ext cx="6400799" cy="5047395"/>
          </a:xfrm>
          <a:noFill/>
        </p:spPr>
        <p:txBody>
          <a:bodyPr>
            <a:normAutofit/>
          </a:bodyPr>
          <a:lstStyle/>
          <a:p>
            <a:pPr marL="463550" indent="-463550" defTabSz="904875">
              <a:buFont typeface="+mj-lt"/>
              <a:buAutoNum type="arabicPeriod" startAt="2"/>
            </a:pPr>
            <a:r>
              <a:rPr lang="ru-RU" sz="3600" b="1" dirty="0">
                <a:solidFill>
                  <a:schemeClr val="bg2">
                    <a:lumMod val="75000"/>
                  </a:schemeClr>
                </a:solidFill>
              </a:rPr>
              <a:t>Поскольку истина </a:t>
            </a:r>
            <a:r>
              <a:rPr lang="ru-RU" sz="3600" b="1" dirty="0">
                <a:solidFill>
                  <a:srgbClr val="00B050"/>
                </a:solidFill>
              </a:rPr>
              <a:t>пребывает в Боге</a:t>
            </a:r>
            <a:r>
              <a:rPr lang="ru-RU" sz="3600" b="1" dirty="0">
                <a:solidFill>
                  <a:schemeClr val="bg2">
                    <a:lumMod val="75000"/>
                  </a:schemeClr>
                </a:solidFill>
              </a:rPr>
              <a:t>, а Бог неизменен, истина стабильна</a:t>
            </a:r>
            <a:r>
              <a:rPr lang="en-US" sz="3600" b="1" dirty="0">
                <a:solidFill>
                  <a:schemeClr val="bg2">
                    <a:lumMod val="75000"/>
                  </a:schemeClr>
                </a:solidFill>
              </a:rPr>
              <a:t>.</a:t>
            </a:r>
          </a:p>
          <a:p>
            <a:pPr marL="457200" lvl="1" indent="0" defTabSz="904875">
              <a:spcBef>
                <a:spcPts val="1800"/>
              </a:spcBef>
              <a:buNone/>
            </a:pPr>
            <a:r>
              <a:rPr lang="en-US" sz="3600" dirty="0">
                <a:solidFill>
                  <a:schemeClr val="tx2"/>
                </a:solidFill>
              </a:rPr>
              <a:t>“</a:t>
            </a:r>
            <a:r>
              <a:rPr lang="ru-RU" sz="3600" dirty="0">
                <a:solidFill>
                  <a:schemeClr val="tx2"/>
                </a:solidFill>
              </a:rPr>
              <a:t>Я, Господь, не изменяюсь</a:t>
            </a:r>
            <a:r>
              <a:rPr lang="en-US" sz="3600" dirty="0">
                <a:solidFill>
                  <a:schemeClr val="tx2"/>
                </a:solidFill>
              </a:rPr>
              <a:t>.”</a:t>
            </a:r>
            <a:r>
              <a:rPr lang="en-US" dirty="0">
                <a:solidFill>
                  <a:schemeClr val="tx2"/>
                </a:solidFill>
              </a:rPr>
              <a:t> </a:t>
            </a:r>
            <a:br>
              <a:rPr lang="en-US" dirty="0">
                <a:solidFill>
                  <a:schemeClr val="tx2"/>
                </a:solidFill>
              </a:rPr>
            </a:br>
            <a:r>
              <a:rPr lang="en-US" sz="2000" dirty="0">
                <a:solidFill>
                  <a:schemeClr val="tx2"/>
                </a:solidFill>
              </a:rPr>
              <a:t>(</a:t>
            </a:r>
            <a:r>
              <a:rPr lang="ru-RU" sz="2000" dirty="0">
                <a:solidFill>
                  <a:schemeClr val="tx2"/>
                </a:solidFill>
              </a:rPr>
              <a:t>Мал.</a:t>
            </a:r>
            <a:r>
              <a:rPr lang="en-US" sz="2000" dirty="0">
                <a:solidFill>
                  <a:schemeClr val="tx2"/>
                </a:solidFill>
              </a:rPr>
              <a:t> 3:6)</a:t>
            </a:r>
            <a:r>
              <a:rPr lang="en-US" sz="2400" dirty="0">
                <a:solidFill>
                  <a:schemeClr val="tx2"/>
                </a:solidFill>
              </a:rPr>
              <a:t> </a:t>
            </a:r>
          </a:p>
          <a:p>
            <a:pPr marL="457200" lvl="1" indent="0" defTabSz="904875">
              <a:spcBef>
                <a:spcPts val="1800"/>
              </a:spcBef>
              <a:buNone/>
            </a:pPr>
            <a:r>
              <a:rPr lang="en-US" sz="3600" dirty="0">
                <a:solidFill>
                  <a:schemeClr val="tx2"/>
                </a:solidFill>
              </a:rPr>
              <a:t>“</a:t>
            </a:r>
            <a:r>
              <a:rPr lang="ru-RU" sz="3600" dirty="0">
                <a:solidFill>
                  <a:schemeClr val="tx2"/>
                </a:solidFill>
              </a:rPr>
              <a:t>Иисус Христос вчера, сегодня и вовеки тот же</a:t>
            </a:r>
            <a:r>
              <a:rPr lang="en-US" sz="3600" dirty="0">
                <a:solidFill>
                  <a:schemeClr val="tx2"/>
                </a:solidFill>
              </a:rPr>
              <a:t>.”</a:t>
            </a:r>
            <a:r>
              <a:rPr lang="en-US" dirty="0">
                <a:solidFill>
                  <a:schemeClr val="tx2"/>
                </a:solidFill>
              </a:rPr>
              <a:t> </a:t>
            </a:r>
            <a:r>
              <a:rPr lang="en-US" sz="2000" dirty="0">
                <a:solidFill>
                  <a:schemeClr val="tx2"/>
                </a:solidFill>
              </a:rPr>
              <a:t>(</a:t>
            </a:r>
            <a:r>
              <a:rPr lang="ru-RU" sz="2000" dirty="0">
                <a:solidFill>
                  <a:schemeClr val="tx2"/>
                </a:solidFill>
              </a:rPr>
              <a:t>Евр.</a:t>
            </a:r>
            <a:r>
              <a:rPr lang="en-US" sz="2000" dirty="0">
                <a:solidFill>
                  <a:schemeClr val="tx2"/>
                </a:solidFill>
              </a:rPr>
              <a:t> 13:8)</a:t>
            </a:r>
          </a:p>
        </p:txBody>
      </p:sp>
      <p:pic>
        <p:nvPicPr>
          <p:cNvPr id="3" name="Picture 2">
            <a:extLst>
              <a:ext uri="{FF2B5EF4-FFF2-40B4-BE49-F238E27FC236}">
                <a16:creationId xmlns:a16="http://schemas.microsoft.com/office/drawing/2014/main" id="{DCCDDF19-4097-4631-A423-8543DB0548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5460" y="1295400"/>
            <a:ext cx="5029200" cy="5029200"/>
          </a:xfrm>
          <a:prstGeom prst="rect">
            <a:avLst/>
          </a:prstGeom>
        </p:spPr>
      </p:pic>
    </p:spTree>
    <p:extLst>
      <p:ext uri="{BB962C8B-B14F-4D97-AF65-F5344CB8AC3E}">
        <p14:creationId xmlns:p14="http://schemas.microsoft.com/office/powerpoint/2010/main" val="247266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9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9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ru-RU" b="1" dirty="0"/>
              <a:t>Последствия</a:t>
            </a:r>
            <a:endParaRPr lang="en-US" dirty="0"/>
          </a:p>
        </p:txBody>
      </p:sp>
      <p:sp>
        <p:nvSpPr>
          <p:cNvPr id="124931" name="Rectangle 3"/>
          <p:cNvSpPr>
            <a:spLocks noGrp="1" noChangeArrowheads="1"/>
          </p:cNvSpPr>
          <p:nvPr>
            <p:ph idx="1"/>
          </p:nvPr>
        </p:nvSpPr>
        <p:spPr>
          <a:xfrm>
            <a:off x="609601" y="1523999"/>
            <a:ext cx="6400799" cy="5047395"/>
          </a:xfrm>
          <a:noFill/>
        </p:spPr>
        <p:txBody>
          <a:bodyPr>
            <a:normAutofit/>
          </a:bodyPr>
          <a:lstStyle/>
          <a:p>
            <a:pPr marL="463550" indent="-463550" defTabSz="904875">
              <a:buFont typeface="+mj-lt"/>
              <a:buAutoNum type="arabicPeriod" startAt="2"/>
            </a:pPr>
            <a:r>
              <a:rPr lang="ru-RU" sz="3600" b="1" dirty="0">
                <a:solidFill>
                  <a:schemeClr val="bg2">
                    <a:lumMod val="75000"/>
                  </a:schemeClr>
                </a:solidFill>
              </a:rPr>
              <a:t>Поскольку истина </a:t>
            </a:r>
            <a:r>
              <a:rPr lang="ru-RU" sz="3600" b="1" dirty="0">
                <a:solidFill>
                  <a:srgbClr val="00B050"/>
                </a:solidFill>
              </a:rPr>
              <a:t>пребывает в Боге</a:t>
            </a:r>
            <a:r>
              <a:rPr lang="ru-RU" sz="3600" b="1" dirty="0">
                <a:solidFill>
                  <a:schemeClr val="bg2">
                    <a:lumMod val="75000"/>
                  </a:schemeClr>
                </a:solidFill>
              </a:rPr>
              <a:t>, а Бог неизменен, истина стабильна</a:t>
            </a:r>
            <a:r>
              <a:rPr lang="en-US" sz="3600" b="1" dirty="0">
                <a:solidFill>
                  <a:schemeClr val="bg2">
                    <a:lumMod val="75000"/>
                  </a:schemeClr>
                </a:solidFill>
              </a:rPr>
              <a:t>.</a:t>
            </a:r>
          </a:p>
          <a:p>
            <a:pPr marL="457200" lvl="1" indent="0" defTabSz="904875">
              <a:spcBef>
                <a:spcPts val="1800"/>
              </a:spcBef>
              <a:buNone/>
            </a:pPr>
            <a:r>
              <a:rPr lang="en-US" sz="3600" dirty="0"/>
              <a:t>“</a:t>
            </a:r>
            <a:r>
              <a:rPr lang="ru-RU" sz="3600" dirty="0"/>
              <a:t>Истина Господня пребывает вовек</a:t>
            </a:r>
            <a:r>
              <a:rPr lang="en-US" sz="3600" dirty="0"/>
              <a:t>.” </a:t>
            </a:r>
            <a:r>
              <a:rPr lang="en-US" sz="2000" dirty="0"/>
              <a:t>(</a:t>
            </a:r>
            <a:r>
              <a:rPr lang="ru-RU" sz="2000" dirty="0" err="1"/>
              <a:t>Пс</a:t>
            </a:r>
            <a:r>
              <a:rPr lang="ru-RU" sz="2000" dirty="0"/>
              <a:t>.</a:t>
            </a:r>
            <a:r>
              <a:rPr lang="en-US" sz="2000" dirty="0"/>
              <a:t> 117:2)</a:t>
            </a:r>
            <a:r>
              <a:rPr lang="en-US" sz="2800" dirty="0"/>
              <a:t> </a:t>
            </a:r>
            <a:endParaRPr lang="en-US" sz="2800" dirty="0">
              <a:solidFill>
                <a:schemeClr val="tx1"/>
              </a:solidFill>
            </a:endParaRPr>
          </a:p>
        </p:txBody>
      </p:sp>
      <p:pic>
        <p:nvPicPr>
          <p:cNvPr id="3" name="Picture 2">
            <a:extLst>
              <a:ext uri="{FF2B5EF4-FFF2-40B4-BE49-F238E27FC236}">
                <a16:creationId xmlns:a16="http://schemas.microsoft.com/office/drawing/2014/main" id="{ECA76DB9-82BE-4948-B6F5-4722FCCDEA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5460" y="1295400"/>
            <a:ext cx="5029200" cy="5029200"/>
          </a:xfrm>
          <a:prstGeom prst="rect">
            <a:avLst/>
          </a:prstGeom>
        </p:spPr>
      </p:pic>
    </p:spTree>
    <p:extLst>
      <p:ext uri="{BB962C8B-B14F-4D97-AF65-F5344CB8AC3E}">
        <p14:creationId xmlns:p14="http://schemas.microsoft.com/office/powerpoint/2010/main" val="13662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9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ru-RU" b="1" dirty="0"/>
              <a:t>Последствия</a:t>
            </a:r>
            <a:endParaRPr lang="en-US" dirty="0"/>
          </a:p>
        </p:txBody>
      </p:sp>
      <p:sp>
        <p:nvSpPr>
          <p:cNvPr id="124931" name="Rectangle 3"/>
          <p:cNvSpPr>
            <a:spLocks noGrp="1" noChangeArrowheads="1"/>
          </p:cNvSpPr>
          <p:nvPr>
            <p:ph idx="1"/>
          </p:nvPr>
        </p:nvSpPr>
        <p:spPr>
          <a:xfrm>
            <a:off x="609601" y="1524000"/>
            <a:ext cx="6476999" cy="4648200"/>
          </a:xfrm>
          <a:noFill/>
        </p:spPr>
        <p:txBody>
          <a:bodyPr>
            <a:normAutofit/>
          </a:bodyPr>
          <a:lstStyle/>
          <a:p>
            <a:pPr marL="463550" indent="-463550" defTabSz="904875">
              <a:buFont typeface="+mj-lt"/>
              <a:buAutoNum type="arabicPeriod" startAt="2"/>
            </a:pPr>
            <a:r>
              <a:rPr lang="ru-RU" sz="3600" b="1" dirty="0">
                <a:solidFill>
                  <a:schemeClr val="bg2">
                    <a:lumMod val="75000"/>
                  </a:schemeClr>
                </a:solidFill>
              </a:rPr>
              <a:t>Поскольку истина </a:t>
            </a:r>
            <a:r>
              <a:rPr lang="ru-RU" sz="3600" b="1" dirty="0">
                <a:solidFill>
                  <a:srgbClr val="00B050"/>
                </a:solidFill>
              </a:rPr>
              <a:t>пребывает в Боге</a:t>
            </a:r>
            <a:r>
              <a:rPr lang="ru-RU" sz="3600" b="1" dirty="0">
                <a:solidFill>
                  <a:schemeClr val="bg2">
                    <a:lumMod val="75000"/>
                  </a:schemeClr>
                </a:solidFill>
              </a:rPr>
              <a:t>, а Бог неизменен, истина стабильна</a:t>
            </a:r>
            <a:r>
              <a:rPr lang="en-US" sz="3600" b="1" dirty="0">
                <a:solidFill>
                  <a:schemeClr val="bg2">
                    <a:lumMod val="75000"/>
                  </a:schemeClr>
                </a:solidFill>
              </a:rPr>
              <a:t>.</a:t>
            </a:r>
          </a:p>
          <a:p>
            <a:pPr marL="457200" lvl="1" indent="0" defTabSz="904875">
              <a:spcBef>
                <a:spcPts val="1800"/>
              </a:spcBef>
              <a:buNone/>
            </a:pPr>
            <a:r>
              <a:rPr lang="ru-RU" sz="3600" dirty="0">
                <a:solidFill>
                  <a:schemeClr val="tx1"/>
                </a:solidFill>
              </a:rPr>
              <a:t>Люди не могут </a:t>
            </a:r>
            <a:r>
              <a:rPr lang="ru-RU" sz="3600" b="1" dirty="0">
                <a:solidFill>
                  <a:srgbClr val="C00000"/>
                </a:solidFill>
              </a:rPr>
              <a:t>уничтожить</a:t>
            </a:r>
            <a:r>
              <a:rPr lang="ru-RU" sz="3600" dirty="0">
                <a:solidFill>
                  <a:schemeClr val="tx1"/>
                </a:solidFill>
              </a:rPr>
              <a:t> Истину</a:t>
            </a:r>
          </a:p>
          <a:p>
            <a:pPr marL="457200" lvl="1" indent="0" defTabSz="904875">
              <a:spcBef>
                <a:spcPts val="1800"/>
              </a:spcBef>
              <a:buNone/>
            </a:pPr>
            <a:r>
              <a:rPr lang="ru-RU" sz="3600" dirty="0">
                <a:solidFill>
                  <a:schemeClr val="tx1"/>
                </a:solidFill>
              </a:rPr>
              <a:t>Они могут только </a:t>
            </a:r>
            <a:r>
              <a:rPr lang="ru-RU" sz="3600" b="1" dirty="0">
                <a:solidFill>
                  <a:srgbClr val="C00000"/>
                </a:solidFill>
              </a:rPr>
              <a:t>принять</a:t>
            </a:r>
            <a:r>
              <a:rPr lang="ru-RU" sz="3600" dirty="0">
                <a:solidFill>
                  <a:schemeClr val="tx1"/>
                </a:solidFill>
              </a:rPr>
              <a:t> ее или </a:t>
            </a:r>
            <a:r>
              <a:rPr lang="ru-RU" sz="3600" b="1" dirty="0">
                <a:solidFill>
                  <a:srgbClr val="C00000"/>
                </a:solidFill>
              </a:rPr>
              <a:t>отвергнуть</a:t>
            </a:r>
            <a:r>
              <a:rPr lang="ru-RU" sz="3600" dirty="0">
                <a:solidFill>
                  <a:schemeClr val="tx1"/>
                </a:solidFill>
              </a:rPr>
              <a:t>.</a:t>
            </a:r>
            <a:endParaRPr lang="en-US" sz="3600" dirty="0">
              <a:solidFill>
                <a:schemeClr val="tx1"/>
              </a:solidFill>
            </a:endParaRPr>
          </a:p>
        </p:txBody>
      </p:sp>
      <p:pic>
        <p:nvPicPr>
          <p:cNvPr id="6" name="Picture 5">
            <a:extLst>
              <a:ext uri="{FF2B5EF4-FFF2-40B4-BE49-F238E27FC236}">
                <a16:creationId xmlns:a16="http://schemas.microsoft.com/office/drawing/2014/main" id="{808DA960-3F74-45A1-AF1E-7E7A95B34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334415"/>
            <a:ext cx="4580206" cy="6270947"/>
          </a:xfrm>
          <a:prstGeom prst="rect">
            <a:avLst/>
          </a:prstGeom>
        </p:spPr>
      </p:pic>
    </p:spTree>
    <p:extLst>
      <p:ext uri="{BB962C8B-B14F-4D97-AF65-F5344CB8AC3E}">
        <p14:creationId xmlns:p14="http://schemas.microsoft.com/office/powerpoint/2010/main" val="371731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93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DA73-2649-47BF-9C94-4F433CDA579F}"/>
              </a:ext>
            </a:extLst>
          </p:cNvPr>
          <p:cNvSpPr>
            <a:spLocks noGrp="1"/>
          </p:cNvSpPr>
          <p:nvPr>
            <p:ph type="title"/>
          </p:nvPr>
        </p:nvSpPr>
        <p:spPr/>
        <p:txBody>
          <a:bodyPr/>
          <a:lstStyle/>
          <a:p>
            <a:pPr algn="l"/>
            <a:r>
              <a:rPr lang="ru-RU" b="1" dirty="0"/>
              <a:t>Эллен Уайт</a:t>
            </a:r>
            <a:endParaRPr lang="en-US" b="1" dirty="0"/>
          </a:p>
        </p:txBody>
      </p:sp>
      <p:sp>
        <p:nvSpPr>
          <p:cNvPr id="3" name="Content Placeholder 2">
            <a:extLst>
              <a:ext uri="{FF2B5EF4-FFF2-40B4-BE49-F238E27FC236}">
                <a16:creationId xmlns:a16="http://schemas.microsoft.com/office/drawing/2014/main" id="{F7B773B3-907B-4F6C-90D2-B53A0AC1AE8D}"/>
              </a:ext>
            </a:extLst>
          </p:cNvPr>
          <p:cNvSpPr>
            <a:spLocks noGrp="1"/>
          </p:cNvSpPr>
          <p:nvPr>
            <p:ph idx="1"/>
          </p:nvPr>
        </p:nvSpPr>
        <p:spPr>
          <a:xfrm>
            <a:off x="609601" y="1752600"/>
            <a:ext cx="10896599" cy="4267200"/>
          </a:xfrm>
        </p:spPr>
        <p:txBody>
          <a:bodyPr>
            <a:normAutofit lnSpcReduction="10000"/>
          </a:bodyPr>
          <a:lstStyle/>
          <a:p>
            <a:pPr marL="0" indent="0">
              <a:buNone/>
            </a:pPr>
            <a:r>
              <a:rPr lang="en-US" sz="4800" dirty="0"/>
              <a:t>“</a:t>
            </a:r>
            <a:r>
              <a:rPr lang="ru-RU" sz="4800" dirty="0"/>
              <a:t>Зная, что защитники заблуждений </a:t>
            </a:r>
            <a:r>
              <a:rPr lang="ru-RU" sz="4800" b="1" dirty="0">
                <a:solidFill>
                  <a:srgbClr val="C00000"/>
                </a:solidFill>
              </a:rPr>
              <a:t>не могут создать или уничтожить истину</a:t>
            </a:r>
            <a:r>
              <a:rPr lang="ru-RU" sz="4800" dirty="0"/>
              <a:t>,</a:t>
            </a:r>
          </a:p>
          <a:p>
            <a:pPr marL="0" indent="0">
              <a:buNone/>
            </a:pPr>
            <a:r>
              <a:rPr lang="ru-RU" sz="4800" dirty="0"/>
              <a:t>те, у кого в сердце освящающая сила истины, могут позволить себе </a:t>
            </a:r>
            <a:r>
              <a:rPr lang="ru-RU" sz="4800" b="1" dirty="0">
                <a:solidFill>
                  <a:schemeClr val="accent3">
                    <a:lumMod val="50000"/>
                  </a:schemeClr>
                </a:solidFill>
              </a:rPr>
              <a:t>быть спокойными и внимательными</a:t>
            </a:r>
            <a:r>
              <a:rPr lang="ru-RU" sz="4800" dirty="0"/>
              <a:t>..</a:t>
            </a:r>
            <a:r>
              <a:rPr lang="en-US" sz="4800" dirty="0"/>
              <a:t>.” </a:t>
            </a:r>
            <a:r>
              <a:rPr lang="en-US" sz="2800" dirty="0"/>
              <a:t>(</a:t>
            </a:r>
            <a:r>
              <a:rPr lang="ru-RU" sz="2800" i="1" dirty="0"/>
              <a:t>Служители</a:t>
            </a:r>
            <a:r>
              <a:rPr lang="en-US" sz="2800" i="1" dirty="0"/>
              <a:t> </a:t>
            </a:r>
            <a:r>
              <a:rPr lang="ru-RU" sz="2800" i="1" dirty="0"/>
              <a:t>Евангелия</a:t>
            </a:r>
            <a:r>
              <a:rPr lang="en-US" sz="2800" i="1" dirty="0"/>
              <a:t>,</a:t>
            </a:r>
            <a:r>
              <a:rPr lang="en-US" sz="2800" dirty="0"/>
              <a:t> </a:t>
            </a:r>
            <a:r>
              <a:rPr lang="ru-RU" sz="2800" dirty="0" err="1"/>
              <a:t>стр</a:t>
            </a:r>
            <a:r>
              <a:rPr lang="en-US" sz="2800" dirty="0"/>
              <a:t>. 281)</a:t>
            </a:r>
            <a:r>
              <a:rPr lang="en-US" sz="3600" dirty="0"/>
              <a:t> </a:t>
            </a:r>
          </a:p>
        </p:txBody>
      </p:sp>
    </p:spTree>
    <p:extLst>
      <p:ext uri="{BB962C8B-B14F-4D97-AF65-F5344CB8AC3E}">
        <p14:creationId xmlns:p14="http://schemas.microsoft.com/office/powerpoint/2010/main" val="2765373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7479BD-DC91-465D-94F4-DCB90BC06515}"/>
              </a:ext>
            </a:extLst>
          </p:cNvPr>
          <p:cNvSpPr>
            <a:spLocks noGrp="1"/>
          </p:cNvSpPr>
          <p:nvPr>
            <p:ph type="title"/>
          </p:nvPr>
        </p:nvSpPr>
        <p:spPr/>
        <p:txBody>
          <a:bodyPr/>
          <a:lstStyle/>
          <a:p>
            <a:r>
              <a:rPr lang="ru-RU" dirty="0"/>
              <a:t>Самые распространенные критерии истины</a:t>
            </a:r>
            <a:endParaRPr lang="en-US" dirty="0"/>
          </a:p>
        </p:txBody>
      </p:sp>
      <p:sp>
        <p:nvSpPr>
          <p:cNvPr id="27653" name="Rectangle 5"/>
          <p:cNvSpPr>
            <a:spLocks noGrp="1" noChangeArrowheads="1"/>
          </p:cNvSpPr>
          <p:nvPr>
            <p:ph idx="1"/>
          </p:nvPr>
        </p:nvSpPr>
        <p:spPr>
          <a:xfrm>
            <a:off x="609600" y="1752600"/>
            <a:ext cx="11033760" cy="4419600"/>
          </a:xfrm>
        </p:spPr>
        <p:txBody>
          <a:bodyPr>
            <a:normAutofit/>
          </a:bodyPr>
          <a:lstStyle/>
          <a:p>
            <a:pPr marL="682625" indent="-682625">
              <a:spcBef>
                <a:spcPts val="1800"/>
              </a:spcBef>
              <a:buFont typeface="Wingdings" panose="05000000000000000000" pitchFamily="2" charset="2"/>
              <a:buChar char="ü"/>
            </a:pPr>
            <a:r>
              <a:rPr lang="en-US" sz="5400" dirty="0"/>
              <a:t>“</a:t>
            </a:r>
            <a:r>
              <a:rPr lang="ru-RU" sz="5400" dirty="0"/>
              <a:t>Внутренняя согласованность</a:t>
            </a:r>
            <a:r>
              <a:rPr lang="en-US" sz="5400" dirty="0"/>
              <a:t>.” </a:t>
            </a:r>
          </a:p>
          <a:p>
            <a:pPr marL="682625" indent="-682625">
              <a:spcBef>
                <a:spcPts val="1800"/>
              </a:spcBef>
              <a:buFont typeface="Wingdings" panose="05000000000000000000" pitchFamily="2" charset="2"/>
              <a:buChar char="ü"/>
            </a:pPr>
            <a:r>
              <a:rPr lang="en-US" sz="5400" dirty="0"/>
              <a:t>“</a:t>
            </a:r>
            <a:r>
              <a:rPr lang="ru-RU" sz="5400" dirty="0"/>
              <a:t>Это просто работает</a:t>
            </a:r>
            <a:r>
              <a:rPr lang="en-US" sz="5400" dirty="0"/>
              <a:t>!”</a:t>
            </a:r>
          </a:p>
          <a:p>
            <a:pPr marL="682625" indent="-682625">
              <a:spcBef>
                <a:spcPts val="1800"/>
              </a:spcBef>
              <a:buFont typeface="Wingdings" panose="05000000000000000000" pitchFamily="2" charset="2"/>
              <a:buChar char="ü"/>
            </a:pPr>
            <a:r>
              <a:rPr lang="en-US" sz="5400" dirty="0"/>
              <a:t>“</a:t>
            </a:r>
            <a:r>
              <a:rPr lang="ru-RU" sz="5400" dirty="0"/>
              <a:t>Он эксперт и должен знать</a:t>
            </a:r>
            <a:r>
              <a:rPr lang="en-US" sz="5400" dirty="0"/>
              <a:t>.” </a:t>
            </a:r>
          </a:p>
        </p:txBody>
      </p:sp>
    </p:spTree>
    <p:extLst>
      <p:ext uri="{BB962C8B-B14F-4D97-AF65-F5344CB8AC3E}">
        <p14:creationId xmlns:p14="http://schemas.microsoft.com/office/powerpoint/2010/main" val="296144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ru-RU" b="1" dirty="0"/>
              <a:t>Последствия</a:t>
            </a:r>
            <a:endParaRPr lang="en-US" dirty="0"/>
          </a:p>
        </p:txBody>
      </p:sp>
      <p:sp>
        <p:nvSpPr>
          <p:cNvPr id="124931" name="Rectangle 3"/>
          <p:cNvSpPr>
            <a:spLocks noGrp="1" noChangeArrowheads="1"/>
          </p:cNvSpPr>
          <p:nvPr>
            <p:ph idx="1"/>
          </p:nvPr>
        </p:nvSpPr>
        <p:spPr>
          <a:xfrm>
            <a:off x="609601" y="1524000"/>
            <a:ext cx="7238999" cy="4648200"/>
          </a:xfrm>
          <a:noFill/>
        </p:spPr>
        <p:txBody>
          <a:bodyPr>
            <a:normAutofit/>
          </a:bodyPr>
          <a:lstStyle/>
          <a:p>
            <a:pPr marL="463550" indent="-463550" defTabSz="904875">
              <a:buFont typeface="+mj-lt"/>
              <a:buAutoNum type="arabicPeriod" startAt="2"/>
            </a:pPr>
            <a:r>
              <a:rPr lang="ru-RU" sz="3600" b="1" dirty="0">
                <a:solidFill>
                  <a:schemeClr val="bg2">
                    <a:lumMod val="75000"/>
                  </a:schemeClr>
                </a:solidFill>
              </a:rPr>
              <a:t>Поскольку истина </a:t>
            </a:r>
            <a:r>
              <a:rPr lang="ru-RU" sz="3600" b="1" dirty="0">
                <a:solidFill>
                  <a:srgbClr val="00B050"/>
                </a:solidFill>
              </a:rPr>
              <a:t>пребывает в Боге</a:t>
            </a:r>
            <a:r>
              <a:rPr lang="ru-RU" sz="3600" b="1" dirty="0">
                <a:solidFill>
                  <a:schemeClr val="bg2">
                    <a:lumMod val="75000"/>
                  </a:schemeClr>
                </a:solidFill>
              </a:rPr>
              <a:t>, а Бог неизменен, истина стабильна</a:t>
            </a:r>
            <a:r>
              <a:rPr lang="en-US" sz="3600" b="1" dirty="0">
                <a:solidFill>
                  <a:schemeClr val="bg2">
                    <a:lumMod val="75000"/>
                  </a:schemeClr>
                </a:solidFill>
              </a:rPr>
              <a:t>.</a:t>
            </a:r>
          </a:p>
          <a:p>
            <a:pPr marL="457200" lvl="1" indent="0" defTabSz="904875">
              <a:lnSpc>
                <a:spcPct val="90000"/>
              </a:lnSpc>
              <a:spcBef>
                <a:spcPts val="1800"/>
              </a:spcBef>
              <a:buNone/>
            </a:pPr>
            <a:r>
              <a:rPr lang="ru-RU" sz="3600" b="1" dirty="0">
                <a:solidFill>
                  <a:schemeClr val="tx1"/>
                </a:solidFill>
              </a:rPr>
              <a:t>Это означает</a:t>
            </a:r>
            <a:r>
              <a:rPr lang="en-US" sz="3600" b="1" dirty="0">
                <a:solidFill>
                  <a:schemeClr val="tx1"/>
                </a:solidFill>
              </a:rPr>
              <a:t>:</a:t>
            </a:r>
            <a:r>
              <a:rPr lang="en-US" sz="3600" dirty="0">
                <a:solidFill>
                  <a:schemeClr val="tx1"/>
                </a:solidFill>
              </a:rPr>
              <a:t> </a:t>
            </a:r>
          </a:p>
          <a:p>
            <a:pPr marL="457200" lvl="1" indent="0" defTabSz="904875">
              <a:lnSpc>
                <a:spcPct val="90000"/>
              </a:lnSpc>
              <a:spcBef>
                <a:spcPts val="1800"/>
              </a:spcBef>
              <a:buNone/>
            </a:pPr>
            <a:r>
              <a:rPr lang="ru-RU" sz="3600" dirty="0">
                <a:solidFill>
                  <a:schemeClr val="tx2"/>
                </a:solidFill>
              </a:rPr>
              <a:t>Принципы истины </a:t>
            </a:r>
            <a:r>
              <a:rPr lang="ru-RU" sz="4800" b="1" dirty="0">
                <a:solidFill>
                  <a:schemeClr val="accent3">
                    <a:lumMod val="50000"/>
                  </a:schemeClr>
                </a:solidFill>
              </a:rPr>
              <a:t>одни и те же </a:t>
            </a:r>
            <a:r>
              <a:rPr lang="ru-RU" sz="3600" dirty="0">
                <a:solidFill>
                  <a:schemeClr val="tx2"/>
                </a:solidFill>
              </a:rPr>
              <a:t>независимо от времени, места и случая.</a:t>
            </a:r>
            <a:endParaRPr lang="en-US" sz="3600" dirty="0">
              <a:solidFill>
                <a:schemeClr val="tx2"/>
              </a:solidFill>
            </a:endParaRPr>
          </a:p>
        </p:txBody>
      </p:sp>
      <p:pic>
        <p:nvPicPr>
          <p:cNvPr id="5" name="Picture 4">
            <a:extLst>
              <a:ext uri="{FF2B5EF4-FFF2-40B4-BE49-F238E27FC236}">
                <a16:creationId xmlns:a16="http://schemas.microsoft.com/office/drawing/2014/main" id="{0597D007-D5A0-4F76-8B48-0014438BE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211910"/>
            <a:ext cx="4903318" cy="6722290"/>
          </a:xfrm>
          <a:prstGeom prst="rect">
            <a:avLst/>
          </a:prstGeom>
        </p:spPr>
      </p:pic>
    </p:spTree>
    <p:extLst>
      <p:ext uri="{BB962C8B-B14F-4D97-AF65-F5344CB8AC3E}">
        <p14:creationId xmlns:p14="http://schemas.microsoft.com/office/powerpoint/2010/main" val="3531759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ru-RU" b="1" dirty="0"/>
              <a:t>Последствия</a:t>
            </a:r>
            <a:endParaRPr lang="en-US" dirty="0"/>
          </a:p>
        </p:txBody>
      </p:sp>
      <p:sp>
        <p:nvSpPr>
          <p:cNvPr id="124931" name="Rectangle 3"/>
          <p:cNvSpPr>
            <a:spLocks noGrp="1" noChangeArrowheads="1"/>
          </p:cNvSpPr>
          <p:nvPr>
            <p:ph idx="1"/>
          </p:nvPr>
        </p:nvSpPr>
        <p:spPr>
          <a:xfrm>
            <a:off x="609601" y="1524004"/>
            <a:ext cx="6705600" cy="4657297"/>
          </a:xfrm>
          <a:noFill/>
        </p:spPr>
        <p:txBody>
          <a:bodyPr>
            <a:normAutofit fontScale="92500"/>
          </a:bodyPr>
          <a:lstStyle/>
          <a:p>
            <a:pPr marL="463550" indent="-463550" defTabSz="904875">
              <a:buFont typeface="+mj-lt"/>
              <a:buAutoNum type="arabicPeriod" startAt="2"/>
            </a:pPr>
            <a:r>
              <a:rPr lang="ru-RU" sz="3600" b="1" dirty="0">
                <a:solidFill>
                  <a:schemeClr val="bg2">
                    <a:lumMod val="75000"/>
                  </a:schemeClr>
                </a:solidFill>
              </a:rPr>
              <a:t>Поскольку истина </a:t>
            </a:r>
            <a:r>
              <a:rPr lang="ru-RU" sz="3600" b="1" dirty="0">
                <a:solidFill>
                  <a:srgbClr val="00B050"/>
                </a:solidFill>
              </a:rPr>
              <a:t>пребывает в Боге</a:t>
            </a:r>
            <a:r>
              <a:rPr lang="ru-RU" sz="3600" b="1" dirty="0">
                <a:solidFill>
                  <a:schemeClr val="bg2">
                    <a:lumMod val="75000"/>
                  </a:schemeClr>
                </a:solidFill>
              </a:rPr>
              <a:t>, а Бог неизменен, истина стабильна</a:t>
            </a:r>
            <a:r>
              <a:rPr lang="en-US" sz="3600" b="1" dirty="0">
                <a:solidFill>
                  <a:schemeClr val="bg2">
                    <a:lumMod val="75000"/>
                  </a:schemeClr>
                </a:solidFill>
              </a:rPr>
              <a:t>.</a:t>
            </a:r>
          </a:p>
          <a:p>
            <a:pPr marL="457200" lvl="1" indent="0" defTabSz="904875">
              <a:spcBef>
                <a:spcPts val="1800"/>
              </a:spcBef>
              <a:buNone/>
            </a:pPr>
            <a:r>
              <a:rPr lang="ru-RU" sz="3600" dirty="0"/>
              <a:t>Это не означает, что </a:t>
            </a:r>
            <a:r>
              <a:rPr lang="ru-RU" sz="3600" b="1" dirty="0">
                <a:solidFill>
                  <a:schemeClr val="accent3">
                    <a:lumMod val="50000"/>
                  </a:schemeClr>
                </a:solidFill>
              </a:rPr>
              <a:t>применение</a:t>
            </a:r>
            <a:r>
              <a:rPr lang="ru-RU" sz="3600" dirty="0"/>
              <a:t> истины не может варьироваться в зависимости от контекста.</a:t>
            </a:r>
          </a:p>
          <a:p>
            <a:pPr marL="457200" lvl="1" indent="0" defTabSz="904875">
              <a:spcBef>
                <a:spcPts val="1800"/>
              </a:spcBef>
              <a:buNone/>
            </a:pPr>
            <a:r>
              <a:rPr lang="ru-RU" sz="3600" dirty="0"/>
              <a:t>Скорее, это означает, что Истина в принципе универсальна.</a:t>
            </a:r>
            <a:endParaRPr lang="en-US" sz="3600" dirty="0">
              <a:solidFill>
                <a:schemeClr val="tx2"/>
              </a:solidFill>
            </a:endParaRPr>
          </a:p>
        </p:txBody>
      </p:sp>
      <p:pic>
        <p:nvPicPr>
          <p:cNvPr id="4" name="Picture 3">
            <a:extLst>
              <a:ext uri="{FF2B5EF4-FFF2-40B4-BE49-F238E27FC236}">
                <a16:creationId xmlns:a16="http://schemas.microsoft.com/office/drawing/2014/main" id="{267F2C2C-780E-403D-B4CC-E30063D83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914101"/>
            <a:ext cx="4267200" cy="4267200"/>
          </a:xfrm>
          <a:prstGeom prst="rect">
            <a:avLst/>
          </a:prstGeom>
        </p:spPr>
      </p:pic>
    </p:spTree>
    <p:extLst>
      <p:ext uri="{BB962C8B-B14F-4D97-AF65-F5344CB8AC3E}">
        <p14:creationId xmlns:p14="http://schemas.microsoft.com/office/powerpoint/2010/main" val="140978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ru-RU" b="1" dirty="0"/>
              <a:t>Последствия</a:t>
            </a:r>
            <a:endParaRPr lang="en-US" dirty="0"/>
          </a:p>
        </p:txBody>
      </p:sp>
      <p:sp>
        <p:nvSpPr>
          <p:cNvPr id="124931" name="Rectangle 3"/>
          <p:cNvSpPr>
            <a:spLocks noGrp="1" noChangeArrowheads="1"/>
          </p:cNvSpPr>
          <p:nvPr>
            <p:ph idx="1"/>
          </p:nvPr>
        </p:nvSpPr>
        <p:spPr>
          <a:noFill/>
        </p:spPr>
        <p:txBody>
          <a:bodyPr>
            <a:normAutofit/>
          </a:bodyPr>
          <a:lstStyle/>
          <a:p>
            <a:pPr marL="463550" indent="-463550" defTabSz="904875">
              <a:buFont typeface="+mj-lt"/>
              <a:buAutoNum type="arabicPeriod" startAt="2"/>
            </a:pPr>
            <a:r>
              <a:rPr lang="ru-RU" sz="3600" b="1" dirty="0">
                <a:solidFill>
                  <a:schemeClr val="bg2">
                    <a:lumMod val="75000"/>
                  </a:schemeClr>
                </a:solidFill>
              </a:rPr>
              <a:t>Поскольку истина </a:t>
            </a:r>
            <a:r>
              <a:rPr lang="ru-RU" sz="3600" b="1" dirty="0">
                <a:solidFill>
                  <a:srgbClr val="00B050"/>
                </a:solidFill>
              </a:rPr>
              <a:t>пребывает в Боге</a:t>
            </a:r>
            <a:r>
              <a:rPr lang="ru-RU" sz="3600" b="1" dirty="0">
                <a:solidFill>
                  <a:schemeClr val="bg2">
                    <a:lumMod val="75000"/>
                  </a:schemeClr>
                </a:solidFill>
              </a:rPr>
              <a:t>, а Бог неизменен, истина стабильна</a:t>
            </a:r>
            <a:r>
              <a:rPr lang="en-US" sz="3600" b="1" dirty="0">
                <a:solidFill>
                  <a:schemeClr val="bg2">
                    <a:lumMod val="75000"/>
                  </a:schemeClr>
                </a:solidFill>
              </a:rPr>
              <a:t>.</a:t>
            </a:r>
          </a:p>
        </p:txBody>
      </p:sp>
      <p:pic>
        <p:nvPicPr>
          <p:cNvPr id="8" name="Picture 7">
            <a:extLst>
              <a:ext uri="{FF2B5EF4-FFF2-40B4-BE49-F238E27FC236}">
                <a16:creationId xmlns:a16="http://schemas.microsoft.com/office/drawing/2014/main" id="{B619ED42-D783-4B2F-91CD-2E112BF964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5963" y="1600200"/>
            <a:ext cx="7884237" cy="5257801"/>
          </a:xfrm>
          <a:prstGeom prst="rect">
            <a:avLst/>
          </a:prstGeom>
        </p:spPr>
      </p:pic>
      <p:pic>
        <p:nvPicPr>
          <p:cNvPr id="5" name="Picture 4">
            <a:extLst>
              <a:ext uri="{FF2B5EF4-FFF2-40B4-BE49-F238E27FC236}">
                <a16:creationId xmlns:a16="http://schemas.microsoft.com/office/drawing/2014/main" id="{F44A9C57-3180-4475-97F1-D68E99111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895" y="2383471"/>
            <a:ext cx="4802105" cy="4802105"/>
          </a:xfrm>
          <a:prstGeom prst="rect">
            <a:avLst/>
          </a:prstGeom>
        </p:spPr>
      </p:pic>
    </p:spTree>
    <p:extLst>
      <p:ext uri="{BB962C8B-B14F-4D97-AF65-F5344CB8AC3E}">
        <p14:creationId xmlns:p14="http://schemas.microsoft.com/office/powerpoint/2010/main" val="321652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ru-RU" b="1" dirty="0"/>
              <a:t>Последствия</a:t>
            </a:r>
            <a:endParaRPr lang="en-US" dirty="0"/>
          </a:p>
        </p:txBody>
      </p:sp>
      <p:sp>
        <p:nvSpPr>
          <p:cNvPr id="125955" name="Rectangle 3"/>
          <p:cNvSpPr>
            <a:spLocks noGrp="1" noChangeArrowheads="1"/>
          </p:cNvSpPr>
          <p:nvPr>
            <p:ph idx="1"/>
          </p:nvPr>
        </p:nvSpPr>
        <p:spPr>
          <a:xfrm>
            <a:off x="609600" y="1524000"/>
            <a:ext cx="10515600" cy="5105400"/>
          </a:xfrm>
          <a:noFill/>
        </p:spPr>
        <p:txBody>
          <a:bodyPr>
            <a:normAutofit/>
          </a:bodyPr>
          <a:lstStyle/>
          <a:p>
            <a:pPr defTabSz="904875">
              <a:buFont typeface="+mj-lt"/>
              <a:buAutoNum type="arabicPeriod" startAt="3"/>
            </a:pPr>
            <a:r>
              <a:rPr lang="ru-RU" sz="3600" b="1" dirty="0">
                <a:solidFill>
                  <a:schemeClr val="bg2">
                    <a:lumMod val="75000"/>
                  </a:schemeClr>
                </a:solidFill>
              </a:rPr>
              <a:t>Всякой истине присуще единство, потому что она исходит из одного Источника..</a:t>
            </a:r>
            <a:r>
              <a:rPr lang="en-US" sz="3600" b="1" dirty="0">
                <a:solidFill>
                  <a:schemeClr val="bg2">
                    <a:lumMod val="75000"/>
                  </a:schemeClr>
                </a:solidFill>
              </a:rPr>
              <a:t>.</a:t>
            </a:r>
          </a:p>
          <a:p>
            <a:pPr marL="457200" lvl="1" indent="0" defTabSz="904875">
              <a:lnSpc>
                <a:spcPct val="90000"/>
              </a:lnSpc>
              <a:spcBef>
                <a:spcPts val="1800"/>
              </a:spcBef>
              <a:buNone/>
            </a:pPr>
            <a:r>
              <a:rPr lang="ru-RU" sz="3600" dirty="0"/>
              <a:t>Согласованность не может установить истину, поскольку мы можем начать </a:t>
            </a:r>
            <a:r>
              <a:rPr lang="ru-RU" sz="3600" b="1" dirty="0">
                <a:solidFill>
                  <a:srgbClr val="C00000"/>
                </a:solidFill>
              </a:rPr>
              <a:t>с ложного предположения</a:t>
            </a:r>
            <a:r>
              <a:rPr lang="ru-RU" sz="3600" dirty="0"/>
              <a:t>.</a:t>
            </a:r>
          </a:p>
          <a:p>
            <a:pPr marL="457200" lvl="1" indent="0" defTabSz="904875">
              <a:spcBef>
                <a:spcPts val="0"/>
              </a:spcBef>
              <a:buNone/>
            </a:pPr>
            <a:r>
              <a:rPr lang="ru-RU" sz="3600" dirty="0"/>
              <a:t>Хотя не все последовательное </a:t>
            </a:r>
          </a:p>
          <a:p>
            <a:pPr marL="457200" lvl="1" indent="0" defTabSz="904875">
              <a:spcBef>
                <a:spcPts val="0"/>
              </a:spcBef>
              <a:buNone/>
            </a:pPr>
            <a:r>
              <a:rPr lang="ru-RU" sz="3600" dirty="0"/>
              <a:t>является истиной, то, что истинно, </a:t>
            </a:r>
          </a:p>
          <a:p>
            <a:pPr marL="457200" lvl="1" indent="0" defTabSz="904875">
              <a:spcBef>
                <a:spcPts val="0"/>
              </a:spcBef>
              <a:buNone/>
            </a:pPr>
            <a:r>
              <a:rPr lang="ru-RU" sz="3600" b="1" dirty="0">
                <a:solidFill>
                  <a:schemeClr val="accent4"/>
                </a:solidFill>
              </a:rPr>
              <a:t>внутренне непротиворечиво</a:t>
            </a:r>
            <a:r>
              <a:rPr lang="ru-RU" sz="3600" dirty="0"/>
              <a:t>.</a:t>
            </a:r>
            <a:endParaRPr lang="en-US" sz="3600" b="1" dirty="0">
              <a:solidFill>
                <a:schemeClr val="accent3">
                  <a:lumMod val="75000"/>
                </a:schemeClr>
              </a:solidFill>
            </a:endParaRPr>
          </a:p>
        </p:txBody>
      </p:sp>
      <p:pic>
        <p:nvPicPr>
          <p:cNvPr id="5" name="Picture 4">
            <a:extLst>
              <a:ext uri="{FF2B5EF4-FFF2-40B4-BE49-F238E27FC236}">
                <a16:creationId xmlns:a16="http://schemas.microsoft.com/office/drawing/2014/main" id="{9446CCE0-2FF3-431E-94F4-8C2E5811B2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134" y="3533775"/>
            <a:ext cx="4961465" cy="2790825"/>
          </a:xfrm>
          <a:prstGeom prst="rect">
            <a:avLst/>
          </a:prstGeom>
        </p:spPr>
      </p:pic>
    </p:spTree>
    <p:extLst>
      <p:ext uri="{BB962C8B-B14F-4D97-AF65-F5344CB8AC3E}">
        <p14:creationId xmlns:p14="http://schemas.microsoft.com/office/powerpoint/2010/main" val="41794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95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ru-RU" b="1" dirty="0"/>
              <a:t>Последствия</a:t>
            </a:r>
            <a:endParaRPr lang="en-US" dirty="0"/>
          </a:p>
        </p:txBody>
      </p:sp>
      <p:sp>
        <p:nvSpPr>
          <p:cNvPr id="125955" name="Rectangle 3"/>
          <p:cNvSpPr>
            <a:spLocks noGrp="1" noChangeArrowheads="1"/>
          </p:cNvSpPr>
          <p:nvPr>
            <p:ph idx="1"/>
          </p:nvPr>
        </p:nvSpPr>
        <p:spPr>
          <a:xfrm>
            <a:off x="609600" y="1524000"/>
            <a:ext cx="9646919" cy="4800600"/>
          </a:xfrm>
          <a:noFill/>
        </p:spPr>
        <p:txBody>
          <a:bodyPr>
            <a:normAutofit/>
          </a:bodyPr>
          <a:lstStyle/>
          <a:p>
            <a:pPr defTabSz="904875">
              <a:buFont typeface="+mj-lt"/>
              <a:buAutoNum type="arabicPeriod" startAt="3"/>
            </a:pPr>
            <a:r>
              <a:rPr lang="en-US" sz="3600" b="1" dirty="0">
                <a:solidFill>
                  <a:schemeClr val="bg2">
                    <a:lumMod val="75000"/>
                  </a:schemeClr>
                </a:solidFill>
              </a:rPr>
              <a:t>All truth possesses unity, because it comes from the same Source.</a:t>
            </a:r>
          </a:p>
          <a:p>
            <a:pPr lvl="1" indent="-457200" defTabSz="904875">
              <a:spcBef>
                <a:spcPts val="1800"/>
              </a:spcBef>
              <a:buFont typeface="Wingdings" panose="05000000000000000000" pitchFamily="2" charset="2"/>
              <a:buChar char="ü"/>
            </a:pPr>
            <a:r>
              <a:rPr lang="en-US" sz="4400" dirty="0">
                <a:solidFill>
                  <a:schemeClr val="tx1"/>
                </a:solidFill>
              </a:rPr>
              <a:t>Review the literature</a:t>
            </a:r>
          </a:p>
          <a:p>
            <a:pPr lvl="1" indent="-457200" defTabSz="904875">
              <a:buFont typeface="Wingdings" panose="05000000000000000000" pitchFamily="2" charset="2"/>
              <a:buChar char="ü"/>
            </a:pPr>
            <a:r>
              <a:rPr lang="en-US" sz="4400" dirty="0">
                <a:solidFill>
                  <a:schemeClr val="tx1"/>
                </a:solidFill>
              </a:rPr>
              <a:t>Replicate studies</a:t>
            </a:r>
          </a:p>
          <a:p>
            <a:pPr lvl="1" indent="-457200" defTabSz="904875">
              <a:buFont typeface="Wingdings" panose="05000000000000000000" pitchFamily="2" charset="2"/>
              <a:buChar char="ü"/>
            </a:pPr>
            <a:r>
              <a:rPr lang="en-US" sz="4400" dirty="0">
                <a:solidFill>
                  <a:schemeClr val="tx1"/>
                </a:solidFill>
              </a:rPr>
              <a:t>Seek goodness of fit</a:t>
            </a:r>
          </a:p>
          <a:p>
            <a:pPr lvl="1" indent="-457200" defTabSz="904875">
              <a:buFont typeface="Wingdings" panose="05000000000000000000" pitchFamily="2" charset="2"/>
              <a:buChar char="ü"/>
            </a:pPr>
            <a:r>
              <a:rPr lang="en-US" sz="4400" dirty="0">
                <a:solidFill>
                  <a:schemeClr val="tx1"/>
                </a:solidFill>
              </a:rPr>
              <a:t>Triangulate</a:t>
            </a:r>
          </a:p>
        </p:txBody>
      </p:sp>
      <p:pic>
        <p:nvPicPr>
          <p:cNvPr id="5" name="Picture 4">
            <a:extLst>
              <a:ext uri="{FF2B5EF4-FFF2-40B4-BE49-F238E27FC236}">
                <a16:creationId xmlns:a16="http://schemas.microsoft.com/office/drawing/2014/main" id="{0530563F-B17B-4A84-A6D0-6C6665EFA8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3276600"/>
            <a:ext cx="6096000" cy="3429001"/>
          </a:xfrm>
          <a:prstGeom prst="rect">
            <a:avLst/>
          </a:prstGeom>
        </p:spPr>
      </p:pic>
    </p:spTree>
    <p:extLst>
      <p:ext uri="{BB962C8B-B14F-4D97-AF65-F5344CB8AC3E}">
        <p14:creationId xmlns:p14="http://schemas.microsoft.com/office/powerpoint/2010/main" val="300654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59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59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595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59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ru-RU" b="1" dirty="0"/>
              <a:t>Последствия</a:t>
            </a:r>
            <a:endParaRPr lang="en-US" dirty="0"/>
          </a:p>
        </p:txBody>
      </p:sp>
      <p:sp>
        <p:nvSpPr>
          <p:cNvPr id="126979" name="Rectangle 3"/>
          <p:cNvSpPr>
            <a:spLocks noGrp="1" noChangeArrowheads="1"/>
          </p:cNvSpPr>
          <p:nvPr>
            <p:ph idx="1"/>
          </p:nvPr>
        </p:nvSpPr>
        <p:spPr>
          <a:xfrm>
            <a:off x="609600" y="1523999"/>
            <a:ext cx="9646925" cy="5047395"/>
          </a:xfrm>
          <a:noFill/>
        </p:spPr>
        <p:txBody>
          <a:bodyPr>
            <a:normAutofit/>
          </a:bodyPr>
          <a:lstStyle/>
          <a:p>
            <a:pPr defTabSz="904875">
              <a:buFont typeface="+mj-lt"/>
              <a:buAutoNum type="arabicPeriod" startAt="4"/>
            </a:pPr>
            <a:r>
              <a:rPr lang="ru-RU" sz="3600" b="1" dirty="0">
                <a:solidFill>
                  <a:schemeClr val="bg2">
                    <a:lumMod val="75000"/>
                  </a:schemeClr>
                </a:solidFill>
              </a:rPr>
              <a:t>Истина бесконечна, потому что Бог бесконечен</a:t>
            </a:r>
            <a:r>
              <a:rPr lang="en-US" sz="3600" b="1" dirty="0">
                <a:solidFill>
                  <a:schemeClr val="bg2">
                    <a:lumMod val="75000"/>
                  </a:schemeClr>
                </a:solidFill>
              </a:rPr>
              <a:t>.</a:t>
            </a:r>
          </a:p>
          <a:p>
            <a:pPr marL="457200" lvl="1" indent="0" defTabSz="904875">
              <a:lnSpc>
                <a:spcPct val="90000"/>
              </a:lnSpc>
              <a:spcBef>
                <a:spcPts val="2400"/>
              </a:spcBef>
              <a:buNone/>
            </a:pPr>
            <a:r>
              <a:rPr lang="ru-RU" sz="4000" b="1" dirty="0">
                <a:solidFill>
                  <a:schemeClr val="tx2"/>
                </a:solidFill>
              </a:rPr>
              <a:t>Границы</a:t>
            </a:r>
            <a:r>
              <a:rPr lang="ru-RU" sz="4000" dirty="0">
                <a:solidFill>
                  <a:schemeClr val="tx2"/>
                </a:solidFill>
              </a:rPr>
              <a:t> нашего </a:t>
            </a:r>
            <a:r>
              <a:rPr lang="ru-RU" sz="4400" b="1" dirty="0">
                <a:solidFill>
                  <a:schemeClr val="accent4"/>
                </a:solidFill>
              </a:rPr>
              <a:t>понимания</a:t>
            </a:r>
            <a:r>
              <a:rPr lang="ru-RU" sz="4000" dirty="0">
                <a:solidFill>
                  <a:schemeClr val="tx2"/>
                </a:solidFill>
              </a:rPr>
              <a:t> — это также горизонты нашего </a:t>
            </a:r>
            <a:r>
              <a:rPr lang="ru-RU" sz="4400" b="1" dirty="0">
                <a:solidFill>
                  <a:srgbClr val="C00000"/>
                </a:solidFill>
              </a:rPr>
              <a:t>невежества</a:t>
            </a:r>
            <a:r>
              <a:rPr lang="ru-RU" sz="4000" dirty="0">
                <a:solidFill>
                  <a:schemeClr val="tx2"/>
                </a:solidFill>
              </a:rPr>
              <a:t>.</a:t>
            </a:r>
            <a:endParaRPr lang="en-US" sz="6600" b="1" dirty="0">
              <a:solidFill>
                <a:schemeClr val="accent6"/>
              </a:solidFill>
            </a:endParaRPr>
          </a:p>
        </p:txBody>
      </p:sp>
      <p:pic>
        <p:nvPicPr>
          <p:cNvPr id="2" name="Picture 1">
            <a:extLst>
              <a:ext uri="{FF2B5EF4-FFF2-40B4-BE49-F238E27FC236}">
                <a16:creationId xmlns:a16="http://schemas.microsoft.com/office/drawing/2014/main" id="{8E51D2CA-5DDD-4FB6-AA15-43D0A468D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354" y="1066800"/>
            <a:ext cx="3016636" cy="4724400"/>
          </a:xfrm>
          <a:prstGeom prst="rect">
            <a:avLst/>
          </a:prstGeom>
        </p:spPr>
      </p:pic>
    </p:spTree>
    <p:extLst>
      <p:ext uri="{BB962C8B-B14F-4D97-AF65-F5344CB8AC3E}">
        <p14:creationId xmlns:p14="http://schemas.microsoft.com/office/powerpoint/2010/main" val="2260052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ru-RU" b="1" dirty="0"/>
              <a:t>Последствия</a:t>
            </a:r>
            <a:endParaRPr lang="en-US" dirty="0"/>
          </a:p>
        </p:txBody>
      </p:sp>
      <p:sp>
        <p:nvSpPr>
          <p:cNvPr id="126979" name="Rectangle 3"/>
          <p:cNvSpPr>
            <a:spLocks noGrp="1" noChangeArrowheads="1"/>
          </p:cNvSpPr>
          <p:nvPr>
            <p:ph idx="1"/>
          </p:nvPr>
        </p:nvSpPr>
        <p:spPr>
          <a:xfrm>
            <a:off x="609600" y="1524000"/>
            <a:ext cx="8839200" cy="703409"/>
          </a:xfrm>
          <a:noFill/>
        </p:spPr>
        <p:txBody>
          <a:bodyPr>
            <a:normAutofit fontScale="85000" lnSpcReduction="10000"/>
          </a:bodyPr>
          <a:lstStyle/>
          <a:p>
            <a:pPr defTabSz="904875">
              <a:buFont typeface="+mj-lt"/>
              <a:buAutoNum type="arabicPeriod" startAt="4"/>
            </a:pPr>
            <a:r>
              <a:rPr lang="ru-RU" sz="3600" b="1" dirty="0">
                <a:solidFill>
                  <a:schemeClr val="bg2">
                    <a:lumMod val="75000"/>
                  </a:schemeClr>
                </a:solidFill>
              </a:rPr>
              <a:t>Истина бесконечна, потому что Бог бесконечен</a:t>
            </a:r>
            <a:r>
              <a:rPr lang="en-US" sz="3600" b="1" dirty="0">
                <a:solidFill>
                  <a:schemeClr val="bg2">
                    <a:lumMod val="75000"/>
                  </a:schemeClr>
                </a:solidFill>
              </a:rPr>
              <a:t>.</a:t>
            </a:r>
          </a:p>
        </p:txBody>
      </p:sp>
      <p:sp>
        <p:nvSpPr>
          <p:cNvPr id="5" name="Oval 5">
            <a:extLst>
              <a:ext uri="{FF2B5EF4-FFF2-40B4-BE49-F238E27FC236}">
                <a16:creationId xmlns:a16="http://schemas.microsoft.com/office/drawing/2014/main" id="{295D74E1-2BAE-4CDE-BF4E-91F29E66D44B}"/>
              </a:ext>
            </a:extLst>
          </p:cNvPr>
          <p:cNvSpPr>
            <a:spLocks noChangeArrowheads="1"/>
          </p:cNvSpPr>
          <p:nvPr/>
        </p:nvSpPr>
        <p:spPr bwMode="auto">
          <a:xfrm>
            <a:off x="6515790" y="2549263"/>
            <a:ext cx="3203146" cy="3203146"/>
          </a:xfrm>
          <a:prstGeom prst="ellipse">
            <a:avLst/>
          </a:prstGeom>
          <a:solidFill>
            <a:schemeClr val="accent1">
              <a:lumMod val="75000"/>
            </a:schemeClr>
          </a:solidFill>
          <a:ln w="12700" cap="sq">
            <a:noFill/>
            <a:round/>
            <a:headEnd type="none" w="sm" len="sm"/>
            <a:tailEnd type="none" w="sm" len="sm"/>
          </a:ln>
          <a:effectLst/>
        </p:spPr>
        <p:txBody>
          <a:bodyPr wrap="none" anchor="ctr"/>
          <a:lstStyle/>
          <a:p>
            <a:pPr algn="ctr"/>
            <a:r>
              <a:rPr lang="ru-RU" sz="5400" b="1" dirty="0">
                <a:latin typeface="+mn-lt"/>
              </a:rPr>
              <a:t>Знаю</a:t>
            </a:r>
            <a:endParaRPr lang="en-US" sz="5400" b="1" dirty="0">
              <a:latin typeface="+mn-lt"/>
            </a:endParaRPr>
          </a:p>
        </p:txBody>
      </p:sp>
      <p:sp>
        <p:nvSpPr>
          <p:cNvPr id="6" name="Oval 4">
            <a:extLst>
              <a:ext uri="{FF2B5EF4-FFF2-40B4-BE49-F238E27FC236}">
                <a16:creationId xmlns:a16="http://schemas.microsoft.com/office/drawing/2014/main" id="{7BF114A2-6D76-4D29-9BF9-E486E13A834F}"/>
              </a:ext>
            </a:extLst>
          </p:cNvPr>
          <p:cNvSpPr>
            <a:spLocks noChangeArrowheads="1"/>
          </p:cNvSpPr>
          <p:nvPr/>
        </p:nvSpPr>
        <p:spPr bwMode="auto">
          <a:xfrm>
            <a:off x="2911920" y="4293108"/>
            <a:ext cx="1574800" cy="1574800"/>
          </a:xfrm>
          <a:prstGeom prst="ellipse">
            <a:avLst/>
          </a:prstGeom>
          <a:solidFill>
            <a:schemeClr val="accent1">
              <a:lumMod val="75000"/>
            </a:schemeClr>
          </a:solidFill>
          <a:ln w="12700" cap="sq">
            <a:noFill/>
            <a:round/>
            <a:headEnd type="none" w="sm" len="sm"/>
            <a:tailEnd type="none" w="sm" len="sm"/>
          </a:ln>
          <a:effectLst/>
        </p:spPr>
        <p:txBody>
          <a:bodyPr wrap="none" anchor="ctr"/>
          <a:lstStyle/>
          <a:p>
            <a:pPr algn="ctr"/>
            <a:r>
              <a:rPr lang="ru-RU" sz="3200" b="1" dirty="0">
                <a:latin typeface="+mn-lt"/>
              </a:rPr>
              <a:t>Знаю</a:t>
            </a:r>
            <a:endParaRPr lang="en-US" sz="3200" b="1" dirty="0">
              <a:latin typeface="+mn-lt"/>
            </a:endParaRPr>
          </a:p>
        </p:txBody>
      </p:sp>
      <p:sp>
        <p:nvSpPr>
          <p:cNvPr id="7" name="AutoShape 6">
            <a:extLst>
              <a:ext uri="{FF2B5EF4-FFF2-40B4-BE49-F238E27FC236}">
                <a16:creationId xmlns:a16="http://schemas.microsoft.com/office/drawing/2014/main" id="{F08F2059-3384-442F-855E-109B81838EC0}"/>
              </a:ext>
            </a:extLst>
          </p:cNvPr>
          <p:cNvSpPr>
            <a:spLocks noChangeArrowheads="1"/>
          </p:cNvSpPr>
          <p:nvPr/>
        </p:nvSpPr>
        <p:spPr bwMode="auto">
          <a:xfrm rot="20664279">
            <a:off x="4812946" y="4118870"/>
            <a:ext cx="1292971" cy="941613"/>
          </a:xfrm>
          <a:prstGeom prst="notchedRightArrow">
            <a:avLst>
              <a:gd name="adj1" fmla="val 37769"/>
              <a:gd name="adj2" fmla="val 41414"/>
            </a:avLst>
          </a:prstGeom>
          <a:solidFill>
            <a:schemeClr val="accent1">
              <a:lumMod val="75000"/>
            </a:schemeClr>
          </a:solidFill>
          <a:ln w="12700" cap="sq">
            <a:noFill/>
            <a:miter lim="800000"/>
            <a:headEnd type="none" w="sm" len="sm"/>
            <a:tailEnd type="none" w="sm" len="sm"/>
          </a:ln>
          <a:effectLst/>
        </p:spPr>
        <p:txBody>
          <a:bodyPr wrap="none" anchor="ctr"/>
          <a:lstStyle/>
          <a:p>
            <a:endParaRPr lang="en-US">
              <a:latin typeface="+mn-lt"/>
            </a:endParaRPr>
          </a:p>
        </p:txBody>
      </p:sp>
      <p:sp>
        <p:nvSpPr>
          <p:cNvPr id="8" name="Text Box 7">
            <a:extLst>
              <a:ext uri="{FF2B5EF4-FFF2-40B4-BE49-F238E27FC236}">
                <a16:creationId xmlns:a16="http://schemas.microsoft.com/office/drawing/2014/main" id="{1E0D6680-42D5-4A69-9621-FE4CA9F02E4C}"/>
              </a:ext>
            </a:extLst>
          </p:cNvPr>
          <p:cNvSpPr txBox="1">
            <a:spLocks noChangeArrowheads="1"/>
          </p:cNvSpPr>
          <p:nvPr/>
        </p:nvSpPr>
        <p:spPr bwMode="auto">
          <a:xfrm rot="20613259">
            <a:off x="751221" y="2459504"/>
            <a:ext cx="3221958" cy="1938992"/>
          </a:xfrm>
          <a:prstGeom prst="rect">
            <a:avLst/>
          </a:prstGeom>
          <a:noFill/>
          <a:ln w="12700" cap="sq">
            <a:noFill/>
            <a:miter lim="800000"/>
            <a:headEnd type="none" w="sm" len="sm"/>
            <a:tailEnd type="none" w="sm" len="sm"/>
          </a:ln>
          <a:effectLst/>
        </p:spPr>
        <p:txBody>
          <a:bodyPr wrap="square">
            <a:spAutoFit/>
          </a:bodyPr>
          <a:lstStyle/>
          <a:p>
            <a:pPr>
              <a:spcBef>
                <a:spcPct val="50000"/>
              </a:spcBef>
            </a:pPr>
            <a:r>
              <a:rPr lang="ru-RU" sz="4000" b="1" dirty="0">
                <a:solidFill>
                  <a:schemeClr val="accent2">
                    <a:lumMod val="75000"/>
                  </a:schemeClr>
                </a:solidFill>
                <a:latin typeface="+mn-lt"/>
              </a:rPr>
              <a:t>Вселенная нашего неведения</a:t>
            </a:r>
            <a:endParaRPr lang="en-US" sz="4000" b="1" dirty="0">
              <a:solidFill>
                <a:schemeClr val="accent2">
                  <a:lumMod val="75000"/>
                </a:schemeClr>
              </a:solidFill>
              <a:latin typeface="+mn-lt"/>
            </a:endParaRPr>
          </a:p>
        </p:txBody>
      </p:sp>
      <p:sp>
        <p:nvSpPr>
          <p:cNvPr id="10" name="Oval 10">
            <a:extLst>
              <a:ext uri="{FF2B5EF4-FFF2-40B4-BE49-F238E27FC236}">
                <a16:creationId xmlns:a16="http://schemas.microsoft.com/office/drawing/2014/main" id="{7FB9FE1A-664A-4759-9327-7876212DD16A}"/>
              </a:ext>
            </a:extLst>
          </p:cNvPr>
          <p:cNvSpPr>
            <a:spLocks noChangeArrowheads="1"/>
          </p:cNvSpPr>
          <p:nvPr/>
        </p:nvSpPr>
        <p:spPr bwMode="auto">
          <a:xfrm>
            <a:off x="6404927" y="2438400"/>
            <a:ext cx="3424873" cy="3424873"/>
          </a:xfrm>
          <a:prstGeom prst="ellipse">
            <a:avLst/>
          </a:prstGeom>
          <a:noFill/>
          <a:ln w="76200" cap="rnd">
            <a:solidFill>
              <a:schemeClr val="accent2">
                <a:lumMod val="75000"/>
              </a:schemeClr>
            </a:solidFill>
            <a:prstDash val="sysDot"/>
            <a:round/>
            <a:headEnd type="none" w="sm" len="sm"/>
            <a:tailEnd type="none" w="sm" len="sm"/>
          </a:ln>
          <a:effectLst/>
        </p:spPr>
        <p:txBody>
          <a:bodyPr wrap="none" anchor="ctr"/>
          <a:lstStyle/>
          <a:p>
            <a:pPr algn="ctr"/>
            <a:endParaRPr lang="en-US" sz="9600" b="1" dirty="0">
              <a:latin typeface="+mn-lt"/>
            </a:endParaRPr>
          </a:p>
        </p:txBody>
      </p:sp>
      <p:sp>
        <p:nvSpPr>
          <p:cNvPr id="9" name="Oval 9">
            <a:extLst>
              <a:ext uri="{FF2B5EF4-FFF2-40B4-BE49-F238E27FC236}">
                <a16:creationId xmlns:a16="http://schemas.microsoft.com/office/drawing/2014/main" id="{411FCD01-CD6C-4393-A8F7-F58A648648BF}"/>
              </a:ext>
            </a:extLst>
          </p:cNvPr>
          <p:cNvSpPr>
            <a:spLocks noChangeArrowheads="1"/>
          </p:cNvSpPr>
          <p:nvPr/>
        </p:nvSpPr>
        <p:spPr bwMode="auto">
          <a:xfrm>
            <a:off x="2819400" y="4200144"/>
            <a:ext cx="1755648" cy="1755648"/>
          </a:xfrm>
          <a:prstGeom prst="ellipse">
            <a:avLst/>
          </a:prstGeom>
          <a:noFill/>
          <a:ln w="76200" cap="rnd">
            <a:solidFill>
              <a:schemeClr val="accent2">
                <a:lumMod val="75000"/>
              </a:schemeClr>
            </a:solidFill>
            <a:prstDash val="sysDot"/>
            <a:round/>
            <a:headEnd type="none" w="sm" len="sm"/>
            <a:tailEnd type="none" w="sm" len="sm"/>
          </a:ln>
          <a:effectLst/>
        </p:spPr>
        <p:txBody>
          <a:bodyPr wrap="none" anchor="ctr"/>
          <a:lstStyle/>
          <a:p>
            <a:pPr algn="ctr"/>
            <a:endParaRPr lang="en-US" b="1" dirty="0">
              <a:latin typeface="+mn-lt"/>
            </a:endParaRPr>
          </a:p>
        </p:txBody>
      </p:sp>
    </p:spTree>
    <p:extLst>
      <p:ext uri="{BB962C8B-B14F-4D97-AF65-F5344CB8AC3E}">
        <p14:creationId xmlns:p14="http://schemas.microsoft.com/office/powerpoint/2010/main" val="327662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10"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ru-RU" b="1" dirty="0"/>
              <a:t>Последствия</a:t>
            </a:r>
            <a:endParaRPr lang="en-US" dirty="0"/>
          </a:p>
        </p:txBody>
      </p:sp>
      <p:sp>
        <p:nvSpPr>
          <p:cNvPr id="126979" name="Rectangle 3"/>
          <p:cNvSpPr>
            <a:spLocks noGrp="1" noChangeArrowheads="1"/>
          </p:cNvSpPr>
          <p:nvPr>
            <p:ph idx="1"/>
          </p:nvPr>
        </p:nvSpPr>
        <p:spPr>
          <a:xfrm>
            <a:off x="609600" y="1524000"/>
            <a:ext cx="10287000" cy="3962400"/>
          </a:xfrm>
          <a:noFill/>
        </p:spPr>
        <p:txBody>
          <a:bodyPr>
            <a:normAutofit/>
          </a:bodyPr>
          <a:lstStyle/>
          <a:p>
            <a:pPr defTabSz="904875">
              <a:buFont typeface="+mj-lt"/>
              <a:buAutoNum type="arabicPeriod" startAt="4"/>
            </a:pPr>
            <a:r>
              <a:rPr lang="ru-RU" sz="3600" b="1" dirty="0">
                <a:solidFill>
                  <a:schemeClr val="bg2">
                    <a:lumMod val="75000"/>
                  </a:schemeClr>
                </a:solidFill>
              </a:rPr>
              <a:t>Истина бесконечна, потому что Бог бесконечен</a:t>
            </a:r>
            <a:r>
              <a:rPr lang="en-US" sz="3600" b="1" dirty="0">
                <a:solidFill>
                  <a:schemeClr val="bg2">
                    <a:lumMod val="75000"/>
                  </a:schemeClr>
                </a:solidFill>
              </a:rPr>
              <a:t>.</a:t>
            </a:r>
          </a:p>
        </p:txBody>
      </p:sp>
      <p:sp>
        <p:nvSpPr>
          <p:cNvPr id="11" name="TextBox 10">
            <a:extLst>
              <a:ext uri="{FF2B5EF4-FFF2-40B4-BE49-F238E27FC236}">
                <a16:creationId xmlns:a16="http://schemas.microsoft.com/office/drawing/2014/main" id="{6F41C1EC-420C-451E-AA30-7F37833152BE}"/>
              </a:ext>
            </a:extLst>
          </p:cNvPr>
          <p:cNvSpPr txBox="1"/>
          <p:nvPr/>
        </p:nvSpPr>
        <p:spPr>
          <a:xfrm>
            <a:off x="2286000" y="2514600"/>
            <a:ext cx="7620000" cy="2994666"/>
          </a:xfrm>
          <a:prstGeom prst="rect">
            <a:avLst/>
          </a:prstGeom>
          <a:noFill/>
        </p:spPr>
        <p:txBody>
          <a:bodyPr wrap="square" rtlCol="0">
            <a:spAutoFit/>
          </a:bodyPr>
          <a:lstStyle/>
          <a:p>
            <a:pPr>
              <a:lnSpc>
                <a:spcPct val="80000"/>
              </a:lnSpc>
              <a:spcBef>
                <a:spcPts val="600"/>
              </a:spcBef>
            </a:pPr>
            <a:r>
              <a:rPr lang="ru-RU" sz="5400" dirty="0">
                <a:latin typeface="Calibri" panose="020F0502020204030204" pitchFamily="34" charset="0"/>
              </a:rPr>
              <a:t>Чем больше мы учимся,</a:t>
            </a:r>
          </a:p>
          <a:p>
            <a:pPr>
              <a:lnSpc>
                <a:spcPct val="80000"/>
              </a:lnSpc>
              <a:spcBef>
                <a:spcPts val="600"/>
              </a:spcBef>
            </a:pPr>
            <a:r>
              <a:rPr lang="ru-RU" sz="5400" dirty="0">
                <a:latin typeface="Calibri" panose="020F0502020204030204" pitchFamily="34" charset="0"/>
              </a:rPr>
              <a:t>тем более </a:t>
            </a:r>
            <a:r>
              <a:rPr lang="ru-RU" sz="6000" b="1" dirty="0">
                <a:solidFill>
                  <a:schemeClr val="accent4"/>
                </a:solidFill>
                <a:latin typeface="Calibri" panose="020F0502020204030204" pitchFamily="34" charset="0"/>
              </a:rPr>
              <a:t>смиренными</a:t>
            </a:r>
            <a:r>
              <a:rPr lang="ru-RU" sz="5400" dirty="0">
                <a:latin typeface="Calibri" panose="020F0502020204030204" pitchFamily="34" charset="0"/>
              </a:rPr>
              <a:t> мы </a:t>
            </a:r>
            <a:r>
              <a:rPr lang="ru-RU" sz="5400" b="1" dirty="0">
                <a:solidFill>
                  <a:srgbClr val="00FF00"/>
                </a:solidFill>
                <a:latin typeface="Calibri" panose="020F0502020204030204" pitchFamily="34" charset="0"/>
              </a:rPr>
              <a:t>должны быть</a:t>
            </a:r>
            <a:r>
              <a:rPr lang="en-US" sz="6000" dirty="0">
                <a:solidFill>
                  <a:schemeClr val="accent3">
                    <a:lumMod val="75000"/>
                  </a:schemeClr>
                </a:solidFill>
                <a:latin typeface="Calibri" panose="020F0502020204030204" pitchFamily="34" charset="0"/>
              </a:rPr>
              <a:t>.</a:t>
            </a:r>
          </a:p>
        </p:txBody>
      </p:sp>
    </p:spTree>
    <p:extLst>
      <p:ext uri="{BB962C8B-B14F-4D97-AF65-F5344CB8AC3E}">
        <p14:creationId xmlns:p14="http://schemas.microsoft.com/office/powerpoint/2010/main" val="402169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ru-RU" b="1" dirty="0"/>
              <a:t>Последствия</a:t>
            </a:r>
            <a:endParaRPr lang="en-US" dirty="0"/>
          </a:p>
        </p:txBody>
      </p:sp>
      <p:sp>
        <p:nvSpPr>
          <p:cNvPr id="130051" name="Rectangle 3"/>
          <p:cNvSpPr>
            <a:spLocks noGrp="1" noChangeArrowheads="1"/>
          </p:cNvSpPr>
          <p:nvPr>
            <p:ph idx="1"/>
          </p:nvPr>
        </p:nvSpPr>
        <p:spPr>
          <a:noFill/>
        </p:spPr>
        <p:txBody>
          <a:bodyPr/>
          <a:lstStyle/>
          <a:p>
            <a:pPr defTabSz="904875">
              <a:buFont typeface="+mj-lt"/>
              <a:buAutoNum type="arabicPeriod" startAt="5"/>
            </a:pPr>
            <a:r>
              <a:rPr lang="ru-RU" sz="3600" b="1" dirty="0">
                <a:solidFill>
                  <a:schemeClr val="bg2"/>
                </a:solidFill>
              </a:rPr>
              <a:t>Мы должны постоянно возрастать в познании и понимании истины</a:t>
            </a:r>
            <a:r>
              <a:rPr lang="en-US" sz="3600" b="1" dirty="0">
                <a:solidFill>
                  <a:schemeClr val="bg2"/>
                </a:solidFill>
              </a:rPr>
              <a:t>.</a:t>
            </a:r>
          </a:p>
          <a:p>
            <a:pPr marL="457200" lvl="1" indent="0" defTabSz="904875">
              <a:spcBef>
                <a:spcPts val="1800"/>
              </a:spcBef>
              <a:buNone/>
            </a:pPr>
            <a:r>
              <a:rPr lang="ru-RU" sz="4000" dirty="0">
                <a:ea typeface="Calibri" panose="020F0502020204030204" pitchFamily="34" charset="0"/>
              </a:rPr>
              <a:t>Недостаточно </a:t>
            </a:r>
            <a:r>
              <a:rPr lang="ru-RU" sz="4000" b="1" dirty="0">
                <a:solidFill>
                  <a:schemeClr val="accent4"/>
                </a:solidFill>
                <a:ea typeface="Calibri" panose="020F0502020204030204" pitchFamily="34" charset="0"/>
              </a:rPr>
              <a:t>стоять</a:t>
            </a:r>
            <a:r>
              <a:rPr lang="ru-RU" sz="4000" dirty="0">
                <a:ea typeface="Calibri" panose="020F0502020204030204" pitchFamily="34" charset="0"/>
              </a:rPr>
              <a:t> в истине </a:t>
            </a:r>
          </a:p>
          <a:p>
            <a:pPr marL="457200" lvl="1" indent="0" defTabSz="904875">
              <a:spcBef>
                <a:spcPts val="1800"/>
              </a:spcBef>
              <a:buNone/>
            </a:pPr>
            <a:r>
              <a:rPr lang="ru-RU" sz="4000" dirty="0">
                <a:ea typeface="Calibri" panose="020F0502020204030204" pitchFamily="34" charset="0"/>
              </a:rPr>
              <a:t>мы должны </a:t>
            </a:r>
            <a:r>
              <a:rPr lang="ru-RU" sz="4000" b="1" dirty="0">
                <a:solidFill>
                  <a:schemeClr val="accent1">
                    <a:lumMod val="50000"/>
                  </a:schemeClr>
                </a:solidFill>
                <a:ea typeface="Calibri" panose="020F0502020204030204" pitchFamily="34" charset="0"/>
              </a:rPr>
              <a:t>ходить</a:t>
            </a:r>
            <a:r>
              <a:rPr lang="ru-RU" sz="4000" dirty="0">
                <a:ea typeface="Calibri" panose="020F0502020204030204" pitchFamily="34" charset="0"/>
              </a:rPr>
              <a:t> в истине</a:t>
            </a:r>
            <a:r>
              <a:rPr lang="ru-RU" sz="4800" dirty="0">
                <a:ea typeface="Calibri" panose="020F0502020204030204" pitchFamily="34" charset="0"/>
              </a:rPr>
              <a:t>.</a:t>
            </a:r>
            <a:br>
              <a:rPr lang="en-US" dirty="0">
                <a:solidFill>
                  <a:schemeClr val="tx2"/>
                </a:solidFill>
              </a:rPr>
            </a:br>
            <a:r>
              <a:rPr lang="en-US" sz="2800" dirty="0">
                <a:solidFill>
                  <a:schemeClr val="tx2"/>
                </a:solidFill>
              </a:rPr>
              <a:t>(2 </a:t>
            </a:r>
            <a:r>
              <a:rPr lang="ru-RU" sz="2800" dirty="0">
                <a:solidFill>
                  <a:schemeClr val="tx2"/>
                </a:solidFill>
              </a:rPr>
              <a:t>Ин.</a:t>
            </a:r>
            <a:r>
              <a:rPr lang="en-US" sz="2800" dirty="0">
                <a:solidFill>
                  <a:schemeClr val="tx2"/>
                </a:solidFill>
              </a:rPr>
              <a:t> 4; 3 </a:t>
            </a:r>
            <a:r>
              <a:rPr lang="ru-RU" sz="2800" dirty="0">
                <a:solidFill>
                  <a:schemeClr val="tx2"/>
                </a:solidFill>
              </a:rPr>
              <a:t>Ин.</a:t>
            </a:r>
            <a:r>
              <a:rPr lang="en-US" sz="2800" dirty="0">
                <a:solidFill>
                  <a:schemeClr val="tx2"/>
                </a:solidFill>
              </a:rPr>
              <a:t> 3-4)</a:t>
            </a:r>
            <a:r>
              <a:rPr lang="en-US" sz="3600" dirty="0">
                <a:solidFill>
                  <a:schemeClr val="tx2"/>
                </a:solidFill>
              </a:rPr>
              <a:t> </a:t>
            </a:r>
          </a:p>
        </p:txBody>
      </p:sp>
      <p:pic>
        <p:nvPicPr>
          <p:cNvPr id="3" name="Picture 2">
            <a:extLst>
              <a:ext uri="{FF2B5EF4-FFF2-40B4-BE49-F238E27FC236}">
                <a16:creationId xmlns:a16="http://schemas.microsoft.com/office/drawing/2014/main" id="{661519DE-83E9-43D1-B16D-90F0EB1CA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0" y="1989340"/>
            <a:ext cx="3124199" cy="4182860"/>
          </a:xfrm>
          <a:prstGeom prst="rect">
            <a:avLst/>
          </a:prstGeom>
        </p:spPr>
      </p:pic>
    </p:spTree>
    <p:extLst>
      <p:ext uri="{BB962C8B-B14F-4D97-AF65-F5344CB8AC3E}">
        <p14:creationId xmlns:p14="http://schemas.microsoft.com/office/powerpoint/2010/main" val="68080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005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uiExpand="1" build="p" bldLvl="2"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ru-RU" b="1" dirty="0"/>
              <a:t>Последствия</a:t>
            </a:r>
            <a:endParaRPr lang="en-US" dirty="0"/>
          </a:p>
        </p:txBody>
      </p:sp>
      <p:sp>
        <p:nvSpPr>
          <p:cNvPr id="130051" name="Rectangle 3"/>
          <p:cNvSpPr>
            <a:spLocks noGrp="1" noChangeArrowheads="1"/>
          </p:cNvSpPr>
          <p:nvPr>
            <p:ph idx="1"/>
          </p:nvPr>
        </p:nvSpPr>
        <p:spPr>
          <a:xfrm>
            <a:off x="609601" y="1524000"/>
            <a:ext cx="8458199" cy="4648200"/>
          </a:xfrm>
          <a:noFill/>
        </p:spPr>
        <p:txBody>
          <a:bodyPr>
            <a:normAutofit lnSpcReduction="10000"/>
          </a:bodyPr>
          <a:lstStyle/>
          <a:p>
            <a:pPr defTabSz="904875">
              <a:buFont typeface="+mj-lt"/>
              <a:buAutoNum type="arabicPeriod" startAt="5"/>
            </a:pPr>
            <a:r>
              <a:rPr lang="ru-RU" sz="3600" b="1" dirty="0">
                <a:solidFill>
                  <a:schemeClr val="bg2"/>
                </a:solidFill>
              </a:rPr>
              <a:t>Мы должны постоянно возрастать в познании и понимании истины</a:t>
            </a:r>
            <a:r>
              <a:rPr lang="en-US" sz="3600" b="1" dirty="0">
                <a:solidFill>
                  <a:schemeClr val="bg2"/>
                </a:solidFill>
              </a:rPr>
              <a:t>.</a:t>
            </a:r>
          </a:p>
          <a:p>
            <a:pPr marL="457200" lvl="1" indent="0" defTabSz="904875">
              <a:spcBef>
                <a:spcPts val="2400"/>
              </a:spcBef>
              <a:buNone/>
            </a:pPr>
            <a:r>
              <a:rPr lang="en-US" sz="4800" dirty="0">
                <a:solidFill>
                  <a:schemeClr val="tx2"/>
                </a:solidFill>
              </a:rPr>
              <a:t>“</a:t>
            </a:r>
            <a:r>
              <a:rPr lang="ru-RU" sz="4800" dirty="0">
                <a:solidFill>
                  <a:schemeClr val="tx2"/>
                </a:solidFill>
              </a:rPr>
              <a:t>Пусть никто не придет к выводу, что больше нет истины, которую можно раскрыть</a:t>
            </a:r>
            <a:r>
              <a:rPr lang="en-US" sz="4800" dirty="0">
                <a:solidFill>
                  <a:schemeClr val="tx2"/>
                </a:solidFill>
              </a:rPr>
              <a:t>.”</a:t>
            </a:r>
          </a:p>
          <a:p>
            <a:pPr marL="457200" lvl="1" indent="0" defTabSz="904875">
              <a:spcBef>
                <a:spcPts val="1800"/>
              </a:spcBef>
              <a:buNone/>
            </a:pPr>
            <a:r>
              <a:rPr lang="ru-RU" sz="2400" i="1" dirty="0">
                <a:solidFill>
                  <a:schemeClr val="tx2"/>
                </a:solidFill>
              </a:rPr>
              <a:t>Советы авторам и редакторам</a:t>
            </a:r>
            <a:r>
              <a:rPr lang="en-US" sz="2400" dirty="0">
                <a:solidFill>
                  <a:schemeClr val="tx2"/>
                </a:solidFill>
              </a:rPr>
              <a:t>, </a:t>
            </a:r>
            <a:r>
              <a:rPr lang="ru-RU" sz="2400" dirty="0" err="1">
                <a:solidFill>
                  <a:schemeClr val="tx2"/>
                </a:solidFill>
              </a:rPr>
              <a:t>стр</a:t>
            </a:r>
            <a:r>
              <a:rPr lang="en-US" sz="2400" dirty="0">
                <a:solidFill>
                  <a:schemeClr val="tx2"/>
                </a:solidFill>
              </a:rPr>
              <a:t>. 35</a:t>
            </a:r>
          </a:p>
        </p:txBody>
      </p:sp>
      <p:pic>
        <p:nvPicPr>
          <p:cNvPr id="5" name="Picture 4">
            <a:extLst>
              <a:ext uri="{FF2B5EF4-FFF2-40B4-BE49-F238E27FC236}">
                <a16:creationId xmlns:a16="http://schemas.microsoft.com/office/drawing/2014/main" id="{7131BD8B-2976-42D4-B4B5-0085518AE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3806" y="1905000"/>
            <a:ext cx="3187193" cy="4267200"/>
          </a:xfrm>
          <a:prstGeom prst="rect">
            <a:avLst/>
          </a:prstGeom>
        </p:spPr>
      </p:pic>
    </p:spTree>
    <p:extLst>
      <p:ext uri="{BB962C8B-B14F-4D97-AF65-F5344CB8AC3E}">
        <p14:creationId xmlns:p14="http://schemas.microsoft.com/office/powerpoint/2010/main" val="4053396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algn="l"/>
            <a:r>
              <a:rPr lang="ru-RU" b="1" dirty="0"/>
              <a:t>Предание</a:t>
            </a:r>
            <a:endParaRPr lang="en-US" b="1" dirty="0"/>
          </a:p>
        </p:txBody>
      </p:sp>
      <p:sp>
        <p:nvSpPr>
          <p:cNvPr id="120835" name="Rectangle 3"/>
          <p:cNvSpPr>
            <a:spLocks noGrp="1" noChangeArrowheads="1"/>
          </p:cNvSpPr>
          <p:nvPr>
            <p:ph idx="1"/>
          </p:nvPr>
        </p:nvSpPr>
        <p:spPr>
          <a:xfrm>
            <a:off x="609600" y="1524000"/>
            <a:ext cx="8534405" cy="4648200"/>
          </a:xfrm>
          <a:noFill/>
        </p:spPr>
        <p:txBody>
          <a:bodyPr>
            <a:normAutofit/>
          </a:bodyPr>
          <a:lstStyle/>
          <a:p>
            <a:pPr marL="0" indent="0">
              <a:lnSpc>
                <a:spcPct val="95000"/>
              </a:lnSpc>
              <a:spcAft>
                <a:spcPts val="1200"/>
              </a:spcAft>
              <a:buNone/>
            </a:pPr>
            <a:r>
              <a:rPr lang="en-US" sz="4800" b="1" i="1" dirty="0">
                <a:solidFill>
                  <a:schemeClr val="accent4"/>
                </a:solidFill>
              </a:rPr>
              <a:t>“</a:t>
            </a:r>
            <a:r>
              <a:rPr lang="ru-RU" sz="4800" b="1" i="1" dirty="0">
                <a:solidFill>
                  <a:schemeClr val="accent4"/>
                </a:solidFill>
              </a:rPr>
              <a:t>Так верили всегда</a:t>
            </a:r>
            <a:r>
              <a:rPr lang="en-US" sz="4800" b="1" i="1" dirty="0">
                <a:solidFill>
                  <a:schemeClr val="accent4"/>
                </a:solidFill>
              </a:rPr>
              <a:t>…”</a:t>
            </a:r>
          </a:p>
          <a:p>
            <a:pPr>
              <a:lnSpc>
                <a:spcPct val="95000"/>
              </a:lnSpc>
              <a:buSzPct val="95000"/>
            </a:pPr>
            <a:r>
              <a:rPr lang="ru-RU" sz="4000" dirty="0"/>
              <a:t>У каждого предания должно быть </a:t>
            </a:r>
            <a:r>
              <a:rPr lang="ru-RU" sz="4000" b="1" dirty="0">
                <a:solidFill>
                  <a:schemeClr val="bg2">
                    <a:lumMod val="75000"/>
                  </a:schemeClr>
                </a:solidFill>
              </a:rPr>
              <a:t>начало</a:t>
            </a:r>
            <a:endParaRPr lang="en-US" sz="4000" b="1" dirty="0">
              <a:solidFill>
                <a:schemeClr val="bg2">
                  <a:lumMod val="75000"/>
                </a:schemeClr>
              </a:solidFill>
            </a:endParaRPr>
          </a:p>
          <a:p>
            <a:pPr>
              <a:lnSpc>
                <a:spcPct val="95000"/>
              </a:lnSpc>
              <a:buSzPct val="95000"/>
            </a:pPr>
            <a:r>
              <a:rPr lang="ru-RU" sz="4000" dirty="0"/>
              <a:t>Как </a:t>
            </a:r>
            <a:r>
              <a:rPr lang="ru-RU" sz="4000" b="1" dirty="0">
                <a:solidFill>
                  <a:schemeClr val="bg2">
                    <a:lumMod val="75000"/>
                  </a:schemeClr>
                </a:solidFill>
              </a:rPr>
              <a:t>первый человек </a:t>
            </a:r>
            <a:r>
              <a:rPr lang="ru-RU" sz="4000" dirty="0"/>
              <a:t>узнал,</a:t>
            </a:r>
            <a:r>
              <a:rPr lang="en-US" sz="4000" dirty="0"/>
              <a:t> </a:t>
            </a:r>
            <a:br>
              <a:rPr lang="en-US" sz="4000" dirty="0"/>
            </a:br>
            <a:r>
              <a:rPr lang="ru-RU" sz="4000" dirty="0"/>
              <a:t>что это истинно</a:t>
            </a:r>
            <a:r>
              <a:rPr lang="en-US" sz="4000" dirty="0"/>
              <a:t>?</a:t>
            </a:r>
          </a:p>
        </p:txBody>
      </p:sp>
      <p:pic>
        <p:nvPicPr>
          <p:cNvPr id="5" name="Picture 4">
            <a:extLst>
              <a:ext uri="{FF2B5EF4-FFF2-40B4-BE49-F238E27FC236}">
                <a16:creationId xmlns:a16="http://schemas.microsoft.com/office/drawing/2014/main" id="{D753537D-955A-45B7-B101-6D544258F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00" y="223979"/>
            <a:ext cx="3200400" cy="6481621"/>
          </a:xfrm>
          <a:prstGeom prst="rect">
            <a:avLst/>
          </a:prstGeom>
        </p:spPr>
      </p:pic>
    </p:spTree>
    <p:extLst>
      <p:ext uri="{BB962C8B-B14F-4D97-AF65-F5344CB8AC3E}">
        <p14:creationId xmlns:p14="http://schemas.microsoft.com/office/powerpoint/2010/main" val="256633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83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08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uiExpand="1" build="p" bldLvl="2"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ru-RU" b="1" dirty="0"/>
              <a:t>Последствия</a:t>
            </a:r>
            <a:endParaRPr lang="en-US" dirty="0"/>
          </a:p>
        </p:txBody>
      </p:sp>
      <p:sp>
        <p:nvSpPr>
          <p:cNvPr id="128003" name="Rectangle 3"/>
          <p:cNvSpPr>
            <a:spLocks noGrp="1" noChangeArrowheads="1"/>
          </p:cNvSpPr>
          <p:nvPr>
            <p:ph idx="1"/>
          </p:nvPr>
        </p:nvSpPr>
        <p:spPr>
          <a:xfrm>
            <a:off x="609601" y="1524000"/>
            <a:ext cx="9372600" cy="5181600"/>
          </a:xfrm>
          <a:noFill/>
        </p:spPr>
        <p:txBody>
          <a:bodyPr>
            <a:normAutofit/>
          </a:bodyPr>
          <a:lstStyle/>
          <a:p>
            <a:pPr defTabSz="904875">
              <a:buFont typeface="Wingdings" pitchFamily="2" charset="2"/>
              <a:buAutoNum type="arabicPeriod" startAt="5"/>
            </a:pPr>
            <a:r>
              <a:rPr lang="ru-RU" sz="3600" b="1" dirty="0">
                <a:solidFill>
                  <a:schemeClr val="bg2"/>
                </a:solidFill>
              </a:rPr>
              <a:t>Мы должны постоянно возрастать в познании и понимании истины</a:t>
            </a:r>
            <a:r>
              <a:rPr lang="en-US" sz="3600" b="1" dirty="0">
                <a:solidFill>
                  <a:schemeClr val="bg2"/>
                </a:solidFill>
              </a:rPr>
              <a:t>.</a:t>
            </a:r>
          </a:p>
          <a:p>
            <a:pPr marL="800100" lvl="1" indent="-342900" defTabSz="904875">
              <a:lnSpc>
                <a:spcPct val="90000"/>
              </a:lnSpc>
              <a:spcBef>
                <a:spcPts val="1800"/>
              </a:spcBef>
            </a:pPr>
            <a:r>
              <a:rPr lang="ru-RU" sz="4000" dirty="0">
                <a:solidFill>
                  <a:schemeClr val="tx2"/>
                </a:solidFill>
              </a:rPr>
              <a:t>Насколько </a:t>
            </a:r>
            <a:r>
              <a:rPr lang="ru-RU" sz="4000" b="1" dirty="0">
                <a:solidFill>
                  <a:srgbClr val="C00000"/>
                </a:solidFill>
              </a:rPr>
              <a:t>самонадеянно</a:t>
            </a:r>
            <a:r>
              <a:rPr lang="ru-RU" sz="4000" dirty="0">
                <a:solidFill>
                  <a:schemeClr val="tx2"/>
                </a:solidFill>
              </a:rPr>
              <a:t> было бы тогда заявлять, что мы обладаем </a:t>
            </a:r>
            <a:r>
              <a:rPr lang="ru-RU" sz="4000" b="1" dirty="0">
                <a:solidFill>
                  <a:schemeClr val="accent4"/>
                </a:solidFill>
              </a:rPr>
              <a:t>всей Истиной</a:t>
            </a:r>
            <a:r>
              <a:rPr lang="en-US" sz="4000" dirty="0">
                <a:solidFill>
                  <a:schemeClr val="tx2"/>
                </a:solidFill>
              </a:rPr>
              <a:t>! </a:t>
            </a:r>
          </a:p>
          <a:p>
            <a:pPr marL="800100" lvl="1" indent="-342900" defTabSz="904875">
              <a:lnSpc>
                <a:spcPct val="90000"/>
              </a:lnSpc>
              <a:spcBef>
                <a:spcPts val="1800"/>
              </a:spcBef>
            </a:pPr>
            <a:r>
              <a:rPr lang="ru-RU" sz="4000" dirty="0">
                <a:solidFill>
                  <a:schemeClr val="tx2"/>
                </a:solidFill>
              </a:rPr>
              <a:t>Верующий </a:t>
            </a:r>
            <a:r>
              <a:rPr lang="ru-RU" sz="4000" b="1" dirty="0">
                <a:solidFill>
                  <a:schemeClr val="accent4"/>
                </a:solidFill>
              </a:rPr>
              <a:t>никогда</a:t>
            </a:r>
            <a:r>
              <a:rPr lang="ru-RU" sz="4000" dirty="0">
                <a:solidFill>
                  <a:schemeClr val="tx2"/>
                </a:solidFill>
              </a:rPr>
              <a:t> не будет обладать всей Истиной</a:t>
            </a:r>
            <a:r>
              <a:rPr lang="en-US" sz="4000" dirty="0">
                <a:solidFill>
                  <a:schemeClr val="tx2"/>
                </a:solidFill>
              </a:rPr>
              <a:t>, </a:t>
            </a:r>
            <a:endParaRPr lang="en-US" sz="4000" b="1" dirty="0">
              <a:solidFill>
                <a:schemeClr val="accent3">
                  <a:lumMod val="75000"/>
                </a:schemeClr>
              </a:solidFill>
            </a:endParaRPr>
          </a:p>
        </p:txBody>
      </p:sp>
      <p:pic>
        <p:nvPicPr>
          <p:cNvPr id="3" name="Picture 2">
            <a:extLst>
              <a:ext uri="{FF2B5EF4-FFF2-40B4-BE49-F238E27FC236}">
                <a16:creationId xmlns:a16="http://schemas.microsoft.com/office/drawing/2014/main" id="{97B28810-5785-420B-B519-7FF54FAAC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5489">
            <a:off x="9485803" y="298102"/>
            <a:ext cx="2102548" cy="6340806"/>
          </a:xfrm>
          <a:prstGeom prst="rect">
            <a:avLst/>
          </a:prstGeom>
        </p:spPr>
      </p:pic>
    </p:spTree>
    <p:extLst>
      <p:ext uri="{BB962C8B-B14F-4D97-AF65-F5344CB8AC3E}">
        <p14:creationId xmlns:p14="http://schemas.microsoft.com/office/powerpoint/2010/main" val="305034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0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bldLvl="2"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ru-RU" b="1" dirty="0"/>
              <a:t>Последствия</a:t>
            </a:r>
            <a:endParaRPr lang="en-US" dirty="0"/>
          </a:p>
        </p:txBody>
      </p:sp>
      <p:sp>
        <p:nvSpPr>
          <p:cNvPr id="128003" name="Rectangle 3"/>
          <p:cNvSpPr>
            <a:spLocks noGrp="1" noChangeArrowheads="1"/>
          </p:cNvSpPr>
          <p:nvPr>
            <p:ph idx="1"/>
          </p:nvPr>
        </p:nvSpPr>
        <p:spPr>
          <a:xfrm>
            <a:off x="609600" y="1524000"/>
            <a:ext cx="9646919" cy="5181600"/>
          </a:xfrm>
          <a:noFill/>
        </p:spPr>
        <p:txBody>
          <a:bodyPr>
            <a:normAutofit lnSpcReduction="10000"/>
          </a:bodyPr>
          <a:lstStyle/>
          <a:p>
            <a:pPr defTabSz="904875">
              <a:buFont typeface="Wingdings" pitchFamily="2" charset="2"/>
              <a:buAutoNum type="arabicPeriod" startAt="5"/>
            </a:pPr>
            <a:r>
              <a:rPr lang="ru-RU" sz="3600" b="1" dirty="0">
                <a:solidFill>
                  <a:schemeClr val="bg2"/>
                </a:solidFill>
              </a:rPr>
              <a:t>Мы должны постоянно возрастать в познании и понимании истины</a:t>
            </a:r>
            <a:r>
              <a:rPr lang="en-US" sz="3600" b="1" dirty="0">
                <a:solidFill>
                  <a:schemeClr val="bg2"/>
                </a:solidFill>
              </a:rPr>
              <a:t>.</a:t>
            </a:r>
          </a:p>
          <a:p>
            <a:pPr marL="800100" lvl="1" indent="-342900" defTabSz="904875">
              <a:lnSpc>
                <a:spcPct val="90000"/>
              </a:lnSpc>
              <a:spcBef>
                <a:spcPts val="1800"/>
              </a:spcBef>
            </a:pPr>
            <a:r>
              <a:rPr lang="ru-RU" sz="4000" dirty="0">
                <a:solidFill>
                  <a:schemeClr val="tx2"/>
                </a:solidFill>
              </a:rPr>
              <a:t>Насколько </a:t>
            </a:r>
            <a:r>
              <a:rPr lang="ru-RU" sz="4000" b="1" dirty="0">
                <a:solidFill>
                  <a:srgbClr val="C00000"/>
                </a:solidFill>
              </a:rPr>
              <a:t>самонадеянно</a:t>
            </a:r>
            <a:r>
              <a:rPr lang="ru-RU" sz="4000" dirty="0">
                <a:solidFill>
                  <a:schemeClr val="tx2"/>
                </a:solidFill>
              </a:rPr>
              <a:t> было бы тогда заявлять, что мы обладаем </a:t>
            </a:r>
            <a:r>
              <a:rPr lang="ru-RU" sz="4000" b="1" dirty="0">
                <a:solidFill>
                  <a:schemeClr val="accent4"/>
                </a:solidFill>
              </a:rPr>
              <a:t>всей Истиной</a:t>
            </a:r>
            <a:r>
              <a:rPr lang="en-US" sz="4000" dirty="0">
                <a:solidFill>
                  <a:schemeClr val="tx2"/>
                </a:solidFill>
              </a:rPr>
              <a:t>! </a:t>
            </a:r>
          </a:p>
          <a:p>
            <a:pPr marL="800100" lvl="1" indent="-342900" defTabSz="904875">
              <a:lnSpc>
                <a:spcPct val="90000"/>
              </a:lnSpc>
              <a:spcBef>
                <a:spcPts val="1800"/>
              </a:spcBef>
            </a:pPr>
            <a:r>
              <a:rPr lang="ru-RU" sz="4000" dirty="0">
                <a:solidFill>
                  <a:schemeClr val="tx2"/>
                </a:solidFill>
              </a:rPr>
              <a:t>Верующий </a:t>
            </a:r>
            <a:r>
              <a:rPr lang="ru-RU" sz="4000" b="1" dirty="0">
                <a:solidFill>
                  <a:srgbClr val="C00000"/>
                </a:solidFill>
              </a:rPr>
              <a:t>никогда</a:t>
            </a:r>
            <a:r>
              <a:rPr lang="ru-RU" sz="4000" dirty="0">
                <a:solidFill>
                  <a:schemeClr val="tx2"/>
                </a:solidFill>
              </a:rPr>
              <a:t> не будет обладать всей Истиной, но конечная цель состоит в том, чтобы </a:t>
            </a:r>
            <a:r>
              <a:rPr lang="ru-RU" sz="4000" b="1" dirty="0">
                <a:solidFill>
                  <a:schemeClr val="accent4"/>
                </a:solidFill>
              </a:rPr>
              <a:t>все, чем он обладает, было Истиной.</a:t>
            </a:r>
            <a:endParaRPr lang="en-US" sz="4000" b="1" dirty="0">
              <a:solidFill>
                <a:schemeClr val="accent4"/>
              </a:solidFill>
            </a:endParaRPr>
          </a:p>
        </p:txBody>
      </p:sp>
      <p:pic>
        <p:nvPicPr>
          <p:cNvPr id="3" name="Picture 2">
            <a:extLst>
              <a:ext uri="{FF2B5EF4-FFF2-40B4-BE49-F238E27FC236}">
                <a16:creationId xmlns:a16="http://schemas.microsoft.com/office/drawing/2014/main" id="{97B28810-5785-420B-B519-7FF54FAAC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5489">
            <a:off x="9987164" y="422709"/>
            <a:ext cx="1993712" cy="6012581"/>
          </a:xfrm>
          <a:prstGeom prst="rect">
            <a:avLst/>
          </a:prstGeom>
        </p:spPr>
      </p:pic>
    </p:spTree>
    <p:extLst>
      <p:ext uri="{BB962C8B-B14F-4D97-AF65-F5344CB8AC3E}">
        <p14:creationId xmlns:p14="http://schemas.microsoft.com/office/powerpoint/2010/main" val="11965566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ru-RU" b="1" dirty="0"/>
              <a:t>Последствия</a:t>
            </a:r>
            <a:endParaRPr lang="en-US" dirty="0"/>
          </a:p>
        </p:txBody>
      </p:sp>
      <p:sp>
        <p:nvSpPr>
          <p:cNvPr id="131075" name="Rectangle 3"/>
          <p:cNvSpPr>
            <a:spLocks noGrp="1" noChangeArrowheads="1"/>
          </p:cNvSpPr>
          <p:nvPr>
            <p:ph idx="1"/>
          </p:nvPr>
        </p:nvSpPr>
        <p:spPr>
          <a:xfrm>
            <a:off x="609601" y="1524000"/>
            <a:ext cx="8000999" cy="4648200"/>
          </a:xfrm>
          <a:noFill/>
        </p:spPr>
        <p:txBody>
          <a:bodyPr>
            <a:normAutofit fontScale="92500"/>
          </a:bodyPr>
          <a:lstStyle/>
          <a:p>
            <a:pPr defTabSz="904875">
              <a:buFont typeface="+mj-lt"/>
              <a:buAutoNum type="arabicPeriod" startAt="6"/>
            </a:pPr>
            <a:r>
              <a:rPr lang="ru-RU" sz="3600" b="1" spc="-40" dirty="0">
                <a:solidFill>
                  <a:schemeClr val="bg2"/>
                </a:solidFill>
              </a:rPr>
              <a:t>Поскольку Бог является Источником всей истины, всякая истина в конечном итоге является Божьей истиной</a:t>
            </a:r>
            <a:r>
              <a:rPr lang="en-US" sz="3600" b="1" spc="-40" dirty="0">
                <a:solidFill>
                  <a:schemeClr val="bg2"/>
                </a:solidFill>
              </a:rPr>
              <a:t>.</a:t>
            </a:r>
          </a:p>
          <a:p>
            <a:pPr marL="457200" lvl="1" indent="0" defTabSz="904875">
              <a:spcBef>
                <a:spcPts val="1800"/>
              </a:spcBef>
              <a:buNone/>
            </a:pPr>
            <a:r>
              <a:rPr lang="en-US" sz="3600" dirty="0">
                <a:latin typeface="Calibri" panose="020F0502020204030204" pitchFamily="34" charset="0"/>
                <a:ea typeface="Calibri" panose="020F0502020204030204" pitchFamily="34" charset="0"/>
                <a:cs typeface="Times New Roman" panose="02020603050405020304" pitchFamily="18" charset="0"/>
              </a:rPr>
              <a:t>“</a:t>
            </a:r>
            <a:r>
              <a:rPr lang="ru-RU" sz="3600" dirty="0">
                <a:latin typeface="Calibri" panose="020F0502020204030204" pitchFamily="34" charset="0"/>
                <a:ea typeface="Calibri" panose="020F0502020204030204" pitchFamily="34" charset="0"/>
                <a:cs typeface="Times New Roman" panose="02020603050405020304" pitchFamily="18" charset="0"/>
              </a:rPr>
              <a:t>Пусть каждый добрый и истинный христианин поймет, что где бы ни была найдена истина, она принадлежит его Учителю</a:t>
            </a:r>
            <a:r>
              <a:rPr lang="en-US" sz="3600" dirty="0">
                <a:latin typeface="Calibri" panose="020F0502020204030204" pitchFamily="34" charset="0"/>
                <a:ea typeface="Calibri" panose="020F0502020204030204" pitchFamily="34" charset="0"/>
                <a:cs typeface="Times New Roman" panose="02020603050405020304" pitchFamily="18" charset="0"/>
              </a:rPr>
              <a:t>.” </a:t>
            </a:r>
          </a:p>
          <a:p>
            <a:pPr marL="457200" lvl="1" indent="0" defTabSz="904875">
              <a:lnSpc>
                <a:spcPct val="90000"/>
              </a:lnSpc>
              <a:spcBef>
                <a:spcPts val="1800"/>
              </a:spcBef>
              <a:buNone/>
            </a:pPr>
            <a:r>
              <a:rPr lang="ru-RU" sz="2200" dirty="0">
                <a:latin typeface="Calibri" panose="020F0502020204030204" pitchFamily="34" charset="0"/>
                <a:ea typeface="Calibri" panose="020F0502020204030204" pitchFamily="34" charset="0"/>
                <a:cs typeface="Times New Roman" panose="02020603050405020304" pitchFamily="18" charset="0"/>
              </a:rPr>
              <a:t>Августин</a:t>
            </a:r>
            <a:r>
              <a:rPr lang="en-US" sz="2200" dirty="0">
                <a:latin typeface="Calibri" panose="020F0502020204030204" pitchFamily="34" charset="0"/>
                <a:ea typeface="Calibri" panose="020F0502020204030204" pitchFamily="34" charset="0"/>
                <a:cs typeface="Times New Roman" panose="02020603050405020304" pitchFamily="18" charset="0"/>
              </a:rPr>
              <a:t> (354-430 A.D.)</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ru-RU" sz="2200" i="1" dirty="0">
                <a:latin typeface="Calibri" panose="020F0502020204030204" pitchFamily="34" charset="0"/>
                <a:ea typeface="Calibri" panose="020F0502020204030204" pitchFamily="34" charset="0"/>
                <a:cs typeface="Times New Roman" panose="02020603050405020304" pitchFamily="18" charset="0"/>
              </a:rPr>
              <a:t>О христианском учении</a:t>
            </a:r>
            <a:r>
              <a:rPr lang="en-US" sz="2200" i="1" dirty="0">
                <a:latin typeface="Calibri" panose="020F0502020204030204" pitchFamily="34" charset="0"/>
                <a:ea typeface="Calibri" panose="020F0502020204030204" pitchFamily="34" charset="0"/>
                <a:cs typeface="Times New Roman" panose="02020603050405020304" pitchFamily="18" charset="0"/>
              </a:rPr>
              <a:t>,</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ru-RU" sz="2200" dirty="0">
                <a:latin typeface="Calibri" panose="020F0502020204030204" pitchFamily="34" charset="0"/>
                <a:ea typeface="Calibri" panose="020F0502020204030204" pitchFamily="34" charset="0"/>
                <a:cs typeface="Times New Roman" panose="02020603050405020304" pitchFamily="18" charset="0"/>
              </a:rPr>
              <a:t>глава</a:t>
            </a:r>
            <a:r>
              <a:rPr lang="en-US" sz="2200" dirty="0">
                <a:latin typeface="Calibri" panose="020F0502020204030204" pitchFamily="34" charset="0"/>
                <a:ea typeface="Calibri" panose="020F0502020204030204" pitchFamily="34" charset="0"/>
                <a:cs typeface="Times New Roman" panose="02020603050405020304" pitchFamily="18" charset="0"/>
              </a:rPr>
              <a:t> 18.</a:t>
            </a:r>
            <a:endParaRPr lang="en-US" sz="2200" dirty="0">
              <a:solidFill>
                <a:schemeClr val="tx2"/>
              </a:solidFill>
            </a:endParaRPr>
          </a:p>
        </p:txBody>
      </p:sp>
      <p:pic>
        <p:nvPicPr>
          <p:cNvPr id="4" name="Picture 3">
            <a:extLst>
              <a:ext uri="{FF2B5EF4-FFF2-40B4-BE49-F238E27FC236}">
                <a16:creationId xmlns:a16="http://schemas.microsoft.com/office/drawing/2014/main" id="{892000CC-B2AD-4D1D-AC4A-473F3E0EE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3006" y="3714946"/>
            <a:ext cx="3675832" cy="22286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327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07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1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ru-RU" b="1" dirty="0"/>
              <a:t>Последствия</a:t>
            </a:r>
            <a:endParaRPr lang="en-US" dirty="0"/>
          </a:p>
        </p:txBody>
      </p:sp>
      <p:sp>
        <p:nvSpPr>
          <p:cNvPr id="131075" name="Rectangle 3"/>
          <p:cNvSpPr>
            <a:spLocks noGrp="1" noChangeArrowheads="1"/>
          </p:cNvSpPr>
          <p:nvPr>
            <p:ph idx="1"/>
          </p:nvPr>
        </p:nvSpPr>
        <p:spPr>
          <a:xfrm>
            <a:off x="609601" y="1524000"/>
            <a:ext cx="8610600" cy="4648200"/>
          </a:xfrm>
          <a:noFill/>
        </p:spPr>
        <p:txBody>
          <a:bodyPr>
            <a:normAutofit/>
          </a:bodyPr>
          <a:lstStyle/>
          <a:p>
            <a:pPr defTabSz="904875">
              <a:buFont typeface="+mj-lt"/>
              <a:buAutoNum type="arabicPeriod" startAt="6"/>
            </a:pPr>
            <a:r>
              <a:rPr lang="ru-RU" sz="3600" b="1" spc="-40" dirty="0">
                <a:solidFill>
                  <a:schemeClr val="bg2"/>
                </a:solidFill>
              </a:rPr>
              <a:t>Поскольку Бог является Источником всей истины, всякая истина в конечном итоге является Божьей истиной</a:t>
            </a:r>
            <a:r>
              <a:rPr lang="en-US" sz="3600" b="1" spc="-40" dirty="0">
                <a:solidFill>
                  <a:schemeClr val="bg2"/>
                </a:solidFill>
              </a:rPr>
              <a:t>.</a:t>
            </a:r>
          </a:p>
          <a:p>
            <a:pPr marL="457200" lvl="1" indent="0" defTabSz="904875">
              <a:lnSpc>
                <a:spcPct val="90000"/>
              </a:lnSpc>
              <a:spcBef>
                <a:spcPts val="1800"/>
              </a:spcBef>
              <a:buNone/>
            </a:pPr>
            <a:r>
              <a:rPr lang="ru-RU" sz="3600" dirty="0">
                <a:solidFill>
                  <a:schemeClr val="tx2"/>
                </a:solidFill>
              </a:rPr>
              <a:t>Если что-то истинно, то это </a:t>
            </a:r>
            <a:r>
              <a:rPr lang="ru-RU" sz="4000" b="1" dirty="0">
                <a:solidFill>
                  <a:schemeClr val="accent4"/>
                </a:solidFill>
              </a:rPr>
              <a:t>продолжение</a:t>
            </a:r>
            <a:r>
              <a:rPr lang="ru-RU" sz="3600" dirty="0">
                <a:solidFill>
                  <a:schemeClr val="tx2"/>
                </a:solidFill>
              </a:rPr>
              <a:t> Божьей истины.</a:t>
            </a:r>
          </a:p>
          <a:p>
            <a:pPr marL="457200" lvl="1" indent="0" defTabSz="904875">
              <a:lnSpc>
                <a:spcPct val="90000"/>
              </a:lnSpc>
              <a:spcBef>
                <a:spcPts val="1800"/>
              </a:spcBef>
              <a:buNone/>
            </a:pPr>
            <a:r>
              <a:rPr lang="ru-RU" sz="3600" dirty="0">
                <a:solidFill>
                  <a:schemeClr val="tx2"/>
                </a:solidFill>
              </a:rPr>
              <a:t>И мы должны </a:t>
            </a:r>
            <a:r>
              <a:rPr lang="ru-RU" sz="4000" b="1" dirty="0">
                <a:solidFill>
                  <a:srgbClr val="00FF00"/>
                </a:solidFill>
              </a:rPr>
              <a:t>признать</a:t>
            </a:r>
            <a:r>
              <a:rPr lang="ru-RU" sz="3600" dirty="0">
                <a:solidFill>
                  <a:schemeClr val="tx2"/>
                </a:solidFill>
              </a:rPr>
              <a:t> и </a:t>
            </a:r>
            <a:r>
              <a:rPr lang="ru-RU" sz="4000" b="1" dirty="0">
                <a:solidFill>
                  <a:srgbClr val="00FF00"/>
                </a:solidFill>
              </a:rPr>
              <a:t>подчеркнуть</a:t>
            </a:r>
            <a:r>
              <a:rPr lang="ru-RU" sz="3600" dirty="0">
                <a:solidFill>
                  <a:schemeClr val="tx2"/>
                </a:solidFill>
              </a:rPr>
              <a:t> эту связь.</a:t>
            </a:r>
            <a:endParaRPr lang="en-US" sz="3600" dirty="0">
              <a:solidFill>
                <a:schemeClr val="tx2"/>
              </a:solidFill>
            </a:endParaRPr>
          </a:p>
        </p:txBody>
      </p:sp>
      <p:sp>
        <p:nvSpPr>
          <p:cNvPr id="2" name="Left-Right Arrow 1"/>
          <p:cNvSpPr/>
          <p:nvPr/>
        </p:nvSpPr>
        <p:spPr bwMode="auto">
          <a:xfrm rot="18069078">
            <a:off x="8424808" y="2489805"/>
            <a:ext cx="3568205" cy="1400310"/>
          </a:xfrm>
          <a:prstGeom prst="leftRightArrow">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algn="l" eaLnBrk="1" hangingPunct="1"/>
            <a:endParaRPr lang="en-US" sz="2400" dirty="0">
              <a:solidFill>
                <a:schemeClr val="tx1"/>
              </a:solidFill>
              <a:latin typeface="ZapfHumnst BT" pitchFamily="34" charset="0"/>
            </a:endParaRPr>
          </a:p>
        </p:txBody>
      </p:sp>
    </p:spTree>
    <p:extLst>
      <p:ext uri="{BB962C8B-B14F-4D97-AF65-F5344CB8AC3E}">
        <p14:creationId xmlns:p14="http://schemas.microsoft.com/office/powerpoint/2010/main" val="244534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10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ru-RU" b="1" dirty="0"/>
              <a:t>Последствия</a:t>
            </a:r>
            <a:endParaRPr lang="en-US" dirty="0"/>
          </a:p>
        </p:txBody>
      </p:sp>
      <p:sp>
        <p:nvSpPr>
          <p:cNvPr id="131075" name="Rectangle 3"/>
          <p:cNvSpPr>
            <a:spLocks noGrp="1" noChangeArrowheads="1"/>
          </p:cNvSpPr>
          <p:nvPr>
            <p:ph idx="1"/>
          </p:nvPr>
        </p:nvSpPr>
        <p:spPr>
          <a:xfrm>
            <a:off x="609600" y="1524004"/>
            <a:ext cx="11033760" cy="4800596"/>
          </a:xfrm>
          <a:noFill/>
        </p:spPr>
        <p:txBody>
          <a:bodyPr>
            <a:normAutofit fontScale="92500"/>
          </a:bodyPr>
          <a:lstStyle/>
          <a:p>
            <a:pPr defTabSz="904875">
              <a:buFont typeface="+mj-lt"/>
              <a:buAutoNum type="arabicPeriod" startAt="6"/>
            </a:pPr>
            <a:r>
              <a:rPr lang="ru-RU" sz="3600" b="1" spc="-40" dirty="0">
                <a:solidFill>
                  <a:schemeClr val="bg2"/>
                </a:solidFill>
              </a:rPr>
              <a:t>Поскольку Бог является Источником всей истины, всякая истина в конечном итоге является Божьей истиной</a:t>
            </a:r>
            <a:r>
              <a:rPr lang="en-US" sz="3600" b="1" spc="-40" dirty="0">
                <a:solidFill>
                  <a:schemeClr val="bg2"/>
                </a:solidFill>
              </a:rPr>
              <a:t>.</a:t>
            </a:r>
          </a:p>
          <a:p>
            <a:pPr marL="457200" lvl="1" indent="0" defTabSz="904875">
              <a:lnSpc>
                <a:spcPct val="90000"/>
              </a:lnSpc>
              <a:spcBef>
                <a:spcPct val="50000"/>
              </a:spcBef>
              <a:buNone/>
            </a:pPr>
            <a:r>
              <a:rPr lang="ru-RU" sz="3600" dirty="0">
                <a:solidFill>
                  <a:schemeClr val="tx2"/>
                </a:solidFill>
              </a:rPr>
              <a:t>Верующие в Бога не обладают </a:t>
            </a:r>
            <a:r>
              <a:rPr lang="ru-RU" sz="3600" b="1" dirty="0">
                <a:solidFill>
                  <a:srgbClr val="C00000"/>
                </a:solidFill>
              </a:rPr>
              <a:t>монополией</a:t>
            </a:r>
            <a:r>
              <a:rPr lang="ru-RU" sz="3600" dirty="0">
                <a:solidFill>
                  <a:schemeClr val="tx2"/>
                </a:solidFill>
              </a:rPr>
              <a:t> на истину</a:t>
            </a:r>
          </a:p>
          <a:p>
            <a:pPr marL="457200" lvl="1" indent="0" defTabSz="904875">
              <a:lnSpc>
                <a:spcPct val="90000"/>
              </a:lnSpc>
              <a:spcBef>
                <a:spcPct val="50000"/>
              </a:spcBef>
              <a:buNone/>
            </a:pPr>
            <a:r>
              <a:rPr lang="ru-RU" sz="3600" b="1" dirty="0">
                <a:solidFill>
                  <a:schemeClr val="tx2"/>
                </a:solidFill>
              </a:rPr>
              <a:t>Неверующие</a:t>
            </a:r>
            <a:r>
              <a:rPr lang="ru-RU" sz="3600" dirty="0">
                <a:solidFill>
                  <a:schemeClr val="tx2"/>
                </a:solidFill>
              </a:rPr>
              <a:t> также открывают истины</a:t>
            </a:r>
          </a:p>
          <a:p>
            <a:pPr marL="457200" lvl="1" indent="0" defTabSz="904875">
              <a:lnSpc>
                <a:spcPct val="90000"/>
              </a:lnSpc>
              <a:spcBef>
                <a:spcPct val="50000"/>
              </a:spcBef>
              <a:buNone/>
            </a:pPr>
            <a:r>
              <a:rPr lang="ru-RU" sz="3600" dirty="0">
                <a:solidFill>
                  <a:schemeClr val="tx2"/>
                </a:solidFill>
              </a:rPr>
              <a:t>Он </a:t>
            </a:r>
            <a:r>
              <a:rPr lang="en-US" sz="3600" dirty="0">
                <a:solidFill>
                  <a:schemeClr val="tx2"/>
                </a:solidFill>
              </a:rPr>
              <a:t>[</a:t>
            </a:r>
            <a:r>
              <a:rPr lang="ru-RU" sz="3600" dirty="0">
                <a:solidFill>
                  <a:schemeClr val="tx2"/>
                </a:solidFill>
              </a:rPr>
              <a:t>Бог</a:t>
            </a:r>
            <a:r>
              <a:rPr lang="en-US" sz="3600" dirty="0">
                <a:solidFill>
                  <a:schemeClr val="tx2"/>
                </a:solidFill>
              </a:rPr>
              <a:t>]</a:t>
            </a:r>
            <a:r>
              <a:rPr lang="ru-RU" sz="3600" dirty="0">
                <a:solidFill>
                  <a:schemeClr val="tx2"/>
                </a:solidFill>
              </a:rPr>
              <a:t> повелевает солнцу Своему восходить над злыми и добрыми и посылает дождь на праведных и неправедных </a:t>
            </a:r>
            <a:r>
              <a:rPr lang="en-US" sz="2400" dirty="0">
                <a:solidFill>
                  <a:schemeClr val="tx2"/>
                </a:solidFill>
              </a:rPr>
              <a:t>(M</a:t>
            </a:r>
            <a:r>
              <a:rPr lang="ru-RU" sz="2400" dirty="0">
                <a:solidFill>
                  <a:schemeClr val="tx2"/>
                </a:solidFill>
              </a:rPr>
              <a:t>ф</a:t>
            </a:r>
            <a:r>
              <a:rPr lang="en-US" sz="2400" dirty="0">
                <a:solidFill>
                  <a:schemeClr val="tx2"/>
                </a:solidFill>
              </a:rPr>
              <a:t>. 5:45)</a:t>
            </a:r>
            <a:r>
              <a:rPr lang="en-US" sz="3600" dirty="0">
                <a:solidFill>
                  <a:schemeClr val="tx2"/>
                </a:solidFill>
              </a:rPr>
              <a:t>, </a:t>
            </a:r>
            <a:r>
              <a:rPr lang="ru-RU" sz="3600" dirty="0">
                <a:solidFill>
                  <a:schemeClr val="tx2"/>
                </a:solidFill>
              </a:rPr>
              <a:t>ибо</a:t>
            </a:r>
            <a:r>
              <a:rPr lang="en-US" sz="3600" dirty="0">
                <a:solidFill>
                  <a:schemeClr val="tx2"/>
                </a:solidFill>
              </a:rPr>
              <a:t> </a:t>
            </a:r>
            <a:r>
              <a:rPr lang="ru-RU" sz="3600" dirty="0">
                <a:solidFill>
                  <a:schemeClr val="tx2"/>
                </a:solidFill>
              </a:rPr>
              <a:t>Он</a:t>
            </a:r>
            <a:r>
              <a:rPr lang="en-US" sz="3600" dirty="0">
                <a:solidFill>
                  <a:schemeClr val="tx2"/>
                </a:solidFill>
              </a:rPr>
              <a:t> “</a:t>
            </a:r>
            <a:r>
              <a:rPr lang="ru-RU" sz="3600" dirty="0">
                <a:solidFill>
                  <a:schemeClr val="tx2"/>
                </a:solidFill>
              </a:rPr>
              <a:t>хочет, чтобы</a:t>
            </a:r>
            <a:r>
              <a:rPr lang="en-US" sz="3600" dirty="0">
                <a:solidFill>
                  <a:schemeClr val="tx2"/>
                </a:solidFill>
              </a:rPr>
              <a:t> </a:t>
            </a:r>
            <a:r>
              <a:rPr lang="ru-RU" sz="4300" b="1" dirty="0">
                <a:solidFill>
                  <a:schemeClr val="accent3">
                    <a:lumMod val="75000"/>
                  </a:schemeClr>
                </a:solidFill>
              </a:rPr>
              <a:t>все</a:t>
            </a:r>
            <a:r>
              <a:rPr lang="en-US" sz="3600" dirty="0">
                <a:solidFill>
                  <a:schemeClr val="tx2"/>
                </a:solidFill>
              </a:rPr>
              <a:t> </a:t>
            </a:r>
            <a:r>
              <a:rPr lang="ru-RU" sz="3600" dirty="0">
                <a:solidFill>
                  <a:schemeClr val="tx2"/>
                </a:solidFill>
              </a:rPr>
              <a:t>достигли </a:t>
            </a:r>
            <a:r>
              <a:rPr lang="ru-RU" sz="4300" b="1" dirty="0">
                <a:solidFill>
                  <a:schemeClr val="accent3">
                    <a:lumMod val="75000"/>
                  </a:schemeClr>
                </a:solidFill>
              </a:rPr>
              <a:t>познания истины</a:t>
            </a:r>
            <a:r>
              <a:rPr lang="en-US" sz="3600" dirty="0">
                <a:solidFill>
                  <a:schemeClr val="tx2"/>
                </a:solidFill>
              </a:rPr>
              <a:t>”</a:t>
            </a:r>
            <a:r>
              <a:rPr lang="en-US" sz="2400" dirty="0">
                <a:solidFill>
                  <a:schemeClr val="tx2"/>
                </a:solidFill>
              </a:rPr>
              <a:t> (1 </a:t>
            </a:r>
            <a:r>
              <a:rPr lang="ru-RU" sz="2400" dirty="0">
                <a:solidFill>
                  <a:schemeClr val="tx2"/>
                </a:solidFill>
              </a:rPr>
              <a:t>Тим</a:t>
            </a:r>
            <a:r>
              <a:rPr lang="en-US" sz="2400" dirty="0">
                <a:solidFill>
                  <a:schemeClr val="tx2"/>
                </a:solidFill>
              </a:rPr>
              <a:t>. 2:4)</a:t>
            </a:r>
          </a:p>
        </p:txBody>
      </p:sp>
    </p:spTree>
    <p:extLst>
      <p:ext uri="{BB962C8B-B14F-4D97-AF65-F5344CB8AC3E}">
        <p14:creationId xmlns:p14="http://schemas.microsoft.com/office/powerpoint/2010/main" val="229601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107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107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1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build="p" bldLvl="2"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ru-RU" b="1" dirty="0"/>
              <a:t>Последствия</a:t>
            </a:r>
            <a:endParaRPr lang="en-US" dirty="0"/>
          </a:p>
        </p:txBody>
      </p:sp>
      <p:sp>
        <p:nvSpPr>
          <p:cNvPr id="131075" name="Rectangle 3"/>
          <p:cNvSpPr>
            <a:spLocks noGrp="1" noChangeArrowheads="1"/>
          </p:cNvSpPr>
          <p:nvPr>
            <p:ph idx="1"/>
          </p:nvPr>
        </p:nvSpPr>
        <p:spPr>
          <a:xfrm>
            <a:off x="609601" y="1524000"/>
            <a:ext cx="8839200" cy="4648200"/>
          </a:xfrm>
          <a:noFill/>
        </p:spPr>
        <p:txBody>
          <a:bodyPr>
            <a:normAutofit/>
          </a:bodyPr>
          <a:lstStyle/>
          <a:p>
            <a:pPr defTabSz="904875">
              <a:buFont typeface="+mj-lt"/>
              <a:buAutoNum type="arabicPeriod" startAt="6"/>
            </a:pPr>
            <a:r>
              <a:rPr lang="ru-RU" sz="3600" b="1" spc="-40" dirty="0">
                <a:solidFill>
                  <a:schemeClr val="bg2"/>
                </a:solidFill>
              </a:rPr>
              <a:t>Поскольку Бог является Источником всей истины, всякая истина в конечном итоге является Божьей истиной</a:t>
            </a:r>
            <a:r>
              <a:rPr lang="en-US" sz="3600" b="1" spc="-40" dirty="0">
                <a:solidFill>
                  <a:schemeClr val="bg2"/>
                </a:solidFill>
              </a:rPr>
              <a:t>.</a:t>
            </a:r>
          </a:p>
          <a:p>
            <a:pPr marL="457200" lvl="1" indent="0" defTabSz="904875">
              <a:spcBef>
                <a:spcPts val="1800"/>
              </a:spcBef>
              <a:buNone/>
            </a:pPr>
            <a:r>
              <a:rPr lang="ru-RU" sz="3600" dirty="0">
                <a:solidFill>
                  <a:schemeClr val="tx2"/>
                </a:solidFill>
              </a:rPr>
              <a:t>В чем </a:t>
            </a:r>
            <a:r>
              <a:rPr lang="ru-RU" sz="3600" b="1" dirty="0">
                <a:solidFill>
                  <a:schemeClr val="accent6"/>
                </a:solidFill>
              </a:rPr>
              <a:t>разница</a:t>
            </a:r>
            <a:r>
              <a:rPr lang="en-US" sz="3600" dirty="0">
                <a:solidFill>
                  <a:schemeClr val="tx2"/>
                </a:solidFill>
              </a:rPr>
              <a:t> </a:t>
            </a:r>
            <a:r>
              <a:rPr lang="ru-RU" sz="3600" dirty="0">
                <a:solidFill>
                  <a:schemeClr val="tx2"/>
                </a:solidFill>
              </a:rPr>
              <a:t>между</a:t>
            </a:r>
            <a:r>
              <a:rPr lang="en-US" sz="3600" dirty="0">
                <a:solidFill>
                  <a:schemeClr val="tx2"/>
                </a:solidFill>
              </a:rPr>
              <a:t> </a:t>
            </a:r>
            <a:br>
              <a:rPr lang="en-US" sz="3600" dirty="0">
                <a:solidFill>
                  <a:schemeClr val="tx2"/>
                </a:solidFill>
              </a:rPr>
            </a:br>
            <a:r>
              <a:rPr lang="ru-RU" sz="3600" dirty="0">
                <a:solidFill>
                  <a:schemeClr val="tx2"/>
                </a:solidFill>
              </a:rPr>
              <a:t>верующим и неверующим</a:t>
            </a:r>
            <a:r>
              <a:rPr lang="en-US" sz="3600" dirty="0">
                <a:solidFill>
                  <a:schemeClr val="tx2"/>
                </a:solidFill>
              </a:rPr>
              <a:t>?</a:t>
            </a:r>
          </a:p>
          <a:p>
            <a:pPr marL="457200" lvl="1" indent="0" defTabSz="904875">
              <a:lnSpc>
                <a:spcPct val="80000"/>
              </a:lnSpc>
              <a:spcBef>
                <a:spcPts val="3000"/>
              </a:spcBef>
              <a:buNone/>
            </a:pPr>
            <a:r>
              <a:rPr lang="ru-RU" sz="3600" dirty="0">
                <a:solidFill>
                  <a:schemeClr val="tx2"/>
                </a:solidFill>
              </a:rPr>
              <a:t>Верующий в Бога признает и ценит </a:t>
            </a:r>
            <a:r>
              <a:rPr lang="ru-RU" sz="4800" b="1" dirty="0">
                <a:solidFill>
                  <a:schemeClr val="accent3">
                    <a:lumMod val="75000"/>
                  </a:schemeClr>
                </a:solidFill>
              </a:rPr>
              <a:t>Источник</a:t>
            </a:r>
            <a:r>
              <a:rPr lang="ru-RU" sz="3600" dirty="0">
                <a:solidFill>
                  <a:schemeClr val="tx2"/>
                </a:solidFill>
              </a:rPr>
              <a:t> этой истины.</a:t>
            </a:r>
            <a:endParaRPr lang="en-US" sz="3600" dirty="0">
              <a:solidFill>
                <a:schemeClr val="tx2"/>
              </a:solidFill>
            </a:endParaRPr>
          </a:p>
        </p:txBody>
      </p:sp>
      <p:pic>
        <p:nvPicPr>
          <p:cNvPr id="4" name="Picture 3">
            <a:extLst>
              <a:ext uri="{FF2B5EF4-FFF2-40B4-BE49-F238E27FC236}">
                <a16:creationId xmlns:a16="http://schemas.microsoft.com/office/drawing/2014/main" id="{A342AED0-52ED-48EF-BEB3-1143DDA81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448800" y="89292"/>
            <a:ext cx="2590800" cy="6510406"/>
          </a:xfrm>
          <a:prstGeom prst="rect">
            <a:avLst/>
          </a:prstGeom>
        </p:spPr>
      </p:pic>
    </p:spTree>
    <p:extLst>
      <p:ext uri="{BB962C8B-B14F-4D97-AF65-F5344CB8AC3E}">
        <p14:creationId xmlns:p14="http://schemas.microsoft.com/office/powerpoint/2010/main" val="35971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Autofit/>
          </a:bodyPr>
          <a:lstStyle/>
          <a:p>
            <a:pPr algn="ctr"/>
            <a:r>
              <a:rPr lang="ru-RU" b="1" dirty="0"/>
              <a:t>Обретение</a:t>
            </a:r>
            <a:r>
              <a:rPr lang="en-US" b="1" dirty="0"/>
              <a:t>  </a:t>
            </a:r>
            <a:r>
              <a:rPr lang="ru-RU" b="1" dirty="0"/>
              <a:t>знания</a:t>
            </a:r>
            <a:r>
              <a:rPr lang="en-US" sz="9600" b="1" dirty="0"/>
              <a:t> </a:t>
            </a:r>
            <a:br>
              <a:rPr lang="en-US" sz="9600" dirty="0"/>
            </a:br>
            <a:r>
              <a:rPr lang="ru-RU" sz="12000" b="1" dirty="0">
                <a:solidFill>
                  <a:schemeClr val="accent3">
                    <a:lumMod val="75000"/>
                  </a:schemeClr>
                </a:solidFill>
              </a:rPr>
              <a:t>достоверного</a:t>
            </a:r>
            <a:endParaRPr lang="en-US" sz="9600" b="1" dirty="0"/>
          </a:p>
        </p:txBody>
      </p:sp>
      <p:sp>
        <p:nvSpPr>
          <p:cNvPr id="2" name="Text Placeholder 1">
            <a:extLst>
              <a:ext uri="{FF2B5EF4-FFF2-40B4-BE49-F238E27FC236}">
                <a16:creationId xmlns:a16="http://schemas.microsoft.com/office/drawing/2014/main" id="{26B4D53F-EBFA-4C1C-B619-9668668E841B}"/>
              </a:ext>
            </a:extLst>
          </p:cNvPr>
          <p:cNvSpPr>
            <a:spLocks noGrp="1"/>
          </p:cNvSpPr>
          <p:nvPr>
            <p:ph type="body" idx="1"/>
          </p:nvPr>
        </p:nvSpPr>
        <p:spPr/>
        <p:txBody>
          <a:bodyPr/>
          <a:lstStyle/>
          <a:p>
            <a:r>
              <a:rPr lang="ru-RU" sz="4400" b="1" dirty="0"/>
              <a:t>В поисках истины</a:t>
            </a:r>
            <a:endParaRPr lang="en-US" sz="4400" b="1" dirty="0"/>
          </a:p>
        </p:txBody>
      </p:sp>
      <p:sp>
        <p:nvSpPr>
          <p:cNvPr id="3" name="TextBox 2">
            <a:extLst>
              <a:ext uri="{FF2B5EF4-FFF2-40B4-BE49-F238E27FC236}">
                <a16:creationId xmlns:a16="http://schemas.microsoft.com/office/drawing/2014/main" id="{C3106ED6-0812-4EAC-8963-1E4E4D52641D}"/>
              </a:ext>
            </a:extLst>
          </p:cNvPr>
          <p:cNvSpPr txBox="1"/>
          <p:nvPr/>
        </p:nvSpPr>
        <p:spPr>
          <a:xfrm flipV="1">
            <a:off x="6629400" y="2034200"/>
            <a:ext cx="838200" cy="1015663"/>
          </a:xfrm>
          <a:prstGeom prst="rect">
            <a:avLst/>
          </a:prstGeom>
          <a:noFill/>
        </p:spPr>
        <p:txBody>
          <a:bodyPr wrap="square" rtlCol="0">
            <a:spAutoFit/>
          </a:bodyPr>
          <a:lstStyle/>
          <a:p>
            <a:r>
              <a:rPr lang="es-MX" sz="6000" dirty="0">
                <a:solidFill>
                  <a:schemeClr val="accent3">
                    <a:lumMod val="75000"/>
                  </a:schemeClr>
                </a:solidFill>
                <a:latin typeface="+mn-lt"/>
              </a:rPr>
              <a:t>V</a:t>
            </a:r>
          </a:p>
        </p:txBody>
      </p:sp>
    </p:spTree>
    <p:extLst>
      <p:ext uri="{BB962C8B-B14F-4D97-AF65-F5344CB8AC3E}">
        <p14:creationId xmlns:p14="http://schemas.microsoft.com/office/powerpoint/2010/main" val="22081424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ru-RU" b="1" dirty="0"/>
              <a:t>Как мы обретаем истину</a:t>
            </a:r>
            <a:r>
              <a:rPr lang="en-US" b="1" dirty="0"/>
              <a:t>?</a:t>
            </a:r>
          </a:p>
        </p:txBody>
      </p:sp>
      <p:sp>
        <p:nvSpPr>
          <p:cNvPr id="48131" name="Rectangle 3"/>
          <p:cNvSpPr>
            <a:spLocks noGrp="1" noChangeArrowheads="1"/>
          </p:cNvSpPr>
          <p:nvPr>
            <p:ph idx="1"/>
          </p:nvPr>
        </p:nvSpPr>
        <p:spPr>
          <a:xfrm>
            <a:off x="609600" y="3198123"/>
            <a:ext cx="10972800" cy="2974081"/>
          </a:xfrm>
          <a:effectLst/>
        </p:spPr>
        <p:txBody>
          <a:bodyPr>
            <a:normAutofit/>
          </a:bodyPr>
          <a:lstStyle/>
          <a:p>
            <a:pPr marL="342900" indent="-342900">
              <a:lnSpc>
                <a:spcPct val="95000"/>
              </a:lnSpc>
            </a:pPr>
            <a:r>
              <a:rPr lang="ru-RU" sz="3600" b="1" dirty="0">
                <a:solidFill>
                  <a:schemeClr val="accent2">
                    <a:lumMod val="75000"/>
                  </a:schemeClr>
                </a:solidFill>
              </a:rPr>
              <a:t>Откровение</a:t>
            </a:r>
            <a:r>
              <a:rPr lang="en-US" sz="3600" dirty="0">
                <a:solidFill>
                  <a:schemeClr val="accent2">
                    <a:lumMod val="75000"/>
                  </a:schemeClr>
                </a:solidFill>
              </a:rPr>
              <a:t>:</a:t>
            </a:r>
            <a:r>
              <a:rPr lang="en-US" sz="3600" b="1" dirty="0">
                <a:solidFill>
                  <a:schemeClr val="accent2">
                    <a:lumMod val="75000"/>
                  </a:schemeClr>
                </a:solidFill>
              </a:rPr>
              <a:t> </a:t>
            </a:r>
            <a:r>
              <a:rPr lang="ru-RU" sz="3600" dirty="0">
                <a:solidFill>
                  <a:schemeClr val="tx2"/>
                </a:solidFill>
              </a:rPr>
              <a:t>Канал, через который Бог открывает истину людям</a:t>
            </a:r>
            <a:endParaRPr lang="en-US" sz="3600" spc="-20" dirty="0">
              <a:solidFill>
                <a:schemeClr val="tx2"/>
              </a:solidFill>
            </a:endParaRPr>
          </a:p>
          <a:p>
            <a:pPr marL="342900" indent="-342900">
              <a:lnSpc>
                <a:spcPct val="95000"/>
              </a:lnSpc>
            </a:pPr>
            <a:r>
              <a:rPr lang="ru-RU" sz="3600" b="1" dirty="0">
                <a:solidFill>
                  <a:schemeClr val="accent2">
                    <a:lumMod val="75000"/>
                  </a:schemeClr>
                </a:solidFill>
              </a:rPr>
              <a:t>Разум, исследование, осмысление</a:t>
            </a:r>
            <a:r>
              <a:rPr lang="en-US" sz="3600" dirty="0">
                <a:solidFill>
                  <a:schemeClr val="accent2">
                    <a:lumMod val="75000"/>
                  </a:schemeClr>
                </a:solidFill>
              </a:rPr>
              <a:t>:</a:t>
            </a:r>
            <a:r>
              <a:rPr lang="en-US" sz="3600" b="1" dirty="0">
                <a:solidFill>
                  <a:schemeClr val="accent2">
                    <a:lumMod val="75000"/>
                  </a:schemeClr>
                </a:solidFill>
              </a:rPr>
              <a:t> </a:t>
            </a:r>
            <a:r>
              <a:rPr lang="ru-RU" sz="3600" dirty="0">
                <a:solidFill>
                  <a:schemeClr val="tx2"/>
                </a:solidFill>
              </a:rPr>
              <a:t>Дары от Бога для понимания истины</a:t>
            </a:r>
          </a:p>
          <a:p>
            <a:pPr marL="342900" indent="-342900">
              <a:lnSpc>
                <a:spcPct val="95000"/>
              </a:lnSpc>
            </a:pPr>
            <a:r>
              <a:rPr lang="ru-RU" sz="3600" b="1" dirty="0">
                <a:solidFill>
                  <a:schemeClr val="accent2">
                    <a:lumMod val="75000"/>
                  </a:schemeClr>
                </a:solidFill>
              </a:rPr>
              <a:t>Вера</a:t>
            </a:r>
            <a:r>
              <a:rPr lang="en-US" sz="3600" dirty="0">
                <a:solidFill>
                  <a:schemeClr val="accent2">
                    <a:lumMod val="75000"/>
                  </a:schemeClr>
                </a:solidFill>
              </a:rPr>
              <a:t>:</a:t>
            </a:r>
            <a:r>
              <a:rPr lang="en-US" sz="3600" b="1" dirty="0">
                <a:solidFill>
                  <a:schemeClr val="accent2">
                    <a:lumMod val="75000"/>
                  </a:schemeClr>
                </a:solidFill>
              </a:rPr>
              <a:t> </a:t>
            </a:r>
            <a:r>
              <a:rPr lang="ru-RU" sz="3600" dirty="0">
                <a:solidFill>
                  <a:schemeClr val="tx2"/>
                </a:solidFill>
              </a:rPr>
              <a:t>Искреннее стремление принять Божью истину</a:t>
            </a:r>
            <a:endParaRPr lang="en-US" sz="3600" dirty="0">
              <a:solidFill>
                <a:schemeClr val="tx2"/>
              </a:solidFill>
            </a:endParaRPr>
          </a:p>
        </p:txBody>
      </p:sp>
      <p:sp>
        <p:nvSpPr>
          <p:cNvPr id="48132" name="Text Box 4"/>
          <p:cNvSpPr txBox="1">
            <a:spLocks noChangeArrowheads="1"/>
          </p:cNvSpPr>
          <p:nvPr/>
        </p:nvSpPr>
        <p:spPr bwMode="auto">
          <a:xfrm>
            <a:off x="2428178" y="1941498"/>
            <a:ext cx="1219200" cy="646331"/>
          </a:xfrm>
          <a:prstGeom prst="rect">
            <a:avLst/>
          </a:prstGeom>
          <a:noFill/>
          <a:ln w="12700" cap="sq">
            <a:noFill/>
            <a:miter lim="800000"/>
            <a:headEnd type="none" w="sm" len="sm"/>
            <a:tailEnd type="none" w="sm" len="sm"/>
          </a:ln>
          <a:effectLst/>
        </p:spPr>
        <p:txBody>
          <a:bodyPr wrap="square">
            <a:spAutoFit/>
          </a:bodyPr>
          <a:lstStyle/>
          <a:p>
            <a:pPr>
              <a:spcBef>
                <a:spcPct val="50000"/>
              </a:spcBef>
            </a:pPr>
            <a:r>
              <a:rPr lang="ru-RU" sz="3600" b="1" dirty="0">
                <a:solidFill>
                  <a:schemeClr val="bg2">
                    <a:lumMod val="75000"/>
                  </a:schemeClr>
                </a:solidFill>
                <a:latin typeface="+mn-lt"/>
              </a:rPr>
              <a:t>Бог</a:t>
            </a:r>
            <a:endParaRPr lang="en-US" sz="3600" b="1" dirty="0">
              <a:solidFill>
                <a:schemeClr val="bg2">
                  <a:lumMod val="75000"/>
                </a:schemeClr>
              </a:solidFill>
              <a:latin typeface="+mn-lt"/>
            </a:endParaRPr>
          </a:p>
        </p:txBody>
      </p:sp>
      <p:sp>
        <p:nvSpPr>
          <p:cNvPr id="48133" name="Text Box 5"/>
          <p:cNvSpPr txBox="1">
            <a:spLocks noChangeArrowheads="1"/>
          </p:cNvSpPr>
          <p:nvPr/>
        </p:nvSpPr>
        <p:spPr bwMode="auto">
          <a:xfrm>
            <a:off x="4620833" y="1695271"/>
            <a:ext cx="2743200" cy="1200329"/>
          </a:xfrm>
          <a:prstGeom prst="rect">
            <a:avLst/>
          </a:prstGeom>
          <a:noFill/>
          <a:ln w="12700" cap="sq">
            <a:noFill/>
            <a:miter lim="800000"/>
            <a:headEnd type="none" w="sm" len="sm"/>
            <a:tailEnd type="none" w="sm" len="sm"/>
          </a:ln>
          <a:effectLst/>
        </p:spPr>
        <p:txBody>
          <a:bodyPr wrap="square">
            <a:spAutoFit/>
          </a:bodyPr>
          <a:lstStyle/>
          <a:p>
            <a:pPr>
              <a:spcBef>
                <a:spcPct val="50000"/>
              </a:spcBef>
            </a:pPr>
            <a:r>
              <a:rPr lang="ru-RU" sz="3600" b="1" dirty="0">
                <a:solidFill>
                  <a:schemeClr val="bg2">
                    <a:lumMod val="75000"/>
                  </a:schemeClr>
                </a:solidFill>
                <a:latin typeface="+mn-lt"/>
              </a:rPr>
              <a:t>Факты и принципы</a:t>
            </a:r>
            <a:endParaRPr lang="en-US" sz="3600" b="1" dirty="0">
              <a:solidFill>
                <a:schemeClr val="bg2">
                  <a:lumMod val="75000"/>
                </a:schemeClr>
              </a:solidFill>
              <a:latin typeface="+mn-lt"/>
            </a:endParaRPr>
          </a:p>
        </p:txBody>
      </p:sp>
      <p:sp>
        <p:nvSpPr>
          <p:cNvPr id="48134" name="Text Box 6"/>
          <p:cNvSpPr txBox="1">
            <a:spLocks noChangeArrowheads="1"/>
          </p:cNvSpPr>
          <p:nvPr/>
        </p:nvSpPr>
        <p:spPr bwMode="auto">
          <a:xfrm>
            <a:off x="8357475" y="1979982"/>
            <a:ext cx="2050473" cy="646331"/>
          </a:xfrm>
          <a:prstGeom prst="rect">
            <a:avLst/>
          </a:prstGeom>
          <a:noFill/>
          <a:ln w="12700" cap="sq">
            <a:noFill/>
            <a:miter lim="800000"/>
            <a:headEnd type="none" w="sm" len="sm"/>
            <a:tailEnd type="none" w="sm" len="sm"/>
          </a:ln>
          <a:effectLst/>
        </p:spPr>
        <p:txBody>
          <a:bodyPr wrap="square">
            <a:spAutoFit/>
          </a:bodyPr>
          <a:lstStyle/>
          <a:p>
            <a:pPr>
              <a:spcBef>
                <a:spcPct val="50000"/>
              </a:spcBef>
            </a:pPr>
            <a:r>
              <a:rPr lang="ru-RU" sz="3600" b="1" dirty="0">
                <a:solidFill>
                  <a:schemeClr val="bg2">
                    <a:lumMod val="75000"/>
                  </a:schemeClr>
                </a:solidFill>
                <a:latin typeface="+mn-lt"/>
              </a:rPr>
              <a:t>Человек</a:t>
            </a:r>
            <a:endParaRPr lang="en-US" sz="3600" b="1" dirty="0">
              <a:solidFill>
                <a:schemeClr val="bg2">
                  <a:lumMod val="75000"/>
                </a:schemeClr>
              </a:solidFill>
              <a:latin typeface="+mn-lt"/>
            </a:endParaRPr>
          </a:p>
        </p:txBody>
      </p:sp>
      <p:sp>
        <p:nvSpPr>
          <p:cNvPr id="48135" name="AutoShape 7"/>
          <p:cNvSpPr>
            <a:spLocks noChangeArrowheads="1"/>
          </p:cNvSpPr>
          <p:nvPr/>
        </p:nvSpPr>
        <p:spPr bwMode="auto">
          <a:xfrm>
            <a:off x="3881086" y="2043653"/>
            <a:ext cx="876300" cy="526196"/>
          </a:xfrm>
          <a:prstGeom prst="rightArrow">
            <a:avLst>
              <a:gd name="adj1" fmla="val 50000"/>
              <a:gd name="adj2" fmla="val 61682"/>
            </a:avLst>
          </a:prstGeom>
          <a:solidFill>
            <a:schemeClr val="accent1">
              <a:lumMod val="75000"/>
            </a:schemeClr>
          </a:solidFill>
          <a:ln w="12700" cap="sq">
            <a:noFill/>
            <a:miter lim="800000"/>
            <a:headEnd type="none" w="sm" len="sm"/>
            <a:tailEnd type="none" w="sm" len="sm"/>
          </a:ln>
          <a:effectLst/>
        </p:spPr>
        <p:txBody>
          <a:bodyPr wrap="none" anchor="ctr"/>
          <a:lstStyle/>
          <a:p>
            <a:endParaRPr lang="en-US" sz="3600">
              <a:latin typeface="+mn-lt"/>
            </a:endParaRPr>
          </a:p>
        </p:txBody>
      </p:sp>
      <p:sp>
        <p:nvSpPr>
          <p:cNvPr id="9" name="AutoShape 7">
            <a:extLst>
              <a:ext uri="{FF2B5EF4-FFF2-40B4-BE49-F238E27FC236}">
                <a16:creationId xmlns:a16="http://schemas.microsoft.com/office/drawing/2014/main" id="{73AD222A-08A2-4B98-B94F-F4A8C7ADB8EC}"/>
              </a:ext>
            </a:extLst>
          </p:cNvPr>
          <p:cNvSpPr>
            <a:spLocks noChangeArrowheads="1"/>
          </p:cNvSpPr>
          <p:nvPr/>
        </p:nvSpPr>
        <p:spPr bwMode="auto">
          <a:xfrm>
            <a:off x="7271986" y="2040050"/>
            <a:ext cx="876300" cy="526196"/>
          </a:xfrm>
          <a:prstGeom prst="rightArrow">
            <a:avLst>
              <a:gd name="adj1" fmla="val 50000"/>
              <a:gd name="adj2" fmla="val 61682"/>
            </a:avLst>
          </a:prstGeom>
          <a:solidFill>
            <a:schemeClr val="accent1">
              <a:lumMod val="75000"/>
            </a:schemeClr>
          </a:solidFill>
          <a:ln w="12700" cap="sq">
            <a:noFill/>
            <a:miter lim="800000"/>
            <a:headEnd type="none" w="sm" len="sm"/>
            <a:tailEnd type="none" w="sm" len="sm"/>
          </a:ln>
          <a:effectLst/>
        </p:spPr>
        <p:txBody>
          <a:bodyPr wrap="none" anchor="ctr"/>
          <a:lstStyle/>
          <a:p>
            <a:endParaRPr lang="en-US" sz="3600">
              <a:latin typeface="+mn-lt"/>
            </a:endParaRPr>
          </a:p>
        </p:txBody>
      </p:sp>
    </p:spTree>
    <p:extLst>
      <p:ext uri="{BB962C8B-B14F-4D97-AF65-F5344CB8AC3E}">
        <p14:creationId xmlns:p14="http://schemas.microsoft.com/office/powerpoint/2010/main" val="270201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1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1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uiExpand="1" build="p" autoUpdateAnimBg="0"/>
      <p:bldP spid="48133" grpId="0"/>
      <p:bldP spid="48134" grpId="0"/>
      <p:bldP spid="48135"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C1D6EB1-EE3A-4ABF-8579-D6320BE37B58}"/>
              </a:ext>
            </a:extLst>
          </p:cNvPr>
          <p:cNvGrpSpPr/>
          <p:nvPr/>
        </p:nvGrpSpPr>
        <p:grpSpPr>
          <a:xfrm flipV="1">
            <a:off x="3876728" y="4306728"/>
            <a:ext cx="4724398" cy="1163635"/>
            <a:chOff x="2286001" y="2200388"/>
            <a:chExt cx="4724398" cy="1163635"/>
          </a:xfrm>
        </p:grpSpPr>
        <p:cxnSp>
          <p:nvCxnSpPr>
            <p:cNvPr id="28" name="Straight Arrow Connector 27">
              <a:extLst>
                <a:ext uri="{FF2B5EF4-FFF2-40B4-BE49-F238E27FC236}">
                  <a16:creationId xmlns:a16="http://schemas.microsoft.com/office/drawing/2014/main" id="{C0713B27-19D6-411F-8D42-4044F6F3668B}"/>
                </a:ext>
              </a:extLst>
            </p:cNvPr>
            <p:cNvCxnSpPr>
              <a:cxnSpLocks/>
            </p:cNvCxnSpPr>
            <p:nvPr/>
          </p:nvCxnSpPr>
          <p:spPr>
            <a:xfrm flipH="1">
              <a:off x="2286001" y="2556908"/>
              <a:ext cx="1295399" cy="807115"/>
            </a:xfrm>
            <a:prstGeom prst="straightConnector1">
              <a:avLst/>
            </a:prstGeom>
            <a:ln w="76200" cap="rnd">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35FD2A1-C9DC-4924-97E3-0C55A56A5BDF}"/>
                </a:ext>
              </a:extLst>
            </p:cNvPr>
            <p:cNvCxnSpPr>
              <a:cxnSpLocks/>
            </p:cNvCxnSpPr>
            <p:nvPr/>
          </p:nvCxnSpPr>
          <p:spPr>
            <a:xfrm flipH="1">
              <a:off x="4572000" y="2200388"/>
              <a:ext cx="1" cy="1163635"/>
            </a:xfrm>
            <a:prstGeom prst="straightConnector1">
              <a:avLst/>
            </a:prstGeom>
            <a:ln w="76200" cap="rnd">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A5C6ADF-83ED-495B-BC43-86DEC0F76E4E}"/>
                </a:ext>
              </a:extLst>
            </p:cNvPr>
            <p:cNvCxnSpPr>
              <a:cxnSpLocks/>
            </p:cNvCxnSpPr>
            <p:nvPr/>
          </p:nvCxnSpPr>
          <p:spPr>
            <a:xfrm>
              <a:off x="5715000" y="2556908"/>
              <a:ext cx="1295399" cy="807115"/>
            </a:xfrm>
            <a:prstGeom prst="straightConnector1">
              <a:avLst/>
            </a:prstGeom>
            <a:ln w="76200" cap="rnd">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B1F6142-02A8-462B-84AF-15C550F2D77E}"/>
              </a:ext>
            </a:extLst>
          </p:cNvPr>
          <p:cNvSpPr>
            <a:spLocks noGrp="1"/>
          </p:cNvSpPr>
          <p:nvPr>
            <p:ph type="title"/>
          </p:nvPr>
        </p:nvSpPr>
        <p:spPr/>
        <p:txBody>
          <a:bodyPr/>
          <a:lstStyle/>
          <a:p>
            <a:r>
              <a:rPr lang="ru-RU" b="1" dirty="0"/>
              <a:t>Получение Истины</a:t>
            </a:r>
            <a:endParaRPr lang="en-US" b="1" dirty="0"/>
          </a:p>
        </p:txBody>
      </p:sp>
      <p:sp>
        <p:nvSpPr>
          <p:cNvPr id="5" name="Rectangle: Rounded Corners 4">
            <a:extLst>
              <a:ext uri="{FF2B5EF4-FFF2-40B4-BE49-F238E27FC236}">
                <a16:creationId xmlns:a16="http://schemas.microsoft.com/office/drawing/2014/main" id="{A995C208-F6CB-41D3-88EF-14E7E43D8816}"/>
              </a:ext>
            </a:extLst>
          </p:cNvPr>
          <p:cNvSpPr/>
          <p:nvPr/>
        </p:nvSpPr>
        <p:spPr bwMode="auto">
          <a:xfrm>
            <a:off x="2571865" y="5105400"/>
            <a:ext cx="7181735" cy="768100"/>
          </a:xfrm>
          <a:prstGeom prst="roundRect">
            <a:avLst/>
          </a:prstGeom>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eaLnBrk="1" hangingPunct="1"/>
            <a:r>
              <a:rPr lang="ru-RU" sz="4000" b="1" dirty="0">
                <a:solidFill>
                  <a:srgbClr val="FFFFFF"/>
                </a:solidFill>
                <a:effectLst>
                  <a:outerShdw blurRad="50800" dist="38100" dir="2700000" algn="tl" rotWithShape="0">
                    <a:prstClr val="black">
                      <a:alpha val="40000"/>
                    </a:prstClr>
                  </a:outerShdw>
                </a:effectLst>
              </a:rPr>
              <a:t>Вера</a:t>
            </a:r>
            <a:endParaRPr lang="en-US" sz="4000" b="1" dirty="0">
              <a:solidFill>
                <a:srgbClr val="FFFFFF"/>
              </a:solidFill>
              <a:effectLst>
                <a:outerShdw blurRad="50800" dist="38100" dir="2700000" algn="tl" rotWithShape="0">
                  <a:prstClr val="black">
                    <a:alpha val="40000"/>
                  </a:prstClr>
                </a:outerShdw>
              </a:effectLst>
            </a:endParaRPr>
          </a:p>
        </p:txBody>
      </p:sp>
      <p:sp>
        <p:nvSpPr>
          <p:cNvPr id="6" name="Rectangle: Rounded Corners 5">
            <a:extLst>
              <a:ext uri="{FF2B5EF4-FFF2-40B4-BE49-F238E27FC236}">
                <a16:creationId xmlns:a16="http://schemas.microsoft.com/office/drawing/2014/main" id="{DC7D49EE-DC63-403A-880B-146C4A490F46}"/>
              </a:ext>
            </a:extLst>
          </p:cNvPr>
          <p:cNvSpPr/>
          <p:nvPr/>
        </p:nvSpPr>
        <p:spPr bwMode="auto">
          <a:xfrm>
            <a:off x="1598553" y="3394600"/>
            <a:ext cx="2304301" cy="768100"/>
          </a:xfrm>
          <a:prstGeom prst="round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eaLnBrk="1" hangingPunct="1"/>
            <a:r>
              <a:rPr lang="ru-RU" sz="4000" b="1" dirty="0">
                <a:solidFill>
                  <a:srgbClr val="FFFFFF"/>
                </a:solidFill>
                <a:effectLst>
                  <a:outerShdw blurRad="50800" dist="38100" dir="2700000" algn="tl" rotWithShape="0">
                    <a:prstClr val="black">
                      <a:alpha val="40000"/>
                    </a:prstClr>
                  </a:outerShdw>
                </a:effectLst>
              </a:rPr>
              <a:t>Разум</a:t>
            </a:r>
            <a:endParaRPr lang="en-US" sz="4000" b="1" dirty="0">
              <a:solidFill>
                <a:srgbClr val="FFFFFF"/>
              </a:solidFill>
              <a:effectLst>
                <a:outerShdw blurRad="50800" dist="38100" dir="2700000" algn="tl" rotWithShape="0">
                  <a:prstClr val="black">
                    <a:alpha val="40000"/>
                  </a:prstClr>
                </a:outerShdw>
              </a:effectLst>
            </a:endParaRPr>
          </a:p>
        </p:txBody>
      </p:sp>
      <p:sp>
        <p:nvSpPr>
          <p:cNvPr id="8" name="Rectangle: Rounded Corners 7">
            <a:extLst>
              <a:ext uri="{FF2B5EF4-FFF2-40B4-BE49-F238E27FC236}">
                <a16:creationId xmlns:a16="http://schemas.microsoft.com/office/drawing/2014/main" id="{2AFD5C74-5144-4D9E-91F5-58277FCA1CDD}"/>
              </a:ext>
            </a:extLst>
          </p:cNvPr>
          <p:cNvSpPr/>
          <p:nvPr/>
        </p:nvSpPr>
        <p:spPr bwMode="auto">
          <a:xfrm>
            <a:off x="7621332" y="3438234"/>
            <a:ext cx="3581400" cy="768100"/>
          </a:xfrm>
          <a:prstGeom prst="round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eaLnBrk="1" hangingPunct="1"/>
            <a:r>
              <a:rPr lang="ru-RU" sz="4000" b="1" dirty="0">
                <a:solidFill>
                  <a:srgbClr val="FFFFFF"/>
                </a:solidFill>
                <a:effectLst>
                  <a:outerShdw blurRad="50800" dist="38100" dir="2700000" algn="tl" rotWithShape="0">
                    <a:prstClr val="black">
                      <a:alpha val="40000"/>
                    </a:prstClr>
                  </a:outerShdw>
                </a:effectLst>
              </a:rPr>
              <a:t>Размышление</a:t>
            </a:r>
            <a:endParaRPr lang="en-US" sz="4000" b="1" dirty="0">
              <a:solidFill>
                <a:srgbClr val="FFFFFF"/>
              </a:solidFill>
              <a:effectLst>
                <a:outerShdw blurRad="50800" dist="38100" dir="2700000" algn="tl" rotWithShape="0">
                  <a:prstClr val="black">
                    <a:alpha val="40000"/>
                  </a:prstClr>
                </a:outerShdw>
              </a:effectLst>
            </a:endParaRPr>
          </a:p>
        </p:txBody>
      </p:sp>
      <p:sp>
        <p:nvSpPr>
          <p:cNvPr id="9" name="Rectangle: Rounded Corners 8">
            <a:extLst>
              <a:ext uri="{FF2B5EF4-FFF2-40B4-BE49-F238E27FC236}">
                <a16:creationId xmlns:a16="http://schemas.microsoft.com/office/drawing/2014/main" id="{1C116045-7ED0-419D-A1B7-3B0BC5AD011F}"/>
              </a:ext>
            </a:extLst>
          </p:cNvPr>
          <p:cNvSpPr/>
          <p:nvPr/>
        </p:nvSpPr>
        <p:spPr bwMode="auto">
          <a:xfrm>
            <a:off x="4209302" y="3438234"/>
            <a:ext cx="3105582" cy="768100"/>
          </a:xfrm>
          <a:prstGeom prst="round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eaLnBrk="1" hangingPunct="1"/>
            <a:r>
              <a:rPr lang="ru-RU" sz="4000" b="1" dirty="0">
                <a:solidFill>
                  <a:srgbClr val="FFFFFF"/>
                </a:solidFill>
                <a:effectLst>
                  <a:outerShdw blurRad="50800" dist="38100" dir="2700000" algn="tl" rotWithShape="0">
                    <a:prstClr val="black">
                      <a:alpha val="40000"/>
                    </a:prstClr>
                  </a:outerShdw>
                </a:effectLst>
              </a:rPr>
              <a:t>Исследование</a:t>
            </a:r>
            <a:endParaRPr lang="en-US" sz="4000" b="1" dirty="0">
              <a:solidFill>
                <a:srgbClr val="FFFFFF"/>
              </a:solidFill>
              <a:effectLst>
                <a:outerShdw blurRad="50800" dist="38100" dir="2700000" algn="tl" rotWithShape="0">
                  <a:prstClr val="black">
                    <a:alpha val="40000"/>
                  </a:prstClr>
                </a:outerShdw>
              </a:effectLst>
            </a:endParaRPr>
          </a:p>
        </p:txBody>
      </p:sp>
      <p:grpSp>
        <p:nvGrpSpPr>
          <p:cNvPr id="26" name="Group 25">
            <a:extLst>
              <a:ext uri="{FF2B5EF4-FFF2-40B4-BE49-F238E27FC236}">
                <a16:creationId xmlns:a16="http://schemas.microsoft.com/office/drawing/2014/main" id="{D6BF7614-69A1-4B67-9A3D-C97A39026FC2}"/>
              </a:ext>
            </a:extLst>
          </p:cNvPr>
          <p:cNvGrpSpPr/>
          <p:nvPr/>
        </p:nvGrpSpPr>
        <p:grpSpPr>
          <a:xfrm>
            <a:off x="3876728" y="2200393"/>
            <a:ext cx="4724398" cy="1163635"/>
            <a:chOff x="2286001" y="2200388"/>
            <a:chExt cx="4724398" cy="1163635"/>
          </a:xfrm>
        </p:grpSpPr>
        <p:cxnSp>
          <p:nvCxnSpPr>
            <p:cNvPr id="7" name="Straight Arrow Connector 6">
              <a:extLst>
                <a:ext uri="{FF2B5EF4-FFF2-40B4-BE49-F238E27FC236}">
                  <a16:creationId xmlns:a16="http://schemas.microsoft.com/office/drawing/2014/main" id="{28E7A6A5-2C23-4E6D-9FDE-26440C79AA48}"/>
                </a:ext>
              </a:extLst>
            </p:cNvPr>
            <p:cNvCxnSpPr>
              <a:cxnSpLocks/>
            </p:cNvCxnSpPr>
            <p:nvPr/>
          </p:nvCxnSpPr>
          <p:spPr>
            <a:xfrm flipH="1">
              <a:off x="2286001" y="2556908"/>
              <a:ext cx="1295399" cy="807115"/>
            </a:xfrm>
            <a:prstGeom prst="straightConnector1">
              <a:avLst/>
            </a:prstGeom>
            <a:ln w="76200" cap="rnd">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FFE65E4-F289-4375-828F-AFF17D216E63}"/>
                </a:ext>
              </a:extLst>
            </p:cNvPr>
            <p:cNvCxnSpPr>
              <a:cxnSpLocks/>
            </p:cNvCxnSpPr>
            <p:nvPr/>
          </p:nvCxnSpPr>
          <p:spPr>
            <a:xfrm flipH="1">
              <a:off x="4572000" y="2200388"/>
              <a:ext cx="1" cy="1163635"/>
            </a:xfrm>
            <a:prstGeom prst="straightConnector1">
              <a:avLst/>
            </a:prstGeom>
            <a:ln w="76200" cap="rnd">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02D20C1-A6B2-4B7B-980D-31DE37EB2D9F}"/>
                </a:ext>
              </a:extLst>
            </p:cNvPr>
            <p:cNvCxnSpPr>
              <a:cxnSpLocks/>
            </p:cNvCxnSpPr>
            <p:nvPr/>
          </p:nvCxnSpPr>
          <p:spPr>
            <a:xfrm>
              <a:off x="5715000" y="2556908"/>
              <a:ext cx="1295399" cy="807115"/>
            </a:xfrm>
            <a:prstGeom prst="straightConnector1">
              <a:avLst/>
            </a:prstGeom>
            <a:ln w="76200" cap="rnd">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4" name="Rectangle: Rounded Corners 3">
            <a:extLst>
              <a:ext uri="{FF2B5EF4-FFF2-40B4-BE49-F238E27FC236}">
                <a16:creationId xmlns:a16="http://schemas.microsoft.com/office/drawing/2014/main" id="{D310F80E-97B3-4F15-A82E-5E026D8CBC46}"/>
              </a:ext>
            </a:extLst>
          </p:cNvPr>
          <p:cNvSpPr/>
          <p:nvPr/>
        </p:nvSpPr>
        <p:spPr bwMode="auto">
          <a:xfrm>
            <a:off x="2571865" y="1777585"/>
            <a:ext cx="7181735" cy="768100"/>
          </a:xfrm>
          <a:prstGeom prst="roundRect">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eaLnBrk="1" hangingPunct="1"/>
            <a:r>
              <a:rPr lang="ru-RU" sz="4000" b="1" dirty="0">
                <a:solidFill>
                  <a:srgbClr val="FFFFFF"/>
                </a:solidFill>
                <a:effectLst>
                  <a:outerShdw blurRad="50800" dist="38100" dir="2700000" algn="tl" rotWithShape="0">
                    <a:prstClr val="black">
                      <a:alpha val="40000"/>
                    </a:prstClr>
                  </a:outerShdw>
                </a:effectLst>
              </a:rPr>
              <a:t>Божье откровение</a:t>
            </a:r>
            <a:endParaRPr lang="en-US" sz="4000" b="1" dirty="0">
              <a:solidFill>
                <a:srgbClr val="FFFFFF"/>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12943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1A83A-7C4A-44A0-9479-1072F9124894}"/>
              </a:ext>
            </a:extLst>
          </p:cNvPr>
          <p:cNvSpPr>
            <a:spLocks noGrp="1"/>
          </p:cNvSpPr>
          <p:nvPr>
            <p:ph type="title"/>
          </p:nvPr>
        </p:nvSpPr>
        <p:spPr/>
        <p:txBody>
          <a:bodyPr>
            <a:normAutofit fontScale="90000"/>
          </a:bodyPr>
          <a:lstStyle/>
          <a:p>
            <a:r>
              <a:rPr lang="ru-RU" b="1" dirty="0"/>
              <a:t>Вера является </a:t>
            </a:r>
            <a:r>
              <a:rPr lang="ru-RU" b="1" dirty="0">
                <a:solidFill>
                  <a:schemeClr val="accent4"/>
                </a:solidFill>
              </a:rPr>
              <a:t>неотъемлемой частью </a:t>
            </a:r>
            <a:r>
              <a:rPr lang="ru-RU" b="1" dirty="0"/>
              <a:t>знания</a:t>
            </a:r>
            <a:endParaRPr lang="en-US" b="1" dirty="0"/>
          </a:p>
        </p:txBody>
      </p:sp>
      <p:sp>
        <p:nvSpPr>
          <p:cNvPr id="3" name="Content Placeholder 2">
            <a:extLst>
              <a:ext uri="{FF2B5EF4-FFF2-40B4-BE49-F238E27FC236}">
                <a16:creationId xmlns:a16="http://schemas.microsoft.com/office/drawing/2014/main" id="{EF8FBFB4-66F0-4826-91B7-B78120572C2B}"/>
              </a:ext>
            </a:extLst>
          </p:cNvPr>
          <p:cNvSpPr>
            <a:spLocks noGrp="1"/>
          </p:cNvSpPr>
          <p:nvPr>
            <p:ph idx="1"/>
          </p:nvPr>
        </p:nvSpPr>
        <p:spPr>
          <a:xfrm>
            <a:off x="609601" y="1523999"/>
            <a:ext cx="11033757" cy="5047395"/>
          </a:xfrm>
        </p:spPr>
        <p:txBody>
          <a:bodyPr>
            <a:normAutofit/>
          </a:bodyPr>
          <a:lstStyle/>
          <a:p>
            <a:pPr marL="0" indent="0">
              <a:buNone/>
            </a:pPr>
            <a:r>
              <a:rPr lang="ru-RU" sz="4000" dirty="0"/>
              <a:t>Ансельм Кентерберийский в «</a:t>
            </a:r>
            <a:r>
              <a:rPr lang="ru-RU" sz="4000" dirty="0" err="1"/>
              <a:t>Прослогионе</a:t>
            </a:r>
            <a:r>
              <a:rPr lang="ru-RU" sz="4000" dirty="0"/>
              <a:t>» пишет</a:t>
            </a:r>
            <a:r>
              <a:rPr lang="en-US" sz="4000" dirty="0"/>
              <a:t>: </a:t>
            </a:r>
          </a:p>
          <a:p>
            <a:pPr marL="3376613" lvl="1" indent="0">
              <a:lnSpc>
                <a:spcPct val="90000"/>
              </a:lnSpc>
              <a:spcBef>
                <a:spcPts val="1800"/>
              </a:spcBef>
              <a:buNone/>
            </a:pPr>
            <a:r>
              <a:rPr lang="en-US" sz="4000" dirty="0">
                <a:solidFill>
                  <a:schemeClr val="bg2">
                    <a:lumMod val="75000"/>
                  </a:schemeClr>
                </a:solidFill>
              </a:rPr>
              <a:t>“</a:t>
            </a:r>
            <a:r>
              <a:rPr lang="ru-RU" sz="4000" dirty="0">
                <a:solidFill>
                  <a:schemeClr val="bg2">
                    <a:lumMod val="75000"/>
                  </a:schemeClr>
                </a:solidFill>
              </a:rPr>
              <a:t>Я не стремлюсь понимать, чтобы поверить; но я верю для того, чтобы понять. Я верю и в то, что если я не поверю, то не пойму</a:t>
            </a:r>
            <a:r>
              <a:rPr lang="en-US" sz="4000" dirty="0">
                <a:solidFill>
                  <a:schemeClr val="bg2">
                    <a:lumMod val="75000"/>
                  </a:schemeClr>
                </a:solidFill>
              </a:rPr>
              <a:t>.”</a:t>
            </a:r>
            <a:r>
              <a:rPr lang="en-US" sz="4000" dirty="0"/>
              <a:t> </a:t>
            </a:r>
            <a:r>
              <a:rPr lang="en-US" sz="2800" dirty="0"/>
              <a:t>(</a:t>
            </a:r>
            <a:r>
              <a:rPr lang="en-US" sz="2800" i="1" dirty="0" err="1"/>
              <a:t>Biblioteca</a:t>
            </a:r>
            <a:r>
              <a:rPr lang="en-US" sz="2800" i="1" dirty="0"/>
              <a:t> Sacra</a:t>
            </a:r>
            <a:r>
              <a:rPr lang="en-US" sz="2800" dirty="0"/>
              <a:t>, 8:537)</a:t>
            </a:r>
            <a:endParaRPr lang="es-MX" sz="2800" dirty="0"/>
          </a:p>
        </p:txBody>
      </p:sp>
      <p:pic>
        <p:nvPicPr>
          <p:cNvPr id="6" name="Picture 5">
            <a:extLst>
              <a:ext uri="{FF2B5EF4-FFF2-40B4-BE49-F238E27FC236}">
                <a16:creationId xmlns:a16="http://schemas.microsoft.com/office/drawing/2014/main" id="{F772817B-7657-4B5D-BB14-7FDFB5B72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895600"/>
            <a:ext cx="2896658" cy="3200400"/>
          </a:xfrm>
          <a:prstGeom prst="rect">
            <a:avLst/>
          </a:prstGeom>
        </p:spPr>
      </p:pic>
    </p:spTree>
    <p:extLst>
      <p:ext uri="{BB962C8B-B14F-4D97-AF65-F5344CB8AC3E}">
        <p14:creationId xmlns:p14="http://schemas.microsoft.com/office/powerpoint/2010/main" val="13440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3E77A-7DA2-4454-A658-44C0D62778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1752600"/>
            <a:ext cx="6080927" cy="4560696"/>
          </a:xfrm>
          <a:prstGeom prst="rect">
            <a:avLst/>
          </a:prstGeom>
        </p:spPr>
      </p:pic>
      <p:sp>
        <p:nvSpPr>
          <p:cNvPr id="29698" name="Rectangle 2"/>
          <p:cNvSpPr>
            <a:spLocks noGrp="1" noChangeArrowheads="1"/>
          </p:cNvSpPr>
          <p:nvPr>
            <p:ph type="title"/>
          </p:nvPr>
        </p:nvSpPr>
        <p:spPr/>
        <p:txBody>
          <a:bodyPr/>
          <a:lstStyle/>
          <a:p>
            <a:pPr algn="l"/>
            <a:r>
              <a:rPr lang="ru-RU" b="1" dirty="0"/>
              <a:t>Популярность</a:t>
            </a:r>
            <a:endParaRPr lang="en-US" b="1" dirty="0"/>
          </a:p>
        </p:txBody>
      </p:sp>
      <p:sp>
        <p:nvSpPr>
          <p:cNvPr id="29699" name="Rectangle 3"/>
          <p:cNvSpPr>
            <a:spLocks noGrp="1" noChangeArrowheads="1"/>
          </p:cNvSpPr>
          <p:nvPr>
            <p:ph idx="1"/>
          </p:nvPr>
        </p:nvSpPr>
        <p:spPr>
          <a:xfrm>
            <a:off x="609600" y="1524000"/>
            <a:ext cx="7086600" cy="5029200"/>
          </a:xfrm>
          <a:noFill/>
        </p:spPr>
        <p:txBody>
          <a:bodyPr>
            <a:normAutofit/>
          </a:bodyPr>
          <a:lstStyle/>
          <a:p>
            <a:pPr marL="0" indent="0">
              <a:lnSpc>
                <a:spcPct val="95000"/>
              </a:lnSpc>
              <a:spcAft>
                <a:spcPts val="1200"/>
              </a:spcAft>
              <a:buNone/>
            </a:pPr>
            <a:r>
              <a:rPr lang="en-US" sz="4800" b="1" i="1" dirty="0">
                <a:solidFill>
                  <a:schemeClr val="accent4"/>
                </a:solidFill>
              </a:rPr>
              <a:t>“</a:t>
            </a:r>
            <a:r>
              <a:rPr lang="ru-RU" sz="4800" b="1" i="1" dirty="0">
                <a:solidFill>
                  <a:schemeClr val="accent4"/>
                </a:solidFill>
              </a:rPr>
              <a:t>Ну, все согласны</a:t>
            </a:r>
            <a:r>
              <a:rPr lang="en-US" sz="4800" b="1" i="1" dirty="0">
                <a:solidFill>
                  <a:schemeClr val="accent4"/>
                </a:solidFill>
              </a:rPr>
              <a:t>…”</a:t>
            </a:r>
          </a:p>
          <a:p>
            <a:pPr>
              <a:lnSpc>
                <a:spcPct val="95000"/>
              </a:lnSpc>
              <a:buSzPct val="95000"/>
            </a:pPr>
            <a:r>
              <a:rPr lang="ru-RU" sz="4000" dirty="0"/>
              <a:t>Всегда ли большинство право</a:t>
            </a:r>
            <a:r>
              <a:rPr lang="en-US" sz="4000" dirty="0"/>
              <a:t>?</a:t>
            </a:r>
          </a:p>
          <a:p>
            <a:pPr>
              <a:lnSpc>
                <a:spcPct val="95000"/>
              </a:lnSpc>
              <a:buSzPct val="95000"/>
            </a:pPr>
            <a:r>
              <a:rPr lang="ru-RU" sz="4000" dirty="0"/>
              <a:t>Было время, когда</a:t>
            </a:r>
            <a:br>
              <a:rPr lang="en-US" sz="4000" dirty="0"/>
            </a:br>
            <a:r>
              <a:rPr lang="ru-RU" sz="4000" b="1" dirty="0">
                <a:solidFill>
                  <a:schemeClr val="bg2">
                    <a:lumMod val="75000"/>
                  </a:schemeClr>
                </a:solidFill>
              </a:rPr>
              <a:t>кроме 8 человек, все</a:t>
            </a:r>
            <a:br>
              <a:rPr lang="en-US" sz="4000" dirty="0"/>
            </a:br>
            <a:r>
              <a:rPr lang="ru-RU" sz="4000" dirty="0"/>
              <a:t>верили, что дождя никогда не будет </a:t>
            </a:r>
            <a:r>
              <a:rPr lang="en-US" sz="2800" dirty="0"/>
              <a:t>(1 </a:t>
            </a:r>
            <a:r>
              <a:rPr lang="ru-RU" sz="2800" dirty="0"/>
              <a:t>Петр.</a:t>
            </a:r>
            <a:r>
              <a:rPr lang="en-US" sz="2800" dirty="0"/>
              <a:t> 3:20)</a:t>
            </a:r>
          </a:p>
          <a:p>
            <a:pPr marL="0" indent="0">
              <a:lnSpc>
                <a:spcPct val="95000"/>
              </a:lnSpc>
              <a:buNone/>
            </a:pPr>
            <a:endParaRPr lang="en-US" b="1" i="1" dirty="0"/>
          </a:p>
        </p:txBody>
      </p:sp>
    </p:spTree>
    <p:extLst>
      <p:ext uri="{BB962C8B-B14F-4D97-AF65-F5344CB8AC3E}">
        <p14:creationId xmlns:p14="http://schemas.microsoft.com/office/powerpoint/2010/main" val="67123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1A83A-7C4A-44A0-9479-1072F9124894}"/>
              </a:ext>
            </a:extLst>
          </p:cNvPr>
          <p:cNvSpPr>
            <a:spLocks noGrp="1"/>
          </p:cNvSpPr>
          <p:nvPr>
            <p:ph type="title"/>
          </p:nvPr>
        </p:nvSpPr>
        <p:spPr>
          <a:xfrm>
            <a:off x="579120" y="228600"/>
            <a:ext cx="11033760" cy="986020"/>
          </a:xfrm>
        </p:spPr>
        <p:txBody>
          <a:bodyPr>
            <a:normAutofit fontScale="90000"/>
          </a:bodyPr>
          <a:lstStyle/>
          <a:p>
            <a:r>
              <a:rPr lang="ru-RU" b="1" dirty="0"/>
              <a:t>Вера является </a:t>
            </a:r>
            <a:r>
              <a:rPr lang="ru-RU" b="1" dirty="0">
                <a:solidFill>
                  <a:schemeClr val="accent4"/>
                </a:solidFill>
              </a:rPr>
              <a:t>неотъемлемой частью </a:t>
            </a:r>
            <a:r>
              <a:rPr lang="ru-RU" b="1" dirty="0"/>
              <a:t>знания</a:t>
            </a:r>
            <a:endParaRPr lang="en-US" dirty="0"/>
          </a:p>
        </p:txBody>
      </p:sp>
      <p:sp>
        <p:nvSpPr>
          <p:cNvPr id="3" name="Content Placeholder 2">
            <a:extLst>
              <a:ext uri="{FF2B5EF4-FFF2-40B4-BE49-F238E27FC236}">
                <a16:creationId xmlns:a16="http://schemas.microsoft.com/office/drawing/2014/main" id="{EF8FBFB4-66F0-4826-91B7-B78120572C2B}"/>
              </a:ext>
            </a:extLst>
          </p:cNvPr>
          <p:cNvSpPr>
            <a:spLocks noGrp="1"/>
          </p:cNvSpPr>
          <p:nvPr>
            <p:ph idx="1"/>
          </p:nvPr>
        </p:nvSpPr>
        <p:spPr>
          <a:xfrm>
            <a:off x="609600" y="1524000"/>
            <a:ext cx="11033760" cy="4800600"/>
          </a:xfrm>
        </p:spPr>
        <p:txBody>
          <a:bodyPr>
            <a:normAutofit fontScale="92500" lnSpcReduction="20000"/>
          </a:bodyPr>
          <a:lstStyle/>
          <a:p>
            <a:pPr marL="0" indent="0">
              <a:lnSpc>
                <a:spcPct val="95000"/>
              </a:lnSpc>
              <a:buNone/>
            </a:pPr>
            <a:r>
              <a:rPr lang="ru-RU" sz="6000" b="1" dirty="0">
                <a:solidFill>
                  <a:schemeClr val="accent1">
                    <a:lumMod val="50000"/>
                  </a:schemeClr>
                </a:solidFill>
              </a:rPr>
              <a:t>Все люди живут верой</a:t>
            </a:r>
            <a:r>
              <a:rPr lang="en-US" sz="6000" b="1" dirty="0">
                <a:solidFill>
                  <a:schemeClr val="accent1">
                    <a:lumMod val="50000"/>
                  </a:schemeClr>
                </a:solidFill>
              </a:rPr>
              <a:t>.</a:t>
            </a:r>
            <a:endParaRPr lang="en-US" sz="6000" dirty="0"/>
          </a:p>
          <a:p>
            <a:pPr marL="0" indent="0">
              <a:lnSpc>
                <a:spcPct val="95000"/>
              </a:lnSpc>
              <a:spcBef>
                <a:spcPts val="2400"/>
              </a:spcBef>
              <a:buNone/>
            </a:pPr>
            <a:r>
              <a:rPr lang="ru-RU" sz="5200" dirty="0"/>
              <a:t>Независимо от их </a:t>
            </a:r>
            <a:r>
              <a:rPr lang="ru-RU" sz="5200" b="1" dirty="0">
                <a:solidFill>
                  <a:schemeClr val="accent4"/>
                </a:solidFill>
              </a:rPr>
              <a:t>мировоззрения</a:t>
            </a:r>
            <a:r>
              <a:rPr lang="ru-RU" sz="5200" dirty="0"/>
              <a:t>, всегда существуют </a:t>
            </a:r>
            <a:r>
              <a:rPr lang="ru-RU" sz="5200" b="1" dirty="0">
                <a:solidFill>
                  <a:schemeClr val="accent1">
                    <a:lumMod val="50000"/>
                  </a:schemeClr>
                </a:solidFill>
              </a:rPr>
              <a:t>базовые предположения</a:t>
            </a:r>
            <a:r>
              <a:rPr lang="ru-RU" sz="5200" dirty="0"/>
              <a:t>, которые не могут быть проверены разумом, исследованиями или размышлениями до степени </a:t>
            </a:r>
            <a:r>
              <a:rPr lang="ru-RU" sz="5200" b="1" dirty="0">
                <a:solidFill>
                  <a:schemeClr val="accent3">
                    <a:lumMod val="50000"/>
                  </a:schemeClr>
                </a:solidFill>
              </a:rPr>
              <a:t>уверенности</a:t>
            </a:r>
            <a:r>
              <a:rPr lang="ru-RU" sz="5200" dirty="0"/>
              <a:t>.</a:t>
            </a:r>
            <a:endParaRPr lang="en-US" sz="5200" dirty="0">
              <a:solidFill>
                <a:schemeClr val="tx1"/>
              </a:solidFill>
            </a:endParaRPr>
          </a:p>
        </p:txBody>
      </p:sp>
    </p:spTree>
    <p:extLst>
      <p:ext uri="{BB962C8B-B14F-4D97-AF65-F5344CB8AC3E}">
        <p14:creationId xmlns:p14="http://schemas.microsoft.com/office/powerpoint/2010/main" val="71958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8FBFB4-66F0-4826-91B7-B78120572C2B}"/>
              </a:ext>
            </a:extLst>
          </p:cNvPr>
          <p:cNvSpPr>
            <a:spLocks noGrp="1"/>
          </p:cNvSpPr>
          <p:nvPr>
            <p:ph idx="4294967295"/>
          </p:nvPr>
        </p:nvSpPr>
        <p:spPr>
          <a:xfrm>
            <a:off x="689768" y="1143000"/>
            <a:ext cx="10812463" cy="3733800"/>
          </a:xfrm>
        </p:spPr>
        <p:txBody>
          <a:bodyPr>
            <a:noAutofit/>
          </a:bodyPr>
          <a:lstStyle/>
          <a:p>
            <a:pPr marL="0" indent="0">
              <a:lnSpc>
                <a:spcPct val="90000"/>
              </a:lnSpc>
              <a:spcBef>
                <a:spcPts val="1800"/>
              </a:spcBef>
              <a:buNone/>
            </a:pPr>
            <a:r>
              <a:rPr lang="ru-RU" sz="7200" dirty="0">
                <a:solidFill>
                  <a:srgbClr val="000099"/>
                </a:solidFill>
              </a:rPr>
              <a:t>Вопрос, в конечном счете, в том, </a:t>
            </a:r>
            <a:r>
              <a:rPr lang="ru-RU" sz="7200" dirty="0">
                <a:solidFill>
                  <a:schemeClr val="accent3">
                    <a:lumMod val="50000"/>
                  </a:schemeClr>
                </a:solidFill>
              </a:rPr>
              <a:t>чему</a:t>
            </a:r>
            <a:r>
              <a:rPr lang="ru-RU" sz="7200" dirty="0">
                <a:solidFill>
                  <a:srgbClr val="000099"/>
                </a:solidFill>
              </a:rPr>
              <a:t> или </a:t>
            </a:r>
            <a:r>
              <a:rPr lang="ru-RU" sz="7200" dirty="0">
                <a:solidFill>
                  <a:schemeClr val="accent3">
                    <a:lumMod val="50000"/>
                  </a:schemeClr>
                </a:solidFill>
              </a:rPr>
              <a:t>кому</a:t>
            </a:r>
            <a:r>
              <a:rPr lang="ru-RU" sz="7200" dirty="0">
                <a:solidFill>
                  <a:srgbClr val="000099"/>
                </a:solidFill>
              </a:rPr>
              <a:t> мы будем доверять.</a:t>
            </a:r>
            <a:endParaRPr lang="es-MX" sz="7200" dirty="0">
              <a:solidFill>
                <a:srgbClr val="000099"/>
              </a:solidFill>
            </a:endParaRPr>
          </a:p>
        </p:txBody>
      </p:sp>
    </p:spTree>
    <p:extLst>
      <p:ext uri="{BB962C8B-B14F-4D97-AF65-F5344CB8AC3E}">
        <p14:creationId xmlns:p14="http://schemas.microsoft.com/office/powerpoint/2010/main" val="240261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1" dirty="0"/>
              <a:t>Рим. 1:25</a:t>
            </a:r>
            <a:endParaRPr lang="en-US" b="1" dirty="0"/>
          </a:p>
        </p:txBody>
      </p:sp>
      <p:sp>
        <p:nvSpPr>
          <p:cNvPr id="3" name="Content Placeholder 2"/>
          <p:cNvSpPr>
            <a:spLocks noGrp="1"/>
          </p:cNvSpPr>
          <p:nvPr>
            <p:ph idx="1"/>
          </p:nvPr>
        </p:nvSpPr>
        <p:spPr>
          <a:xfrm>
            <a:off x="609601" y="1752600"/>
            <a:ext cx="11033757" cy="4419600"/>
          </a:xfrm>
        </p:spPr>
        <p:txBody>
          <a:bodyPr>
            <a:noAutofit/>
          </a:bodyPr>
          <a:lstStyle/>
          <a:p>
            <a:pPr marL="0" indent="0">
              <a:buNone/>
            </a:pPr>
            <a:r>
              <a:rPr lang="ru-RU" sz="6600" dirty="0"/>
              <a:t>Они</a:t>
            </a:r>
            <a:r>
              <a:rPr lang="en-US" sz="6600" dirty="0"/>
              <a:t> </a:t>
            </a:r>
            <a:r>
              <a:rPr lang="ru-RU" sz="6600" b="1" dirty="0">
                <a:solidFill>
                  <a:schemeClr val="accent6">
                    <a:lumMod val="75000"/>
                  </a:schemeClr>
                </a:solidFill>
              </a:rPr>
              <a:t>заменили истину Божью ложью</a:t>
            </a:r>
            <a:r>
              <a:rPr lang="en-US" sz="6600" dirty="0"/>
              <a:t>, </a:t>
            </a:r>
            <a:r>
              <a:rPr lang="ru-RU" sz="6600" dirty="0"/>
              <a:t>и поклонялись и служили твари вместо Творца</a:t>
            </a:r>
            <a:r>
              <a:rPr lang="en-US" sz="6600" dirty="0"/>
              <a:t>.</a:t>
            </a:r>
          </a:p>
        </p:txBody>
      </p:sp>
    </p:spTree>
    <p:extLst>
      <p:ext uri="{BB962C8B-B14F-4D97-AF65-F5344CB8AC3E}">
        <p14:creationId xmlns:p14="http://schemas.microsoft.com/office/powerpoint/2010/main" val="269036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1" dirty="0"/>
              <a:t>Истину заменили ложью</a:t>
            </a:r>
            <a:r>
              <a:rPr lang="en-US" b="1" dirty="0"/>
              <a:t>?</a:t>
            </a:r>
          </a:p>
        </p:txBody>
      </p:sp>
      <p:sp>
        <p:nvSpPr>
          <p:cNvPr id="3" name="Content Placeholder 2"/>
          <p:cNvSpPr>
            <a:spLocks noGrp="1"/>
          </p:cNvSpPr>
          <p:nvPr>
            <p:ph idx="1"/>
          </p:nvPr>
        </p:nvSpPr>
        <p:spPr>
          <a:xfrm>
            <a:off x="4343400" y="1524000"/>
            <a:ext cx="7299960" cy="4876800"/>
          </a:xfrm>
        </p:spPr>
        <p:txBody>
          <a:bodyPr>
            <a:normAutofit/>
          </a:bodyPr>
          <a:lstStyle/>
          <a:p>
            <a:pPr>
              <a:lnSpc>
                <a:spcPct val="90000"/>
              </a:lnSpc>
              <a:spcBef>
                <a:spcPts val="900"/>
              </a:spcBef>
            </a:pPr>
            <a:r>
              <a:rPr lang="ru-RU" sz="5400" dirty="0">
                <a:ea typeface="Calibri" panose="020F0502020204030204" pitchFamily="34" charset="0"/>
              </a:rPr>
              <a:t>Хотя Божью Истину нельзя уничтожить</a:t>
            </a:r>
            <a:r>
              <a:rPr lang="en-US" sz="5400" dirty="0"/>
              <a:t>,</a:t>
            </a:r>
            <a:endParaRPr lang="en-US" sz="5400" b="1" dirty="0">
              <a:solidFill>
                <a:schemeClr val="accent6"/>
              </a:solidFill>
            </a:endParaRPr>
          </a:p>
        </p:txBody>
      </p:sp>
    </p:spTree>
    <p:extLst>
      <p:ext uri="{BB962C8B-B14F-4D97-AF65-F5344CB8AC3E}">
        <p14:creationId xmlns:p14="http://schemas.microsoft.com/office/powerpoint/2010/main" val="128300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1" dirty="0"/>
              <a:t>Истину заменили ложью</a:t>
            </a:r>
            <a:r>
              <a:rPr lang="en-US" b="1" dirty="0"/>
              <a:t>?</a:t>
            </a:r>
            <a:endParaRPr lang="en-US" dirty="0"/>
          </a:p>
        </p:txBody>
      </p:sp>
      <p:sp>
        <p:nvSpPr>
          <p:cNvPr id="3" name="Content Placeholder 2"/>
          <p:cNvSpPr>
            <a:spLocks noGrp="1"/>
          </p:cNvSpPr>
          <p:nvPr>
            <p:ph idx="1"/>
          </p:nvPr>
        </p:nvSpPr>
        <p:spPr>
          <a:xfrm>
            <a:off x="4343400" y="1524000"/>
            <a:ext cx="7299960" cy="4876800"/>
          </a:xfrm>
        </p:spPr>
        <p:txBody>
          <a:bodyPr>
            <a:normAutofit/>
          </a:bodyPr>
          <a:lstStyle/>
          <a:p>
            <a:pPr>
              <a:lnSpc>
                <a:spcPct val="90000"/>
              </a:lnSpc>
              <a:spcBef>
                <a:spcPts val="900"/>
              </a:spcBef>
            </a:pPr>
            <a:r>
              <a:rPr lang="ru-RU" sz="5400" dirty="0">
                <a:ea typeface="Calibri" panose="020F0502020204030204" pitchFamily="34" charset="0"/>
              </a:rPr>
              <a:t>Хотя Божью Истину нельзя уничтожить</a:t>
            </a:r>
            <a:r>
              <a:rPr lang="en-US" sz="5400" dirty="0"/>
              <a:t>, </a:t>
            </a:r>
            <a:br>
              <a:rPr lang="en-US" sz="5400" dirty="0"/>
            </a:br>
            <a:r>
              <a:rPr lang="ru-RU" sz="5400" dirty="0"/>
              <a:t>ее можно </a:t>
            </a:r>
            <a:r>
              <a:rPr lang="ru-RU" sz="5400" b="1" dirty="0">
                <a:solidFill>
                  <a:schemeClr val="accent6"/>
                </a:solidFill>
              </a:rPr>
              <a:t>исказить</a:t>
            </a:r>
            <a:endParaRPr lang="en-US" sz="5400" b="1" dirty="0">
              <a:solidFill>
                <a:schemeClr val="accent6"/>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4" y="1541385"/>
            <a:ext cx="3981724" cy="5327006"/>
          </a:xfrm>
          <a:prstGeom prst="rect">
            <a:avLst/>
          </a:prstGeom>
        </p:spPr>
      </p:pic>
    </p:spTree>
    <p:extLst>
      <p:ext uri="{BB962C8B-B14F-4D97-AF65-F5344CB8AC3E}">
        <p14:creationId xmlns:p14="http://schemas.microsoft.com/office/powerpoint/2010/main" val="40682789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6605"/>
            <a:ext cx="11033760" cy="986020"/>
          </a:xfrm>
        </p:spPr>
        <p:txBody>
          <a:bodyPr/>
          <a:lstStyle/>
          <a:p>
            <a:r>
              <a:rPr lang="ru-RU" b="1" dirty="0"/>
              <a:t>Истину заменили ложью</a:t>
            </a:r>
            <a:r>
              <a:rPr lang="en-US" b="1" dirty="0"/>
              <a:t>?</a:t>
            </a:r>
            <a:endParaRPr lang="en-US" dirty="0"/>
          </a:p>
        </p:txBody>
      </p:sp>
      <p:sp>
        <p:nvSpPr>
          <p:cNvPr id="3" name="Content Placeholder 2"/>
          <p:cNvSpPr>
            <a:spLocks noGrp="1"/>
          </p:cNvSpPr>
          <p:nvPr>
            <p:ph idx="1"/>
          </p:nvPr>
        </p:nvSpPr>
        <p:spPr>
          <a:xfrm>
            <a:off x="4343400" y="1524000"/>
            <a:ext cx="7299960" cy="4876800"/>
          </a:xfrm>
        </p:spPr>
        <p:txBody>
          <a:bodyPr>
            <a:noAutofit/>
          </a:bodyPr>
          <a:lstStyle/>
          <a:p>
            <a:pPr>
              <a:lnSpc>
                <a:spcPct val="90000"/>
              </a:lnSpc>
              <a:spcBef>
                <a:spcPts val="900"/>
              </a:spcBef>
            </a:pPr>
            <a:r>
              <a:rPr lang="ru-RU" sz="5400" dirty="0">
                <a:ea typeface="Calibri" panose="020F0502020204030204" pitchFamily="34" charset="0"/>
              </a:rPr>
              <a:t>Когда объект рассматривается через </a:t>
            </a:r>
            <a:r>
              <a:rPr lang="ru-RU" sz="5400" b="1" dirty="0">
                <a:solidFill>
                  <a:srgbClr val="C00000"/>
                </a:solidFill>
                <a:ea typeface="Calibri" panose="020F0502020204030204" pitchFamily="34" charset="0"/>
              </a:rPr>
              <a:t>искаженную</a:t>
            </a:r>
            <a:r>
              <a:rPr lang="ru-RU" sz="5400" dirty="0">
                <a:ea typeface="Calibri" panose="020F0502020204030204" pitchFamily="34" charset="0"/>
              </a:rPr>
              <a:t> линзу, наше восприятие этого объекта </a:t>
            </a:r>
            <a:r>
              <a:rPr lang="ru-RU" sz="5400" b="1" dirty="0">
                <a:solidFill>
                  <a:srgbClr val="C00000"/>
                </a:solidFill>
                <a:ea typeface="Calibri" panose="020F0502020204030204" pitchFamily="34" charset="0"/>
              </a:rPr>
              <a:t>деформируется</a:t>
            </a:r>
            <a:endParaRPr lang="en-US" sz="5400" b="1" dirty="0">
              <a:solidFill>
                <a:srgbClr val="C0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4" y="1541385"/>
            <a:ext cx="3981724" cy="5327006"/>
          </a:xfrm>
          <a:prstGeom prst="rect">
            <a:avLst/>
          </a:prstGeom>
        </p:spPr>
      </p:pic>
    </p:spTree>
    <p:extLst>
      <p:ext uri="{BB962C8B-B14F-4D97-AF65-F5344CB8AC3E}">
        <p14:creationId xmlns:p14="http://schemas.microsoft.com/office/powerpoint/2010/main" val="15070437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1" dirty="0"/>
              <a:t>Истину заменили ложью</a:t>
            </a:r>
            <a:r>
              <a:rPr lang="en-US" b="1" dirty="0"/>
              <a:t>?</a:t>
            </a:r>
            <a:endParaRPr lang="en-US" dirty="0"/>
          </a:p>
        </p:txBody>
      </p:sp>
      <p:sp>
        <p:nvSpPr>
          <p:cNvPr id="3" name="Content Placeholder 2"/>
          <p:cNvSpPr>
            <a:spLocks noGrp="1"/>
          </p:cNvSpPr>
          <p:nvPr>
            <p:ph idx="1"/>
          </p:nvPr>
        </p:nvSpPr>
        <p:spPr>
          <a:xfrm>
            <a:off x="4343400" y="1524000"/>
            <a:ext cx="7299960" cy="4876800"/>
          </a:xfrm>
        </p:spPr>
        <p:txBody>
          <a:bodyPr>
            <a:noAutofit/>
          </a:bodyPr>
          <a:lstStyle/>
          <a:p>
            <a:pPr>
              <a:lnSpc>
                <a:spcPct val="90000"/>
              </a:lnSpc>
              <a:spcBef>
                <a:spcPts val="900"/>
              </a:spcBef>
            </a:pPr>
            <a:r>
              <a:rPr lang="ru-RU" sz="5400" dirty="0">
                <a:ea typeface="Calibri" panose="020F0502020204030204" pitchFamily="34" charset="0"/>
              </a:rPr>
              <a:t>хотя сам </a:t>
            </a:r>
            <a:r>
              <a:rPr lang="ru-RU" sz="5400" b="1" dirty="0">
                <a:solidFill>
                  <a:schemeClr val="accent4"/>
                </a:solidFill>
                <a:ea typeface="Calibri" panose="020F0502020204030204" pitchFamily="34" charset="0"/>
              </a:rPr>
              <a:t>объект</a:t>
            </a:r>
            <a:r>
              <a:rPr lang="ru-RU" sz="5400" dirty="0">
                <a:ea typeface="Calibri" panose="020F0502020204030204" pitchFamily="34" charset="0"/>
              </a:rPr>
              <a:t> </a:t>
            </a:r>
            <a:r>
              <a:rPr lang="ru-RU" sz="5400" b="1" dirty="0">
                <a:solidFill>
                  <a:schemeClr val="accent4"/>
                </a:solidFill>
                <a:ea typeface="Calibri" panose="020F0502020204030204" pitchFamily="34" charset="0"/>
              </a:rPr>
              <a:t>не изменился</a:t>
            </a:r>
            <a:endParaRPr lang="en-US" sz="5400" b="1" dirty="0">
              <a:solidFill>
                <a:schemeClr val="accent4"/>
              </a:solidFill>
            </a:endParaRPr>
          </a:p>
          <a:p>
            <a:pPr>
              <a:lnSpc>
                <a:spcPct val="90000"/>
              </a:lnSpc>
              <a:spcBef>
                <a:spcPts val="900"/>
              </a:spcBef>
            </a:pPr>
            <a:endParaRPr lang="en-US" sz="5400" b="1" dirty="0">
              <a:solidFill>
                <a:schemeClr val="accent6"/>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4" y="1541385"/>
            <a:ext cx="3981724" cy="5327006"/>
          </a:xfrm>
          <a:prstGeom prst="rect">
            <a:avLst/>
          </a:prstGeom>
        </p:spPr>
      </p:pic>
    </p:spTree>
    <p:extLst>
      <p:ext uri="{BB962C8B-B14F-4D97-AF65-F5344CB8AC3E}">
        <p14:creationId xmlns:p14="http://schemas.microsoft.com/office/powerpoint/2010/main" val="13694863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86605"/>
            <a:ext cx="11109960" cy="986020"/>
          </a:xfrm>
        </p:spPr>
        <p:txBody>
          <a:bodyPr/>
          <a:lstStyle/>
          <a:p>
            <a:r>
              <a:rPr lang="ru-RU" b="1" dirty="0"/>
              <a:t>Истину заменили ложью</a:t>
            </a:r>
            <a:r>
              <a:rPr lang="en-US" b="1" dirty="0"/>
              <a:t>?</a:t>
            </a:r>
            <a:endParaRPr lang="en-US" dirty="0"/>
          </a:p>
        </p:txBody>
      </p:sp>
      <p:sp>
        <p:nvSpPr>
          <p:cNvPr id="3" name="Content Placeholder 2"/>
          <p:cNvSpPr>
            <a:spLocks noGrp="1"/>
          </p:cNvSpPr>
          <p:nvPr>
            <p:ph idx="1"/>
          </p:nvPr>
        </p:nvSpPr>
        <p:spPr>
          <a:xfrm>
            <a:off x="3733800" y="1828800"/>
            <a:ext cx="8229600" cy="3429000"/>
          </a:xfrm>
        </p:spPr>
        <p:txBody>
          <a:bodyPr>
            <a:noAutofit/>
          </a:bodyPr>
          <a:lstStyle/>
          <a:p>
            <a:pPr marL="0" indent="0" algn="r">
              <a:lnSpc>
                <a:spcPct val="90000"/>
              </a:lnSpc>
              <a:spcBef>
                <a:spcPts val="1800"/>
              </a:spcBef>
              <a:buNone/>
            </a:pPr>
            <a:r>
              <a:rPr lang="ru-RU" sz="8000" dirty="0">
                <a:solidFill>
                  <a:schemeClr val="tx1"/>
                </a:solidFill>
              </a:rPr>
              <a:t>Как происходит такое </a:t>
            </a:r>
            <a:r>
              <a:rPr lang="ru-RU" sz="8000" b="1" dirty="0">
                <a:solidFill>
                  <a:schemeClr val="accent6"/>
                </a:solidFill>
              </a:rPr>
              <a:t>искажение </a:t>
            </a:r>
            <a:r>
              <a:rPr lang="ru-RU" sz="8000" dirty="0">
                <a:solidFill>
                  <a:schemeClr val="tx1"/>
                </a:solidFill>
              </a:rPr>
              <a:t>истины</a:t>
            </a:r>
            <a:r>
              <a:rPr lang="en-US" sz="8000" dirty="0">
                <a:solidFill>
                  <a:schemeClr val="tx1"/>
                </a:solidFill>
              </a:rPr>
              <a:t>?</a:t>
            </a:r>
          </a:p>
        </p:txBody>
      </p:sp>
      <p:pic>
        <p:nvPicPr>
          <p:cNvPr id="7" name="Picture 6">
            <a:extLst>
              <a:ext uri="{FF2B5EF4-FFF2-40B4-BE49-F238E27FC236}">
                <a16:creationId xmlns:a16="http://schemas.microsoft.com/office/drawing/2014/main" id="{D07BC73B-6A7F-477A-A981-975D47088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4" y="1541385"/>
            <a:ext cx="3981724" cy="5327006"/>
          </a:xfrm>
          <a:prstGeom prst="rect">
            <a:avLst/>
          </a:prstGeom>
        </p:spPr>
      </p:pic>
    </p:spTree>
    <p:extLst>
      <p:ext uri="{BB962C8B-B14F-4D97-AF65-F5344CB8AC3E}">
        <p14:creationId xmlns:p14="http://schemas.microsoft.com/office/powerpoint/2010/main" val="18808893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286605"/>
            <a:ext cx="10957560" cy="986020"/>
          </a:xfrm>
        </p:spPr>
        <p:txBody>
          <a:bodyPr/>
          <a:lstStyle/>
          <a:p>
            <a:r>
              <a:rPr lang="ru-RU" b="1" dirty="0"/>
              <a:t>Истину заменили ложью</a:t>
            </a:r>
            <a:r>
              <a:rPr lang="en-US" b="1" dirty="0"/>
              <a:t>?</a:t>
            </a:r>
            <a:endParaRPr lang="en-US" dirty="0"/>
          </a:p>
        </p:txBody>
      </p:sp>
      <p:sp>
        <p:nvSpPr>
          <p:cNvPr id="11" name="Text Box 4">
            <a:extLst>
              <a:ext uri="{FF2B5EF4-FFF2-40B4-BE49-F238E27FC236}">
                <a16:creationId xmlns:a16="http://schemas.microsoft.com/office/drawing/2014/main" id="{28C05FE2-D387-41F3-BE89-7ED43B2CF000}"/>
              </a:ext>
            </a:extLst>
          </p:cNvPr>
          <p:cNvSpPr txBox="1">
            <a:spLocks noChangeArrowheads="1"/>
          </p:cNvSpPr>
          <p:nvPr/>
        </p:nvSpPr>
        <p:spPr bwMode="auto">
          <a:xfrm>
            <a:off x="1742383" y="3599341"/>
            <a:ext cx="1219200" cy="584775"/>
          </a:xfrm>
          <a:prstGeom prst="rect">
            <a:avLst/>
          </a:prstGeom>
          <a:noFill/>
          <a:ln w="12700" cap="sq">
            <a:noFill/>
            <a:miter lim="800000"/>
            <a:headEnd type="none" w="sm" len="sm"/>
            <a:tailEnd type="none" w="sm" len="sm"/>
          </a:ln>
          <a:effectLst/>
        </p:spPr>
        <p:txBody>
          <a:bodyPr wrap="square">
            <a:spAutoFit/>
          </a:bodyPr>
          <a:lstStyle/>
          <a:p>
            <a:pPr>
              <a:spcBef>
                <a:spcPct val="50000"/>
              </a:spcBef>
            </a:pPr>
            <a:r>
              <a:rPr lang="ru-RU" sz="3200" b="1" dirty="0">
                <a:solidFill>
                  <a:schemeClr val="bg2">
                    <a:lumMod val="75000"/>
                  </a:schemeClr>
                </a:solidFill>
                <a:latin typeface="+mn-lt"/>
              </a:rPr>
              <a:t>Бог</a:t>
            </a:r>
            <a:endParaRPr lang="en-US" sz="3200" b="1" dirty="0">
              <a:solidFill>
                <a:schemeClr val="bg2">
                  <a:lumMod val="75000"/>
                </a:schemeClr>
              </a:solidFill>
              <a:latin typeface="+mn-lt"/>
            </a:endParaRPr>
          </a:p>
        </p:txBody>
      </p:sp>
      <p:sp>
        <p:nvSpPr>
          <p:cNvPr id="18" name="Text Box 12">
            <a:extLst>
              <a:ext uri="{FF2B5EF4-FFF2-40B4-BE49-F238E27FC236}">
                <a16:creationId xmlns:a16="http://schemas.microsoft.com/office/drawing/2014/main" id="{287A1D4D-5760-4657-8AD2-D45F0096E6D9}"/>
              </a:ext>
            </a:extLst>
          </p:cNvPr>
          <p:cNvSpPr txBox="1">
            <a:spLocks noChangeArrowheads="1"/>
          </p:cNvSpPr>
          <p:nvPr/>
        </p:nvSpPr>
        <p:spPr bwMode="auto">
          <a:xfrm>
            <a:off x="3191221" y="1808555"/>
            <a:ext cx="5715000" cy="892552"/>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ru-RU" sz="2800" b="1" dirty="0">
                <a:solidFill>
                  <a:schemeClr val="accent6"/>
                </a:solidFill>
                <a:latin typeface="+mn-lt"/>
              </a:rPr>
              <a:t>Сатанинское манипулирование </a:t>
            </a:r>
            <a:r>
              <a:rPr lang="en-US" sz="2000" dirty="0">
                <a:solidFill>
                  <a:schemeClr val="accent6"/>
                </a:solidFill>
                <a:latin typeface="+mn-lt"/>
              </a:rPr>
              <a:t>(</a:t>
            </a:r>
            <a:r>
              <a:rPr lang="ru-RU" sz="2000" dirty="0">
                <a:solidFill>
                  <a:schemeClr val="accent6"/>
                </a:solidFill>
                <a:latin typeface="+mn-lt"/>
              </a:rPr>
              <a:t>Деян.</a:t>
            </a:r>
            <a:r>
              <a:rPr lang="en-US" sz="2000" dirty="0">
                <a:solidFill>
                  <a:schemeClr val="accent6"/>
                </a:solidFill>
                <a:latin typeface="+mn-lt"/>
              </a:rPr>
              <a:t> 16:16-18</a:t>
            </a:r>
            <a:r>
              <a:rPr lang="en-US" sz="2400" dirty="0">
                <a:solidFill>
                  <a:schemeClr val="accent6"/>
                </a:solidFill>
                <a:latin typeface="+mn-lt"/>
              </a:rPr>
              <a:t>)</a:t>
            </a:r>
          </a:p>
        </p:txBody>
      </p:sp>
      <p:sp>
        <p:nvSpPr>
          <p:cNvPr id="20" name="AutoShape 15">
            <a:extLst>
              <a:ext uri="{FF2B5EF4-FFF2-40B4-BE49-F238E27FC236}">
                <a16:creationId xmlns:a16="http://schemas.microsoft.com/office/drawing/2014/main" id="{0AB38FF9-C33F-4739-B36E-EA292779F261}"/>
              </a:ext>
            </a:extLst>
          </p:cNvPr>
          <p:cNvSpPr>
            <a:spLocks noChangeArrowheads="1"/>
          </p:cNvSpPr>
          <p:nvPr/>
        </p:nvSpPr>
        <p:spPr bwMode="auto">
          <a:xfrm rot="3291368">
            <a:off x="5994610" y="2875517"/>
            <a:ext cx="624313" cy="381000"/>
          </a:xfrm>
          <a:prstGeom prst="rightArrow">
            <a:avLst>
              <a:gd name="adj1" fmla="val 50000"/>
              <a:gd name="adj2" fmla="val 59991"/>
            </a:avLst>
          </a:prstGeom>
          <a:solidFill>
            <a:schemeClr val="accent6"/>
          </a:solidFill>
          <a:ln w="12700" cap="sq">
            <a:noFill/>
            <a:miter lim="800000"/>
            <a:headEnd type="none" w="sm" len="sm"/>
            <a:tailEnd type="none" w="sm" len="sm"/>
          </a:ln>
          <a:effectLst/>
        </p:spPr>
        <p:txBody>
          <a:bodyPr wrap="none" anchor="ctr"/>
          <a:lstStyle/>
          <a:p>
            <a:endParaRPr lang="en-US">
              <a:ln>
                <a:solidFill>
                  <a:schemeClr val="accent5">
                    <a:lumMod val="75000"/>
                  </a:schemeClr>
                </a:solidFill>
              </a:ln>
              <a:latin typeface="+mn-lt"/>
            </a:endParaRPr>
          </a:p>
        </p:txBody>
      </p:sp>
      <p:sp>
        <p:nvSpPr>
          <p:cNvPr id="17" name="AutoShape 7">
            <a:extLst>
              <a:ext uri="{FF2B5EF4-FFF2-40B4-BE49-F238E27FC236}">
                <a16:creationId xmlns:a16="http://schemas.microsoft.com/office/drawing/2014/main" id="{CC91AD3D-FC45-4640-A705-D39CE0C27BD4}"/>
              </a:ext>
            </a:extLst>
          </p:cNvPr>
          <p:cNvSpPr>
            <a:spLocks noChangeArrowheads="1"/>
          </p:cNvSpPr>
          <p:nvPr/>
        </p:nvSpPr>
        <p:spPr bwMode="auto">
          <a:xfrm>
            <a:off x="2971800" y="3631914"/>
            <a:ext cx="438842" cy="526196"/>
          </a:xfrm>
          <a:prstGeom prst="rightArrow">
            <a:avLst>
              <a:gd name="adj1" fmla="val 50000"/>
              <a:gd name="adj2" fmla="val 61682"/>
            </a:avLst>
          </a:prstGeom>
          <a:solidFill>
            <a:schemeClr val="accent1">
              <a:lumMod val="75000"/>
            </a:schemeClr>
          </a:solidFill>
          <a:ln w="12700" cap="sq">
            <a:noFill/>
            <a:miter lim="800000"/>
            <a:headEnd type="none" w="sm" len="sm"/>
            <a:tailEnd type="none" w="sm" len="sm"/>
          </a:ln>
          <a:effectLst/>
        </p:spPr>
        <p:txBody>
          <a:bodyPr wrap="none" anchor="ctr"/>
          <a:lstStyle/>
          <a:p>
            <a:endParaRPr lang="en-US" sz="3200">
              <a:latin typeface="+mn-lt"/>
            </a:endParaRPr>
          </a:p>
        </p:txBody>
      </p:sp>
      <p:sp>
        <p:nvSpPr>
          <p:cNvPr id="19" name="Text Box 5">
            <a:extLst>
              <a:ext uri="{FF2B5EF4-FFF2-40B4-BE49-F238E27FC236}">
                <a16:creationId xmlns:a16="http://schemas.microsoft.com/office/drawing/2014/main" id="{3C6CD6A3-F4F8-40CA-9F2F-16DA5FF17266}"/>
              </a:ext>
            </a:extLst>
          </p:cNvPr>
          <p:cNvSpPr txBox="1">
            <a:spLocks noChangeArrowheads="1"/>
          </p:cNvSpPr>
          <p:nvPr/>
        </p:nvSpPr>
        <p:spPr bwMode="auto">
          <a:xfrm>
            <a:off x="3429000" y="3352800"/>
            <a:ext cx="2057400" cy="1077218"/>
          </a:xfrm>
          <a:prstGeom prst="rect">
            <a:avLst/>
          </a:prstGeom>
          <a:noFill/>
          <a:ln w="12700" cap="sq">
            <a:noFill/>
            <a:miter lim="800000"/>
            <a:headEnd type="none" w="sm" len="sm"/>
            <a:tailEnd type="none" w="sm" len="sm"/>
          </a:ln>
          <a:effectLst/>
        </p:spPr>
        <p:txBody>
          <a:bodyPr wrap="square">
            <a:spAutoFit/>
          </a:bodyPr>
          <a:lstStyle/>
          <a:p>
            <a:pPr>
              <a:spcBef>
                <a:spcPct val="50000"/>
              </a:spcBef>
            </a:pPr>
            <a:r>
              <a:rPr lang="ru-RU" sz="3200" b="1" dirty="0">
                <a:solidFill>
                  <a:schemeClr val="bg2">
                    <a:lumMod val="75000"/>
                  </a:schemeClr>
                </a:solidFill>
                <a:latin typeface="+mn-lt"/>
              </a:rPr>
              <a:t>Факты и принципы</a:t>
            </a:r>
            <a:endParaRPr lang="en-US" sz="3200" b="1" dirty="0">
              <a:solidFill>
                <a:schemeClr val="bg2">
                  <a:lumMod val="75000"/>
                </a:schemeClr>
              </a:solidFill>
              <a:latin typeface="+mn-lt"/>
            </a:endParaRPr>
          </a:p>
        </p:txBody>
      </p:sp>
      <p:sp>
        <p:nvSpPr>
          <p:cNvPr id="21" name="Text Box 6">
            <a:extLst>
              <a:ext uri="{FF2B5EF4-FFF2-40B4-BE49-F238E27FC236}">
                <a16:creationId xmlns:a16="http://schemas.microsoft.com/office/drawing/2014/main" id="{3DB63A56-EA6A-4504-8CA6-A9F5893F35DD}"/>
              </a:ext>
            </a:extLst>
          </p:cNvPr>
          <p:cNvSpPr txBox="1">
            <a:spLocks noChangeArrowheads="1"/>
          </p:cNvSpPr>
          <p:nvPr/>
        </p:nvSpPr>
        <p:spPr bwMode="auto">
          <a:xfrm>
            <a:off x="6096000" y="3593657"/>
            <a:ext cx="2057400" cy="584775"/>
          </a:xfrm>
          <a:prstGeom prst="rect">
            <a:avLst/>
          </a:prstGeom>
          <a:noFill/>
          <a:ln w="12700" cap="sq">
            <a:noFill/>
            <a:miter lim="800000"/>
            <a:headEnd type="none" w="sm" len="sm"/>
            <a:tailEnd type="none" w="sm" len="sm"/>
          </a:ln>
          <a:effectLst/>
        </p:spPr>
        <p:txBody>
          <a:bodyPr wrap="square">
            <a:spAutoFit/>
          </a:bodyPr>
          <a:lstStyle/>
          <a:p>
            <a:pPr>
              <a:spcBef>
                <a:spcPct val="50000"/>
              </a:spcBef>
            </a:pPr>
            <a:r>
              <a:rPr lang="ru-RU" sz="3200" b="1" dirty="0">
                <a:solidFill>
                  <a:schemeClr val="bg2">
                    <a:lumMod val="75000"/>
                  </a:schemeClr>
                </a:solidFill>
                <a:latin typeface="+mn-lt"/>
              </a:rPr>
              <a:t>Человек</a:t>
            </a:r>
            <a:endParaRPr lang="en-US" sz="3200" b="1" dirty="0">
              <a:solidFill>
                <a:schemeClr val="bg2">
                  <a:lumMod val="75000"/>
                </a:schemeClr>
              </a:solidFill>
              <a:latin typeface="+mn-lt"/>
            </a:endParaRPr>
          </a:p>
        </p:txBody>
      </p:sp>
      <p:sp>
        <p:nvSpPr>
          <p:cNvPr id="22" name="AutoShape 7">
            <a:extLst>
              <a:ext uri="{FF2B5EF4-FFF2-40B4-BE49-F238E27FC236}">
                <a16:creationId xmlns:a16="http://schemas.microsoft.com/office/drawing/2014/main" id="{835BF216-C397-4E28-9E4F-506289E164FB}"/>
              </a:ext>
            </a:extLst>
          </p:cNvPr>
          <p:cNvSpPr>
            <a:spLocks noChangeArrowheads="1"/>
          </p:cNvSpPr>
          <p:nvPr/>
        </p:nvSpPr>
        <p:spPr bwMode="auto">
          <a:xfrm>
            <a:off x="5687638" y="3630698"/>
            <a:ext cx="438842" cy="526196"/>
          </a:xfrm>
          <a:prstGeom prst="rightArrow">
            <a:avLst>
              <a:gd name="adj1" fmla="val 50000"/>
              <a:gd name="adj2" fmla="val 61682"/>
            </a:avLst>
          </a:prstGeom>
          <a:solidFill>
            <a:schemeClr val="accent1">
              <a:lumMod val="75000"/>
            </a:schemeClr>
          </a:solidFill>
          <a:ln w="12700" cap="sq">
            <a:noFill/>
            <a:miter lim="800000"/>
            <a:headEnd type="none" w="sm" len="sm"/>
            <a:tailEnd type="none" w="sm" len="sm"/>
          </a:ln>
          <a:effectLst/>
        </p:spPr>
        <p:txBody>
          <a:bodyPr wrap="none" anchor="ctr"/>
          <a:lstStyle/>
          <a:p>
            <a:endParaRPr lang="en-US" sz="3200" dirty="0">
              <a:latin typeface="+mn-lt"/>
            </a:endParaRPr>
          </a:p>
        </p:txBody>
      </p:sp>
    </p:spTree>
    <p:extLst>
      <p:ext uri="{BB962C8B-B14F-4D97-AF65-F5344CB8AC3E}">
        <p14:creationId xmlns:p14="http://schemas.microsoft.com/office/powerpoint/2010/main" val="31622790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09600" y="286605"/>
            <a:ext cx="11033759" cy="986020"/>
          </a:xfrm>
        </p:spPr>
        <p:txBody>
          <a:bodyPr/>
          <a:lstStyle/>
          <a:p>
            <a:r>
              <a:rPr lang="ru-RU" b="1" dirty="0"/>
              <a:t>Истину заменили ложью</a:t>
            </a:r>
            <a:r>
              <a:rPr lang="en-US" b="1" dirty="0"/>
              <a:t>?</a:t>
            </a:r>
            <a:endParaRPr lang="en-US" dirty="0"/>
          </a:p>
        </p:txBody>
      </p:sp>
      <p:sp>
        <p:nvSpPr>
          <p:cNvPr id="2" name="Content Placeholder 1">
            <a:extLst>
              <a:ext uri="{FF2B5EF4-FFF2-40B4-BE49-F238E27FC236}">
                <a16:creationId xmlns:a16="http://schemas.microsoft.com/office/drawing/2014/main" id="{EE2551AF-82C8-4671-81BE-72E820703F1C}"/>
              </a:ext>
            </a:extLst>
          </p:cNvPr>
          <p:cNvSpPr>
            <a:spLocks noGrp="1"/>
          </p:cNvSpPr>
          <p:nvPr>
            <p:ph idx="1"/>
          </p:nvPr>
        </p:nvSpPr>
        <p:spPr>
          <a:xfrm>
            <a:off x="609601" y="1524000"/>
            <a:ext cx="7162799" cy="4648200"/>
          </a:xfrm>
        </p:spPr>
        <p:txBody>
          <a:bodyPr>
            <a:noAutofit/>
          </a:bodyPr>
          <a:lstStyle/>
          <a:p>
            <a:pPr marL="0" indent="0">
              <a:buNone/>
            </a:pPr>
            <a:r>
              <a:rPr lang="ru-RU" sz="4400" dirty="0"/>
              <a:t>Когда мы шли на молитву, нам встретилась женщина, одержимая духом прорицания, которая приносила своим хозяевам большую пользу гаданием.</a:t>
            </a:r>
            <a:endParaRPr lang="en-US" sz="440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553200" y="899866"/>
            <a:ext cx="5887869" cy="5058267"/>
          </a:xfrm>
          <a:prstGeom prst="rect">
            <a:avLst/>
          </a:prstGeom>
        </p:spPr>
      </p:pic>
    </p:spTree>
    <p:extLst>
      <p:ext uri="{BB962C8B-B14F-4D97-AF65-F5344CB8AC3E}">
        <p14:creationId xmlns:p14="http://schemas.microsoft.com/office/powerpoint/2010/main" val="1795464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l"/>
            <a:r>
              <a:rPr lang="ru-RU" b="1" dirty="0"/>
              <a:t>Популярность</a:t>
            </a:r>
            <a:endParaRPr lang="en-US" b="1" dirty="0"/>
          </a:p>
        </p:txBody>
      </p:sp>
      <p:sp>
        <p:nvSpPr>
          <p:cNvPr id="29699" name="Rectangle 3"/>
          <p:cNvSpPr>
            <a:spLocks noGrp="1" noChangeArrowheads="1"/>
          </p:cNvSpPr>
          <p:nvPr>
            <p:ph idx="1"/>
          </p:nvPr>
        </p:nvSpPr>
        <p:spPr>
          <a:xfrm>
            <a:off x="609601" y="1524000"/>
            <a:ext cx="6705600" cy="4648200"/>
          </a:xfrm>
          <a:noFill/>
        </p:spPr>
        <p:txBody>
          <a:bodyPr>
            <a:normAutofit/>
          </a:bodyPr>
          <a:lstStyle/>
          <a:p>
            <a:pPr marL="0" indent="0">
              <a:lnSpc>
                <a:spcPct val="95000"/>
              </a:lnSpc>
              <a:spcAft>
                <a:spcPts val="1200"/>
              </a:spcAft>
              <a:buNone/>
            </a:pPr>
            <a:r>
              <a:rPr lang="en-US" sz="4800" b="1" i="1" dirty="0">
                <a:solidFill>
                  <a:schemeClr val="accent4"/>
                </a:solidFill>
              </a:rPr>
              <a:t>“</a:t>
            </a:r>
            <a:r>
              <a:rPr lang="ru-RU" sz="4800" b="1" i="1" dirty="0">
                <a:solidFill>
                  <a:schemeClr val="accent4"/>
                </a:solidFill>
              </a:rPr>
              <a:t>Ну, все согласны</a:t>
            </a:r>
            <a:r>
              <a:rPr lang="en-US" sz="4800" b="1" i="1" dirty="0">
                <a:solidFill>
                  <a:schemeClr val="accent4"/>
                </a:solidFill>
              </a:rPr>
              <a:t>…”</a:t>
            </a:r>
          </a:p>
          <a:p>
            <a:pPr>
              <a:lnSpc>
                <a:spcPct val="95000"/>
              </a:lnSpc>
              <a:buSzPct val="95000"/>
            </a:pPr>
            <a:r>
              <a:rPr lang="ru-RU" sz="4000" dirty="0"/>
              <a:t>Практически все верили в </a:t>
            </a:r>
            <a:r>
              <a:rPr lang="ru-RU" sz="4000" b="1" dirty="0">
                <a:solidFill>
                  <a:schemeClr val="bg2">
                    <a:lumMod val="75000"/>
                  </a:schemeClr>
                </a:solidFill>
              </a:rPr>
              <a:t>самопроизвольное зарождение жизни</a:t>
            </a:r>
            <a:r>
              <a:rPr lang="en-US" sz="4000" dirty="0"/>
              <a:t>, </a:t>
            </a:r>
            <a:r>
              <a:rPr lang="ru-RU" sz="4000" dirty="0"/>
              <a:t>пока Луис Пастер не продемонстрировал, что жизнь происходит от жизни</a:t>
            </a:r>
            <a:endParaRPr lang="en-US" sz="4000" b="1" i="1" dirty="0"/>
          </a:p>
        </p:txBody>
      </p:sp>
      <p:pic>
        <p:nvPicPr>
          <p:cNvPr id="3" name="Picture 2">
            <a:extLst>
              <a:ext uri="{FF2B5EF4-FFF2-40B4-BE49-F238E27FC236}">
                <a16:creationId xmlns:a16="http://schemas.microsoft.com/office/drawing/2014/main" id="{EC8D4E73-87DF-48B6-9501-AA7BE0263E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88"/>
          <a:stretch/>
        </p:blipFill>
        <p:spPr>
          <a:xfrm>
            <a:off x="7570906" y="508786"/>
            <a:ext cx="4072455" cy="58258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556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09600" y="286605"/>
            <a:ext cx="11033759" cy="986020"/>
          </a:xfrm>
        </p:spPr>
        <p:txBody>
          <a:bodyPr/>
          <a:lstStyle/>
          <a:p>
            <a:r>
              <a:rPr lang="ru-RU" b="1" dirty="0"/>
              <a:t>Истину заменили ложью</a:t>
            </a:r>
            <a:r>
              <a:rPr lang="en-US" b="1" dirty="0"/>
              <a:t>?</a:t>
            </a:r>
            <a:endParaRPr lang="en-US" dirty="0"/>
          </a:p>
        </p:txBody>
      </p:sp>
      <p:sp>
        <p:nvSpPr>
          <p:cNvPr id="2" name="Content Placeholder 1">
            <a:extLst>
              <a:ext uri="{FF2B5EF4-FFF2-40B4-BE49-F238E27FC236}">
                <a16:creationId xmlns:a16="http://schemas.microsoft.com/office/drawing/2014/main" id="{AE3892E1-1337-4145-9776-F003A673F0D3}"/>
              </a:ext>
            </a:extLst>
          </p:cNvPr>
          <p:cNvSpPr>
            <a:spLocks noGrp="1"/>
          </p:cNvSpPr>
          <p:nvPr>
            <p:ph idx="1"/>
          </p:nvPr>
        </p:nvSpPr>
        <p:spPr>
          <a:xfrm>
            <a:off x="609601" y="1524000"/>
            <a:ext cx="8686799" cy="4648200"/>
          </a:xfrm>
        </p:spPr>
        <p:txBody>
          <a:bodyPr>
            <a:noAutofit/>
          </a:bodyPr>
          <a:lstStyle/>
          <a:p>
            <a:pPr marL="0" indent="0">
              <a:lnSpc>
                <a:spcPct val="90000"/>
              </a:lnSpc>
              <a:spcBef>
                <a:spcPts val="1200"/>
              </a:spcBef>
              <a:buNone/>
            </a:pPr>
            <a:r>
              <a:rPr lang="ru-RU" sz="4400" dirty="0"/>
              <a:t>Эта женщина следовала за Павлом и за нами и кричала, говоря:</a:t>
            </a:r>
          </a:p>
          <a:p>
            <a:pPr marL="0" indent="0">
              <a:lnSpc>
                <a:spcPct val="90000"/>
              </a:lnSpc>
              <a:spcBef>
                <a:spcPts val="1200"/>
              </a:spcBef>
              <a:buNone/>
            </a:pPr>
            <a:r>
              <a:rPr lang="ru-RU" sz="4400" dirty="0"/>
              <a:t>«Эти люди — слуги Бога Всевышнего, которые возвещают нам путь спасения».</a:t>
            </a:r>
          </a:p>
          <a:p>
            <a:pPr marL="0" indent="0">
              <a:lnSpc>
                <a:spcPct val="90000"/>
              </a:lnSpc>
              <a:spcBef>
                <a:spcPts val="1200"/>
              </a:spcBef>
              <a:buNone/>
            </a:pPr>
            <a:r>
              <a:rPr lang="ru-RU" sz="4400" dirty="0"/>
              <a:t>И это она делала в течение многих дней.</a:t>
            </a:r>
            <a:endParaRPr lang="en-US" sz="440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468096" y="286605"/>
            <a:ext cx="3723904" cy="4818795"/>
          </a:xfrm>
          <a:prstGeom prst="rect">
            <a:avLst/>
          </a:prstGeom>
        </p:spPr>
      </p:pic>
    </p:spTree>
    <p:extLst>
      <p:ext uri="{BB962C8B-B14F-4D97-AF65-F5344CB8AC3E}">
        <p14:creationId xmlns:p14="http://schemas.microsoft.com/office/powerpoint/2010/main" val="14411110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09600" y="286605"/>
            <a:ext cx="11033760" cy="986020"/>
          </a:xfrm>
        </p:spPr>
        <p:txBody>
          <a:bodyPr/>
          <a:lstStyle/>
          <a:p>
            <a:r>
              <a:rPr lang="ru-RU" b="1" dirty="0"/>
              <a:t>Истину заменили ложью</a:t>
            </a:r>
            <a:r>
              <a:rPr lang="en-US" b="1" dirty="0"/>
              <a:t>?</a:t>
            </a:r>
            <a:endParaRPr lang="en-US" dirty="0"/>
          </a:p>
        </p:txBody>
      </p:sp>
      <p:sp>
        <p:nvSpPr>
          <p:cNvPr id="2" name="Content Placeholder 1">
            <a:extLst>
              <a:ext uri="{FF2B5EF4-FFF2-40B4-BE49-F238E27FC236}">
                <a16:creationId xmlns:a16="http://schemas.microsoft.com/office/drawing/2014/main" id="{F455A108-423A-4119-8D48-275443430D86}"/>
              </a:ext>
            </a:extLst>
          </p:cNvPr>
          <p:cNvSpPr>
            <a:spLocks noGrp="1"/>
          </p:cNvSpPr>
          <p:nvPr>
            <p:ph idx="1"/>
          </p:nvPr>
        </p:nvSpPr>
        <p:spPr>
          <a:xfrm>
            <a:off x="4419600" y="1976624"/>
            <a:ext cx="7223760" cy="4195575"/>
          </a:xfrm>
        </p:spPr>
        <p:txBody>
          <a:bodyPr>
            <a:noAutofit/>
          </a:bodyPr>
          <a:lstStyle/>
          <a:p>
            <a:pPr marL="0" indent="0" algn="r">
              <a:spcBef>
                <a:spcPts val="1200"/>
              </a:spcBef>
              <a:buNone/>
            </a:pPr>
            <a:r>
              <a:rPr lang="ru-RU" sz="4400" dirty="0"/>
              <a:t>Но Павел обратился и сказал духу:</a:t>
            </a:r>
          </a:p>
          <a:p>
            <a:pPr marL="0" indent="0" algn="r">
              <a:spcBef>
                <a:spcPts val="1200"/>
              </a:spcBef>
              <a:buNone/>
            </a:pPr>
            <a:r>
              <a:rPr lang="ru-RU" sz="4400" dirty="0"/>
              <a:t>«Я повелеваю тебе во имя Иисуса Христа выйти из нее».</a:t>
            </a:r>
          </a:p>
          <a:p>
            <a:pPr marL="0" indent="0" algn="r">
              <a:spcBef>
                <a:spcPts val="1200"/>
              </a:spcBef>
              <a:buNone/>
            </a:pPr>
            <a:r>
              <a:rPr lang="ru-RU" sz="4400" dirty="0"/>
              <a:t>И дух вышел в тот же час</a:t>
            </a:r>
            <a:r>
              <a:rPr lang="en-US" sz="4400" dirty="0"/>
              <a:t>. </a:t>
            </a:r>
          </a:p>
          <a:p>
            <a:pPr marL="0" indent="0" algn="r">
              <a:buNone/>
            </a:pPr>
            <a:r>
              <a:rPr lang="ru-RU" dirty="0"/>
              <a:t>Деян.</a:t>
            </a:r>
            <a:r>
              <a:rPr lang="en-US" dirty="0"/>
              <a:t> 16:16-18</a:t>
            </a:r>
            <a:r>
              <a:rPr lang="en-US" sz="4400" dirty="0"/>
              <a:t> </a:t>
            </a:r>
          </a:p>
          <a:p>
            <a:pPr marL="0" indent="0">
              <a:spcBef>
                <a:spcPts val="1200"/>
              </a:spcBef>
              <a:buNone/>
            </a:pPr>
            <a:endParaRPr lang="en-US" sz="4400" dirty="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0" y="990605"/>
            <a:ext cx="6180765" cy="6422359"/>
          </a:xfrm>
          <a:prstGeom prst="rect">
            <a:avLst/>
          </a:prstGeom>
        </p:spPr>
      </p:pic>
    </p:spTree>
    <p:extLst>
      <p:ext uri="{BB962C8B-B14F-4D97-AF65-F5344CB8AC3E}">
        <p14:creationId xmlns:p14="http://schemas.microsoft.com/office/powerpoint/2010/main" val="56659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ru-RU" b="1" dirty="0"/>
              <a:t>Истину заменили ложью</a:t>
            </a:r>
            <a:r>
              <a:rPr lang="en-US" b="1" dirty="0"/>
              <a:t>?</a:t>
            </a:r>
            <a:endParaRPr lang="en-US" dirty="0"/>
          </a:p>
        </p:txBody>
      </p:sp>
      <p:sp>
        <p:nvSpPr>
          <p:cNvPr id="11" name="Text Box 4">
            <a:extLst>
              <a:ext uri="{FF2B5EF4-FFF2-40B4-BE49-F238E27FC236}">
                <a16:creationId xmlns:a16="http://schemas.microsoft.com/office/drawing/2014/main" id="{28C05FE2-D387-41F3-BE89-7ED43B2CF000}"/>
              </a:ext>
            </a:extLst>
          </p:cNvPr>
          <p:cNvSpPr txBox="1">
            <a:spLocks noChangeArrowheads="1"/>
          </p:cNvSpPr>
          <p:nvPr/>
        </p:nvSpPr>
        <p:spPr bwMode="auto">
          <a:xfrm>
            <a:off x="1600200" y="3508176"/>
            <a:ext cx="1219200" cy="707886"/>
          </a:xfrm>
          <a:prstGeom prst="rect">
            <a:avLst/>
          </a:prstGeom>
          <a:noFill/>
          <a:ln w="12700" cap="sq">
            <a:noFill/>
            <a:miter lim="800000"/>
            <a:headEnd type="none" w="sm" len="sm"/>
            <a:tailEnd type="none" w="sm" len="sm"/>
          </a:ln>
          <a:effectLst/>
        </p:spPr>
        <p:txBody>
          <a:bodyPr wrap="square">
            <a:spAutoFit/>
          </a:bodyPr>
          <a:lstStyle/>
          <a:p>
            <a:pPr>
              <a:spcBef>
                <a:spcPct val="50000"/>
              </a:spcBef>
            </a:pPr>
            <a:r>
              <a:rPr lang="ru-RU" sz="4000" b="1" dirty="0">
                <a:solidFill>
                  <a:schemeClr val="bg2">
                    <a:lumMod val="75000"/>
                  </a:schemeClr>
                </a:solidFill>
                <a:latin typeface="+mn-lt"/>
              </a:rPr>
              <a:t>Бог</a:t>
            </a:r>
            <a:endParaRPr lang="en-US" sz="4000" b="1" dirty="0">
              <a:solidFill>
                <a:schemeClr val="bg2">
                  <a:lumMod val="75000"/>
                </a:schemeClr>
              </a:solidFill>
              <a:latin typeface="+mn-lt"/>
            </a:endParaRPr>
          </a:p>
        </p:txBody>
      </p:sp>
      <p:sp>
        <p:nvSpPr>
          <p:cNvPr id="18" name="Text Box 12">
            <a:extLst>
              <a:ext uri="{FF2B5EF4-FFF2-40B4-BE49-F238E27FC236}">
                <a16:creationId xmlns:a16="http://schemas.microsoft.com/office/drawing/2014/main" id="{287A1D4D-5760-4657-8AD2-D45F0096E6D9}"/>
              </a:ext>
            </a:extLst>
          </p:cNvPr>
          <p:cNvSpPr txBox="1">
            <a:spLocks noChangeArrowheads="1"/>
          </p:cNvSpPr>
          <p:nvPr/>
        </p:nvSpPr>
        <p:spPr bwMode="auto">
          <a:xfrm>
            <a:off x="2628208" y="1589826"/>
            <a:ext cx="6515100" cy="1015663"/>
          </a:xfrm>
          <a:prstGeom prst="rect">
            <a:avLst/>
          </a:prstGeom>
          <a:noFill/>
          <a:ln w="12700" cap="sq">
            <a:noFill/>
            <a:miter lim="800000"/>
            <a:headEnd type="none" w="sm" len="sm"/>
            <a:tailEnd type="none" w="sm" len="sm"/>
          </a:ln>
          <a:effectLst/>
        </p:spPr>
        <p:txBody>
          <a:bodyPr wrap="square">
            <a:spAutoFit/>
          </a:bodyPr>
          <a:lstStyle/>
          <a:p>
            <a:pPr algn="ctr">
              <a:spcBef>
                <a:spcPct val="50000"/>
              </a:spcBef>
            </a:pPr>
            <a:r>
              <a:rPr lang="ru-RU" sz="3600" b="1" dirty="0">
                <a:solidFill>
                  <a:schemeClr val="accent6"/>
                </a:solidFill>
                <a:latin typeface="+mn-lt"/>
              </a:rPr>
              <a:t>Сатанинское манипулирование </a:t>
            </a:r>
            <a:r>
              <a:rPr lang="en-US" sz="2400" dirty="0">
                <a:solidFill>
                  <a:schemeClr val="accent6"/>
                </a:solidFill>
                <a:latin typeface="+mn-lt"/>
              </a:rPr>
              <a:t>(</a:t>
            </a:r>
            <a:r>
              <a:rPr lang="ru-RU" sz="2400" dirty="0">
                <a:solidFill>
                  <a:schemeClr val="accent6"/>
                </a:solidFill>
                <a:latin typeface="+mn-lt"/>
              </a:rPr>
              <a:t>Деян.</a:t>
            </a:r>
            <a:r>
              <a:rPr lang="en-US" sz="2400" dirty="0">
                <a:solidFill>
                  <a:schemeClr val="accent6"/>
                </a:solidFill>
                <a:latin typeface="+mn-lt"/>
              </a:rPr>
              <a:t> 16:16-18)</a:t>
            </a:r>
          </a:p>
        </p:txBody>
      </p:sp>
      <p:sp>
        <p:nvSpPr>
          <p:cNvPr id="19" name="Text Box 13">
            <a:extLst>
              <a:ext uri="{FF2B5EF4-FFF2-40B4-BE49-F238E27FC236}">
                <a16:creationId xmlns:a16="http://schemas.microsoft.com/office/drawing/2014/main" id="{CC1CDFA2-2EAB-4114-8782-DD51D906F8DB}"/>
              </a:ext>
            </a:extLst>
          </p:cNvPr>
          <p:cNvSpPr txBox="1">
            <a:spLocks noChangeArrowheads="1"/>
          </p:cNvSpPr>
          <p:nvPr/>
        </p:nvSpPr>
        <p:spPr bwMode="auto">
          <a:xfrm>
            <a:off x="3048000" y="4992469"/>
            <a:ext cx="6515100" cy="1200329"/>
          </a:xfrm>
          <a:prstGeom prst="rect">
            <a:avLst/>
          </a:prstGeom>
          <a:noFill/>
          <a:ln w="12700" cap="sq">
            <a:noFill/>
            <a:miter lim="800000"/>
            <a:headEnd type="none" w="sm" len="sm"/>
            <a:tailEnd type="none" w="sm" len="sm"/>
          </a:ln>
          <a:effectLst/>
        </p:spPr>
        <p:txBody>
          <a:bodyPr wrap="square">
            <a:spAutoFit/>
          </a:bodyPr>
          <a:lstStyle/>
          <a:p>
            <a:pPr algn="ctr">
              <a:spcBef>
                <a:spcPct val="50000"/>
              </a:spcBef>
            </a:pPr>
            <a:r>
              <a:rPr lang="ru-RU" sz="3600" b="1" dirty="0">
                <a:solidFill>
                  <a:schemeClr val="accent6"/>
                </a:solidFill>
                <a:latin typeface="+mn-lt"/>
              </a:rPr>
              <a:t>Секулярное мировоззрение </a:t>
            </a:r>
          </a:p>
          <a:p>
            <a:pPr algn="ctr">
              <a:spcBef>
                <a:spcPct val="50000"/>
              </a:spcBef>
            </a:pPr>
            <a:r>
              <a:rPr lang="en-US" sz="2400" dirty="0">
                <a:solidFill>
                  <a:schemeClr val="accent6"/>
                </a:solidFill>
                <a:latin typeface="+mn-lt"/>
              </a:rPr>
              <a:t>(2 </a:t>
            </a:r>
            <a:r>
              <a:rPr lang="ru-RU" sz="2400" dirty="0">
                <a:solidFill>
                  <a:schemeClr val="accent6"/>
                </a:solidFill>
                <a:latin typeface="+mn-lt"/>
              </a:rPr>
              <a:t>Кор.</a:t>
            </a:r>
            <a:r>
              <a:rPr lang="en-US" sz="2400" dirty="0">
                <a:solidFill>
                  <a:schemeClr val="accent6"/>
                </a:solidFill>
                <a:latin typeface="+mn-lt"/>
              </a:rPr>
              <a:t> 4:4)</a:t>
            </a:r>
          </a:p>
        </p:txBody>
      </p:sp>
      <p:sp>
        <p:nvSpPr>
          <p:cNvPr id="20" name="AutoShape 15">
            <a:extLst>
              <a:ext uri="{FF2B5EF4-FFF2-40B4-BE49-F238E27FC236}">
                <a16:creationId xmlns:a16="http://schemas.microsoft.com/office/drawing/2014/main" id="{0AB38FF9-C33F-4739-B36E-EA292779F261}"/>
              </a:ext>
            </a:extLst>
          </p:cNvPr>
          <p:cNvSpPr>
            <a:spLocks noChangeArrowheads="1"/>
          </p:cNvSpPr>
          <p:nvPr/>
        </p:nvSpPr>
        <p:spPr bwMode="auto">
          <a:xfrm rot="3291368">
            <a:off x="6202148" y="2891525"/>
            <a:ext cx="624313" cy="381000"/>
          </a:xfrm>
          <a:prstGeom prst="rightArrow">
            <a:avLst>
              <a:gd name="adj1" fmla="val 50000"/>
              <a:gd name="adj2" fmla="val 59991"/>
            </a:avLst>
          </a:prstGeom>
          <a:solidFill>
            <a:schemeClr val="accent6"/>
          </a:solidFill>
          <a:ln w="12700" cap="sq">
            <a:noFill/>
            <a:miter lim="800000"/>
            <a:headEnd type="none" w="sm" len="sm"/>
            <a:tailEnd type="none" w="sm" len="sm"/>
          </a:ln>
          <a:effectLst/>
        </p:spPr>
        <p:txBody>
          <a:bodyPr wrap="none" anchor="ctr"/>
          <a:lstStyle/>
          <a:p>
            <a:endParaRPr lang="en-US">
              <a:ln>
                <a:solidFill>
                  <a:schemeClr val="accent5">
                    <a:lumMod val="75000"/>
                  </a:schemeClr>
                </a:solidFill>
              </a:ln>
              <a:latin typeface="+mn-lt"/>
            </a:endParaRPr>
          </a:p>
        </p:txBody>
      </p:sp>
      <p:sp>
        <p:nvSpPr>
          <p:cNvPr id="22" name="AutoShape 15">
            <a:extLst>
              <a:ext uri="{FF2B5EF4-FFF2-40B4-BE49-F238E27FC236}">
                <a16:creationId xmlns:a16="http://schemas.microsoft.com/office/drawing/2014/main" id="{96B700EF-F80B-4807-8E08-9B3A4304723C}"/>
              </a:ext>
            </a:extLst>
          </p:cNvPr>
          <p:cNvSpPr>
            <a:spLocks noChangeArrowheads="1"/>
          </p:cNvSpPr>
          <p:nvPr/>
        </p:nvSpPr>
        <p:spPr bwMode="auto">
          <a:xfrm rot="18308632" flipV="1">
            <a:off x="6202148" y="4473788"/>
            <a:ext cx="624313" cy="381000"/>
          </a:xfrm>
          <a:prstGeom prst="rightArrow">
            <a:avLst>
              <a:gd name="adj1" fmla="val 50000"/>
              <a:gd name="adj2" fmla="val 59991"/>
            </a:avLst>
          </a:prstGeom>
          <a:solidFill>
            <a:schemeClr val="accent6"/>
          </a:solidFill>
          <a:ln w="12700" cap="sq">
            <a:noFill/>
            <a:miter lim="800000"/>
            <a:headEnd type="none" w="sm" len="sm"/>
            <a:tailEnd type="none" w="sm" len="sm"/>
          </a:ln>
          <a:effectLst/>
        </p:spPr>
        <p:txBody>
          <a:bodyPr wrap="none" anchor="ctr"/>
          <a:lstStyle/>
          <a:p>
            <a:endParaRPr lang="en-US">
              <a:ln>
                <a:solidFill>
                  <a:schemeClr val="accent5">
                    <a:lumMod val="75000"/>
                  </a:schemeClr>
                </a:solidFill>
              </a:ln>
              <a:latin typeface="+mn-lt"/>
            </a:endParaRPr>
          </a:p>
        </p:txBody>
      </p:sp>
      <p:sp>
        <p:nvSpPr>
          <p:cNvPr id="17" name="AutoShape 7">
            <a:extLst>
              <a:ext uri="{FF2B5EF4-FFF2-40B4-BE49-F238E27FC236}">
                <a16:creationId xmlns:a16="http://schemas.microsoft.com/office/drawing/2014/main" id="{FE7AAEA7-3B76-4E3E-AADB-41E9975EB465}"/>
              </a:ext>
            </a:extLst>
          </p:cNvPr>
          <p:cNvSpPr>
            <a:spLocks noChangeArrowheads="1"/>
          </p:cNvSpPr>
          <p:nvPr/>
        </p:nvSpPr>
        <p:spPr bwMode="auto">
          <a:xfrm>
            <a:off x="2895600" y="3599021"/>
            <a:ext cx="438842" cy="526196"/>
          </a:xfrm>
          <a:prstGeom prst="rightArrow">
            <a:avLst>
              <a:gd name="adj1" fmla="val 50000"/>
              <a:gd name="adj2" fmla="val 61682"/>
            </a:avLst>
          </a:prstGeom>
          <a:solidFill>
            <a:schemeClr val="accent1">
              <a:lumMod val="75000"/>
            </a:schemeClr>
          </a:solidFill>
          <a:ln w="12700" cap="sq">
            <a:noFill/>
            <a:miter lim="800000"/>
            <a:headEnd type="none" w="sm" len="sm"/>
            <a:tailEnd type="none" w="sm" len="sm"/>
          </a:ln>
          <a:effectLst/>
        </p:spPr>
        <p:txBody>
          <a:bodyPr wrap="none" anchor="ctr"/>
          <a:lstStyle/>
          <a:p>
            <a:endParaRPr lang="en-US" sz="3200">
              <a:latin typeface="+mn-lt"/>
            </a:endParaRPr>
          </a:p>
        </p:txBody>
      </p:sp>
      <p:sp>
        <p:nvSpPr>
          <p:cNvPr id="21" name="Text Box 5">
            <a:extLst>
              <a:ext uri="{FF2B5EF4-FFF2-40B4-BE49-F238E27FC236}">
                <a16:creationId xmlns:a16="http://schemas.microsoft.com/office/drawing/2014/main" id="{264BE20F-504C-4D9F-B195-59C7AD195258}"/>
              </a:ext>
            </a:extLst>
          </p:cNvPr>
          <p:cNvSpPr txBox="1">
            <a:spLocks noChangeArrowheads="1"/>
          </p:cNvSpPr>
          <p:nvPr/>
        </p:nvSpPr>
        <p:spPr bwMode="auto">
          <a:xfrm>
            <a:off x="3276889" y="3200400"/>
            <a:ext cx="2514311" cy="1323439"/>
          </a:xfrm>
          <a:prstGeom prst="rect">
            <a:avLst/>
          </a:prstGeom>
          <a:noFill/>
          <a:ln w="12700" cap="sq">
            <a:noFill/>
            <a:miter lim="800000"/>
            <a:headEnd type="none" w="sm" len="sm"/>
            <a:tailEnd type="none" w="sm" len="sm"/>
          </a:ln>
          <a:effectLst/>
        </p:spPr>
        <p:txBody>
          <a:bodyPr wrap="square">
            <a:spAutoFit/>
          </a:bodyPr>
          <a:lstStyle/>
          <a:p>
            <a:pPr>
              <a:spcBef>
                <a:spcPct val="50000"/>
              </a:spcBef>
            </a:pPr>
            <a:r>
              <a:rPr lang="ru-RU" sz="4000" b="1" dirty="0">
                <a:solidFill>
                  <a:schemeClr val="bg2">
                    <a:lumMod val="75000"/>
                  </a:schemeClr>
                </a:solidFill>
                <a:latin typeface="+mn-lt"/>
              </a:rPr>
              <a:t>Факты и принципы</a:t>
            </a:r>
            <a:endParaRPr lang="en-US" sz="4000" b="1" dirty="0">
              <a:solidFill>
                <a:schemeClr val="bg2">
                  <a:lumMod val="75000"/>
                </a:schemeClr>
              </a:solidFill>
              <a:latin typeface="+mn-lt"/>
            </a:endParaRPr>
          </a:p>
        </p:txBody>
      </p:sp>
      <p:sp>
        <p:nvSpPr>
          <p:cNvPr id="23" name="Text Box 6">
            <a:extLst>
              <a:ext uri="{FF2B5EF4-FFF2-40B4-BE49-F238E27FC236}">
                <a16:creationId xmlns:a16="http://schemas.microsoft.com/office/drawing/2014/main" id="{47BB8A2C-E294-4B81-9C03-CFB7E7BAFE8C}"/>
              </a:ext>
            </a:extLst>
          </p:cNvPr>
          <p:cNvSpPr txBox="1">
            <a:spLocks noChangeArrowheads="1"/>
          </p:cNvSpPr>
          <p:nvPr/>
        </p:nvSpPr>
        <p:spPr bwMode="auto">
          <a:xfrm>
            <a:off x="6514304" y="3454071"/>
            <a:ext cx="2514311" cy="707886"/>
          </a:xfrm>
          <a:prstGeom prst="rect">
            <a:avLst/>
          </a:prstGeom>
          <a:noFill/>
          <a:ln w="12700" cap="sq">
            <a:noFill/>
            <a:miter lim="800000"/>
            <a:headEnd type="none" w="sm" len="sm"/>
            <a:tailEnd type="none" w="sm" len="sm"/>
          </a:ln>
          <a:effectLst/>
        </p:spPr>
        <p:txBody>
          <a:bodyPr wrap="square">
            <a:spAutoFit/>
          </a:bodyPr>
          <a:lstStyle/>
          <a:p>
            <a:pPr>
              <a:spcBef>
                <a:spcPct val="50000"/>
              </a:spcBef>
            </a:pPr>
            <a:r>
              <a:rPr lang="ru-RU" sz="4000" b="1" dirty="0">
                <a:solidFill>
                  <a:schemeClr val="bg2">
                    <a:lumMod val="75000"/>
                  </a:schemeClr>
                </a:solidFill>
                <a:latin typeface="+mn-lt"/>
              </a:rPr>
              <a:t>Человек</a:t>
            </a:r>
            <a:endParaRPr lang="en-US" sz="4000" b="1" dirty="0">
              <a:solidFill>
                <a:schemeClr val="bg2">
                  <a:lumMod val="75000"/>
                </a:schemeClr>
              </a:solidFill>
              <a:latin typeface="+mn-lt"/>
            </a:endParaRPr>
          </a:p>
        </p:txBody>
      </p:sp>
      <p:sp>
        <p:nvSpPr>
          <p:cNvPr id="24" name="AutoShape 7">
            <a:extLst>
              <a:ext uri="{FF2B5EF4-FFF2-40B4-BE49-F238E27FC236}">
                <a16:creationId xmlns:a16="http://schemas.microsoft.com/office/drawing/2014/main" id="{06289F68-EB1A-44B1-BBDE-A1FCF60A1453}"/>
              </a:ext>
            </a:extLst>
          </p:cNvPr>
          <p:cNvSpPr>
            <a:spLocks noChangeArrowheads="1"/>
          </p:cNvSpPr>
          <p:nvPr/>
        </p:nvSpPr>
        <p:spPr bwMode="auto">
          <a:xfrm>
            <a:off x="5885758" y="3599021"/>
            <a:ext cx="438842" cy="526196"/>
          </a:xfrm>
          <a:prstGeom prst="rightArrow">
            <a:avLst>
              <a:gd name="adj1" fmla="val 50000"/>
              <a:gd name="adj2" fmla="val 61682"/>
            </a:avLst>
          </a:prstGeom>
          <a:solidFill>
            <a:schemeClr val="accent1">
              <a:lumMod val="75000"/>
            </a:schemeClr>
          </a:solidFill>
          <a:ln w="12700" cap="sq">
            <a:noFill/>
            <a:miter lim="800000"/>
            <a:headEnd type="none" w="sm" len="sm"/>
            <a:tailEnd type="none" w="sm" len="sm"/>
          </a:ln>
          <a:effectLst/>
        </p:spPr>
        <p:txBody>
          <a:bodyPr wrap="none" anchor="ctr"/>
          <a:lstStyle/>
          <a:p>
            <a:endParaRPr lang="en-US" sz="3200">
              <a:latin typeface="+mn-lt"/>
            </a:endParaRPr>
          </a:p>
        </p:txBody>
      </p:sp>
    </p:spTree>
    <p:extLst>
      <p:ext uri="{BB962C8B-B14F-4D97-AF65-F5344CB8AC3E}">
        <p14:creationId xmlns:p14="http://schemas.microsoft.com/office/powerpoint/2010/main" val="16301489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ru-RU" b="1" dirty="0"/>
              <a:t>Истину заменили ложью</a:t>
            </a:r>
            <a:r>
              <a:rPr lang="en-US" b="1" dirty="0"/>
              <a:t>?</a:t>
            </a:r>
            <a:endParaRPr lang="en-US" dirty="0"/>
          </a:p>
        </p:txBody>
      </p:sp>
      <p:sp>
        <p:nvSpPr>
          <p:cNvPr id="15" name="TextBox 14"/>
          <p:cNvSpPr txBox="1"/>
          <p:nvPr/>
        </p:nvSpPr>
        <p:spPr>
          <a:xfrm>
            <a:off x="2971800" y="1600200"/>
            <a:ext cx="8742219" cy="3016210"/>
          </a:xfrm>
          <a:prstGeom prst="rect">
            <a:avLst/>
          </a:prstGeom>
          <a:noFill/>
        </p:spPr>
        <p:txBody>
          <a:bodyPr wrap="square" rtlCol="0">
            <a:spAutoFit/>
          </a:bodyPr>
          <a:lstStyle/>
          <a:p>
            <a:pPr algn="r">
              <a:spcBef>
                <a:spcPts val="1200"/>
              </a:spcBef>
            </a:pPr>
            <a:r>
              <a:rPr lang="ru-RU" sz="3600" spc="-20" dirty="0">
                <a:latin typeface="+mn-lt"/>
              </a:rPr>
              <a:t>Бог </a:t>
            </a:r>
            <a:r>
              <a:rPr lang="ru-RU" sz="3600" b="1" spc="-20" dirty="0">
                <a:solidFill>
                  <a:srgbClr val="0070C0"/>
                </a:solidFill>
                <a:latin typeface="+mn-lt"/>
              </a:rPr>
              <a:t>века сего </a:t>
            </a:r>
            <a:r>
              <a:rPr lang="ru-RU" sz="3600" spc="-20" dirty="0">
                <a:latin typeface="+mn-lt"/>
              </a:rPr>
              <a:t>ослепил умы неверующих, чтобы для них не воссиял свет </a:t>
            </a:r>
            <a:r>
              <a:rPr lang="ru-RU" sz="3600" spc="-20" dirty="0" err="1">
                <a:latin typeface="+mn-lt"/>
              </a:rPr>
              <a:t>благовестия</a:t>
            </a:r>
            <a:r>
              <a:rPr lang="ru-RU" sz="3600" spc="-20" dirty="0">
                <a:latin typeface="+mn-lt"/>
              </a:rPr>
              <a:t> о славе Христа, который есть образ Бога невидимого.</a:t>
            </a:r>
          </a:p>
          <a:p>
            <a:pPr algn="r">
              <a:spcBef>
                <a:spcPts val="1200"/>
              </a:spcBef>
            </a:pPr>
            <a:r>
              <a:rPr lang="ru-RU" sz="3600" spc="-20" dirty="0">
                <a:latin typeface="+mn-lt"/>
              </a:rPr>
              <a:t>2 Кор. 4:4</a:t>
            </a:r>
            <a:endParaRPr lang="en-US" sz="2800" dirty="0">
              <a:latin typeface="+mn-lt"/>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rot="754148">
            <a:off x="-783198" y="2681406"/>
            <a:ext cx="6960913" cy="4773655"/>
          </a:xfrm>
          <a:prstGeom prst="rect">
            <a:avLst/>
          </a:prstGeom>
        </p:spPr>
      </p:pic>
    </p:spTree>
    <p:extLst>
      <p:ext uri="{BB962C8B-B14F-4D97-AF65-F5344CB8AC3E}">
        <p14:creationId xmlns:p14="http://schemas.microsoft.com/office/powerpoint/2010/main" val="16093342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ru-RU" b="1" dirty="0"/>
              <a:t>Истину заменили ложью</a:t>
            </a:r>
            <a:r>
              <a:rPr lang="en-US" b="1" dirty="0"/>
              <a:t>?</a:t>
            </a:r>
            <a:endParaRPr lang="en-US" dirty="0"/>
          </a:p>
        </p:txBody>
      </p:sp>
      <p:sp>
        <p:nvSpPr>
          <p:cNvPr id="2" name="Text Box 4">
            <a:extLst>
              <a:ext uri="{FF2B5EF4-FFF2-40B4-BE49-F238E27FC236}">
                <a16:creationId xmlns:a16="http://schemas.microsoft.com/office/drawing/2014/main" id="{9D17B709-0397-436E-8814-93C6894FB5E0}"/>
              </a:ext>
            </a:extLst>
          </p:cNvPr>
          <p:cNvSpPr txBox="1">
            <a:spLocks noChangeArrowheads="1"/>
          </p:cNvSpPr>
          <p:nvPr/>
        </p:nvSpPr>
        <p:spPr bwMode="auto">
          <a:xfrm>
            <a:off x="1143000" y="3508176"/>
            <a:ext cx="1219200" cy="707886"/>
          </a:xfrm>
          <a:prstGeom prst="rect">
            <a:avLst/>
          </a:prstGeom>
          <a:noFill/>
          <a:ln w="12700" cap="sq">
            <a:noFill/>
            <a:miter lim="800000"/>
            <a:headEnd type="none" w="sm" len="sm"/>
            <a:tailEnd type="none" w="sm" len="sm"/>
          </a:ln>
          <a:effectLst/>
        </p:spPr>
        <p:txBody>
          <a:bodyPr wrap="square">
            <a:spAutoFit/>
          </a:bodyPr>
          <a:lstStyle/>
          <a:p>
            <a:pPr>
              <a:spcBef>
                <a:spcPct val="50000"/>
              </a:spcBef>
            </a:pPr>
            <a:r>
              <a:rPr lang="ru-RU" sz="4000" b="1" dirty="0">
                <a:solidFill>
                  <a:schemeClr val="bg2">
                    <a:lumMod val="75000"/>
                  </a:schemeClr>
                </a:solidFill>
                <a:latin typeface="+mn-lt"/>
              </a:rPr>
              <a:t>Бог</a:t>
            </a:r>
            <a:endParaRPr lang="en-US" sz="4000" b="1" dirty="0">
              <a:solidFill>
                <a:schemeClr val="bg2">
                  <a:lumMod val="75000"/>
                </a:schemeClr>
              </a:solidFill>
              <a:latin typeface="+mn-lt"/>
            </a:endParaRPr>
          </a:p>
        </p:txBody>
      </p:sp>
      <p:sp>
        <p:nvSpPr>
          <p:cNvPr id="3" name="Text Box 12">
            <a:extLst>
              <a:ext uri="{FF2B5EF4-FFF2-40B4-BE49-F238E27FC236}">
                <a16:creationId xmlns:a16="http://schemas.microsoft.com/office/drawing/2014/main" id="{A4BCA937-C501-424C-8D31-685E27B162F0}"/>
              </a:ext>
            </a:extLst>
          </p:cNvPr>
          <p:cNvSpPr txBox="1">
            <a:spLocks noChangeArrowheads="1"/>
          </p:cNvSpPr>
          <p:nvPr/>
        </p:nvSpPr>
        <p:spPr bwMode="auto">
          <a:xfrm>
            <a:off x="2401148" y="1600864"/>
            <a:ext cx="6515100" cy="1015663"/>
          </a:xfrm>
          <a:prstGeom prst="rect">
            <a:avLst/>
          </a:prstGeom>
          <a:noFill/>
          <a:ln w="12700" cap="sq">
            <a:noFill/>
            <a:miter lim="800000"/>
            <a:headEnd type="none" w="sm" len="sm"/>
            <a:tailEnd type="none" w="sm" len="sm"/>
          </a:ln>
          <a:effectLst/>
        </p:spPr>
        <p:txBody>
          <a:bodyPr wrap="square">
            <a:spAutoFit/>
          </a:bodyPr>
          <a:lstStyle/>
          <a:p>
            <a:pPr algn="ctr">
              <a:spcBef>
                <a:spcPct val="50000"/>
              </a:spcBef>
            </a:pPr>
            <a:r>
              <a:rPr lang="ru-RU" sz="3600" b="1" dirty="0">
                <a:solidFill>
                  <a:schemeClr val="accent6"/>
                </a:solidFill>
                <a:latin typeface="+mn-lt"/>
              </a:rPr>
              <a:t>Сатанинское манипулирование </a:t>
            </a:r>
            <a:r>
              <a:rPr lang="en-US" sz="2400" dirty="0">
                <a:solidFill>
                  <a:schemeClr val="accent6"/>
                </a:solidFill>
                <a:latin typeface="+mn-lt"/>
              </a:rPr>
              <a:t>(</a:t>
            </a:r>
            <a:r>
              <a:rPr lang="ru-RU" sz="2400" dirty="0">
                <a:solidFill>
                  <a:schemeClr val="accent6"/>
                </a:solidFill>
                <a:latin typeface="+mn-lt"/>
              </a:rPr>
              <a:t>Деян.</a:t>
            </a:r>
            <a:r>
              <a:rPr lang="en-US" sz="2400" dirty="0">
                <a:solidFill>
                  <a:schemeClr val="accent6"/>
                </a:solidFill>
                <a:latin typeface="+mn-lt"/>
              </a:rPr>
              <a:t> 16:16-18)</a:t>
            </a:r>
          </a:p>
        </p:txBody>
      </p:sp>
      <p:sp>
        <p:nvSpPr>
          <p:cNvPr id="4" name="Text Box 13">
            <a:extLst>
              <a:ext uri="{FF2B5EF4-FFF2-40B4-BE49-F238E27FC236}">
                <a16:creationId xmlns:a16="http://schemas.microsoft.com/office/drawing/2014/main" id="{65F69A0B-1606-49B1-BE8D-AB415B63D82E}"/>
              </a:ext>
            </a:extLst>
          </p:cNvPr>
          <p:cNvSpPr txBox="1">
            <a:spLocks noChangeArrowheads="1"/>
          </p:cNvSpPr>
          <p:nvPr/>
        </p:nvSpPr>
        <p:spPr bwMode="auto">
          <a:xfrm>
            <a:off x="2601017" y="4992469"/>
            <a:ext cx="6515100" cy="1200329"/>
          </a:xfrm>
          <a:prstGeom prst="rect">
            <a:avLst/>
          </a:prstGeom>
          <a:noFill/>
          <a:ln w="12700" cap="sq">
            <a:noFill/>
            <a:miter lim="800000"/>
            <a:headEnd type="none" w="sm" len="sm"/>
            <a:tailEnd type="none" w="sm" len="sm"/>
          </a:ln>
          <a:effectLst/>
        </p:spPr>
        <p:txBody>
          <a:bodyPr wrap="square">
            <a:spAutoFit/>
          </a:bodyPr>
          <a:lstStyle/>
          <a:p>
            <a:pPr algn="ctr">
              <a:spcBef>
                <a:spcPct val="50000"/>
              </a:spcBef>
            </a:pPr>
            <a:r>
              <a:rPr lang="ru-RU" sz="3600" b="1" dirty="0">
                <a:solidFill>
                  <a:schemeClr val="accent6"/>
                </a:solidFill>
                <a:latin typeface="+mn-lt"/>
              </a:rPr>
              <a:t>Секулярное мировоззрение </a:t>
            </a:r>
          </a:p>
          <a:p>
            <a:pPr algn="ctr">
              <a:spcBef>
                <a:spcPct val="50000"/>
              </a:spcBef>
            </a:pPr>
            <a:r>
              <a:rPr lang="en-US" sz="2400" dirty="0">
                <a:solidFill>
                  <a:schemeClr val="accent6"/>
                </a:solidFill>
                <a:latin typeface="+mn-lt"/>
              </a:rPr>
              <a:t>(2 </a:t>
            </a:r>
            <a:r>
              <a:rPr lang="ru-RU" sz="2400" dirty="0">
                <a:solidFill>
                  <a:schemeClr val="accent6"/>
                </a:solidFill>
                <a:latin typeface="+mn-lt"/>
              </a:rPr>
              <a:t>Кор</a:t>
            </a:r>
            <a:r>
              <a:rPr lang="en-US" sz="2400" dirty="0">
                <a:solidFill>
                  <a:schemeClr val="accent6"/>
                </a:solidFill>
                <a:latin typeface="+mn-lt"/>
              </a:rPr>
              <a:t> 4:4)</a:t>
            </a:r>
          </a:p>
        </p:txBody>
      </p:sp>
      <p:sp>
        <p:nvSpPr>
          <p:cNvPr id="5" name="AutoShape 15">
            <a:extLst>
              <a:ext uri="{FF2B5EF4-FFF2-40B4-BE49-F238E27FC236}">
                <a16:creationId xmlns:a16="http://schemas.microsoft.com/office/drawing/2014/main" id="{8BBA8EBE-D2F7-47DD-8390-97CF7EC23D5C}"/>
              </a:ext>
            </a:extLst>
          </p:cNvPr>
          <p:cNvSpPr>
            <a:spLocks noChangeArrowheads="1"/>
          </p:cNvSpPr>
          <p:nvPr/>
        </p:nvSpPr>
        <p:spPr bwMode="auto">
          <a:xfrm rot="3291368">
            <a:off x="5755165" y="2891525"/>
            <a:ext cx="624313" cy="381000"/>
          </a:xfrm>
          <a:prstGeom prst="rightArrow">
            <a:avLst>
              <a:gd name="adj1" fmla="val 50000"/>
              <a:gd name="adj2" fmla="val 59991"/>
            </a:avLst>
          </a:prstGeom>
          <a:solidFill>
            <a:schemeClr val="accent6"/>
          </a:solidFill>
          <a:ln w="12700" cap="sq">
            <a:noFill/>
            <a:miter lim="800000"/>
            <a:headEnd type="none" w="sm" len="sm"/>
            <a:tailEnd type="none" w="sm" len="sm"/>
          </a:ln>
          <a:effectLst/>
        </p:spPr>
        <p:txBody>
          <a:bodyPr wrap="none" anchor="ctr"/>
          <a:lstStyle/>
          <a:p>
            <a:endParaRPr lang="en-US">
              <a:ln>
                <a:solidFill>
                  <a:schemeClr val="accent5">
                    <a:lumMod val="75000"/>
                  </a:schemeClr>
                </a:solidFill>
              </a:ln>
              <a:latin typeface="+mn-lt"/>
            </a:endParaRPr>
          </a:p>
        </p:txBody>
      </p:sp>
      <p:sp>
        <p:nvSpPr>
          <p:cNvPr id="6" name="AutoShape 15">
            <a:extLst>
              <a:ext uri="{FF2B5EF4-FFF2-40B4-BE49-F238E27FC236}">
                <a16:creationId xmlns:a16="http://schemas.microsoft.com/office/drawing/2014/main" id="{8E20064B-EF03-419D-A16F-C314CF8A0200}"/>
              </a:ext>
            </a:extLst>
          </p:cNvPr>
          <p:cNvSpPr>
            <a:spLocks noChangeArrowheads="1"/>
          </p:cNvSpPr>
          <p:nvPr/>
        </p:nvSpPr>
        <p:spPr bwMode="auto">
          <a:xfrm rot="18308632" flipV="1">
            <a:off x="5755165" y="4473788"/>
            <a:ext cx="624313" cy="381000"/>
          </a:xfrm>
          <a:prstGeom prst="rightArrow">
            <a:avLst>
              <a:gd name="adj1" fmla="val 50000"/>
              <a:gd name="adj2" fmla="val 59991"/>
            </a:avLst>
          </a:prstGeom>
          <a:solidFill>
            <a:schemeClr val="accent6"/>
          </a:solidFill>
          <a:ln w="12700" cap="sq">
            <a:noFill/>
            <a:miter lim="800000"/>
            <a:headEnd type="none" w="sm" len="sm"/>
            <a:tailEnd type="none" w="sm" len="sm"/>
          </a:ln>
          <a:effectLst/>
        </p:spPr>
        <p:txBody>
          <a:bodyPr wrap="none" anchor="ctr"/>
          <a:lstStyle/>
          <a:p>
            <a:endParaRPr lang="en-US">
              <a:ln>
                <a:solidFill>
                  <a:schemeClr val="accent5">
                    <a:lumMod val="75000"/>
                  </a:schemeClr>
                </a:solidFill>
              </a:ln>
              <a:latin typeface="+mn-lt"/>
            </a:endParaRPr>
          </a:p>
        </p:txBody>
      </p:sp>
      <p:sp>
        <p:nvSpPr>
          <p:cNvPr id="7" name="AutoShape 7">
            <a:extLst>
              <a:ext uri="{FF2B5EF4-FFF2-40B4-BE49-F238E27FC236}">
                <a16:creationId xmlns:a16="http://schemas.microsoft.com/office/drawing/2014/main" id="{2A43296B-A535-4B71-ACB7-EA6956F577ED}"/>
              </a:ext>
            </a:extLst>
          </p:cNvPr>
          <p:cNvSpPr>
            <a:spLocks noChangeArrowheads="1"/>
          </p:cNvSpPr>
          <p:nvPr/>
        </p:nvSpPr>
        <p:spPr bwMode="auto">
          <a:xfrm>
            <a:off x="2438400" y="3599021"/>
            <a:ext cx="438842" cy="526196"/>
          </a:xfrm>
          <a:prstGeom prst="rightArrow">
            <a:avLst>
              <a:gd name="adj1" fmla="val 50000"/>
              <a:gd name="adj2" fmla="val 61682"/>
            </a:avLst>
          </a:prstGeom>
          <a:solidFill>
            <a:schemeClr val="accent1">
              <a:lumMod val="75000"/>
            </a:schemeClr>
          </a:solidFill>
          <a:ln w="12700" cap="sq">
            <a:noFill/>
            <a:miter lim="800000"/>
            <a:headEnd type="none" w="sm" len="sm"/>
            <a:tailEnd type="none" w="sm" len="sm"/>
          </a:ln>
          <a:effectLst/>
        </p:spPr>
        <p:txBody>
          <a:bodyPr wrap="none" anchor="ctr"/>
          <a:lstStyle/>
          <a:p>
            <a:endParaRPr lang="en-US" sz="3200">
              <a:latin typeface="+mn-lt"/>
            </a:endParaRPr>
          </a:p>
        </p:txBody>
      </p:sp>
      <p:sp>
        <p:nvSpPr>
          <p:cNvPr id="8" name="Text Box 5">
            <a:extLst>
              <a:ext uri="{FF2B5EF4-FFF2-40B4-BE49-F238E27FC236}">
                <a16:creationId xmlns:a16="http://schemas.microsoft.com/office/drawing/2014/main" id="{03571471-631E-4162-99F6-1BBCA34F5AA7}"/>
              </a:ext>
            </a:extLst>
          </p:cNvPr>
          <p:cNvSpPr txBox="1">
            <a:spLocks noChangeArrowheads="1"/>
          </p:cNvSpPr>
          <p:nvPr/>
        </p:nvSpPr>
        <p:spPr bwMode="auto">
          <a:xfrm>
            <a:off x="2725441" y="3200400"/>
            <a:ext cx="2618776" cy="1323439"/>
          </a:xfrm>
          <a:prstGeom prst="rect">
            <a:avLst/>
          </a:prstGeom>
          <a:noFill/>
          <a:ln w="12700" cap="sq">
            <a:noFill/>
            <a:miter lim="800000"/>
            <a:headEnd type="none" w="sm" len="sm"/>
            <a:tailEnd type="none" w="sm" len="sm"/>
          </a:ln>
          <a:effectLst/>
        </p:spPr>
        <p:txBody>
          <a:bodyPr wrap="square">
            <a:spAutoFit/>
          </a:bodyPr>
          <a:lstStyle/>
          <a:p>
            <a:pPr>
              <a:spcBef>
                <a:spcPct val="50000"/>
              </a:spcBef>
            </a:pPr>
            <a:r>
              <a:rPr lang="ru-RU" sz="4000" b="1" dirty="0">
                <a:solidFill>
                  <a:schemeClr val="bg2">
                    <a:lumMod val="75000"/>
                  </a:schemeClr>
                </a:solidFill>
                <a:latin typeface="+mn-lt"/>
              </a:rPr>
              <a:t>Факты и принципы</a:t>
            </a:r>
            <a:endParaRPr lang="en-US" sz="4000" b="1" dirty="0">
              <a:solidFill>
                <a:schemeClr val="bg2">
                  <a:lumMod val="75000"/>
                </a:schemeClr>
              </a:solidFill>
              <a:latin typeface="+mn-lt"/>
            </a:endParaRPr>
          </a:p>
        </p:txBody>
      </p:sp>
      <p:sp>
        <p:nvSpPr>
          <p:cNvPr id="9" name="Text Box 6">
            <a:extLst>
              <a:ext uri="{FF2B5EF4-FFF2-40B4-BE49-F238E27FC236}">
                <a16:creationId xmlns:a16="http://schemas.microsoft.com/office/drawing/2014/main" id="{FE32809A-F48B-4DCB-9533-338E3DBB4164}"/>
              </a:ext>
            </a:extLst>
          </p:cNvPr>
          <p:cNvSpPr txBox="1">
            <a:spLocks noChangeArrowheads="1"/>
          </p:cNvSpPr>
          <p:nvPr/>
        </p:nvSpPr>
        <p:spPr bwMode="auto">
          <a:xfrm>
            <a:off x="5838825" y="3501157"/>
            <a:ext cx="2218979" cy="707886"/>
          </a:xfrm>
          <a:prstGeom prst="rect">
            <a:avLst/>
          </a:prstGeom>
          <a:noFill/>
          <a:ln w="12700" cap="sq">
            <a:noFill/>
            <a:miter lim="800000"/>
            <a:headEnd type="none" w="sm" len="sm"/>
            <a:tailEnd type="none" w="sm" len="sm"/>
          </a:ln>
          <a:effectLst/>
        </p:spPr>
        <p:txBody>
          <a:bodyPr wrap="square">
            <a:spAutoFit/>
          </a:bodyPr>
          <a:lstStyle/>
          <a:p>
            <a:pPr>
              <a:spcBef>
                <a:spcPct val="50000"/>
              </a:spcBef>
            </a:pPr>
            <a:r>
              <a:rPr lang="ru-RU" sz="4000" b="1" dirty="0">
                <a:solidFill>
                  <a:schemeClr val="bg2">
                    <a:lumMod val="75000"/>
                  </a:schemeClr>
                </a:solidFill>
                <a:latin typeface="+mn-lt"/>
              </a:rPr>
              <a:t>Человек</a:t>
            </a:r>
            <a:endParaRPr lang="en-US" sz="4000" b="1" dirty="0">
              <a:solidFill>
                <a:schemeClr val="bg2">
                  <a:lumMod val="75000"/>
                </a:schemeClr>
              </a:solidFill>
              <a:latin typeface="+mn-lt"/>
            </a:endParaRPr>
          </a:p>
        </p:txBody>
      </p:sp>
      <p:sp>
        <p:nvSpPr>
          <p:cNvPr id="10" name="AutoShape 7">
            <a:extLst>
              <a:ext uri="{FF2B5EF4-FFF2-40B4-BE49-F238E27FC236}">
                <a16:creationId xmlns:a16="http://schemas.microsoft.com/office/drawing/2014/main" id="{BD182FEB-DDE7-4C33-AB03-600363F0C820}"/>
              </a:ext>
            </a:extLst>
          </p:cNvPr>
          <p:cNvSpPr>
            <a:spLocks noChangeArrowheads="1"/>
          </p:cNvSpPr>
          <p:nvPr/>
        </p:nvSpPr>
        <p:spPr bwMode="auto">
          <a:xfrm>
            <a:off x="5438775" y="3599021"/>
            <a:ext cx="438842" cy="526196"/>
          </a:xfrm>
          <a:prstGeom prst="rightArrow">
            <a:avLst>
              <a:gd name="adj1" fmla="val 50000"/>
              <a:gd name="adj2" fmla="val 61682"/>
            </a:avLst>
          </a:prstGeom>
          <a:solidFill>
            <a:schemeClr val="accent1">
              <a:lumMod val="75000"/>
            </a:schemeClr>
          </a:solidFill>
          <a:ln w="12700" cap="sq">
            <a:noFill/>
            <a:miter lim="800000"/>
            <a:headEnd type="none" w="sm" len="sm"/>
            <a:tailEnd type="none" w="sm" len="sm"/>
          </a:ln>
          <a:effectLst/>
        </p:spPr>
        <p:txBody>
          <a:bodyPr wrap="none" anchor="ctr"/>
          <a:lstStyle/>
          <a:p>
            <a:endParaRPr lang="en-US" sz="3200">
              <a:latin typeface="+mn-lt"/>
            </a:endParaRPr>
          </a:p>
        </p:txBody>
      </p:sp>
      <p:sp>
        <p:nvSpPr>
          <p:cNvPr id="12" name="Text Box 6">
            <a:extLst>
              <a:ext uri="{FF2B5EF4-FFF2-40B4-BE49-F238E27FC236}">
                <a16:creationId xmlns:a16="http://schemas.microsoft.com/office/drawing/2014/main" id="{5B2E984A-667F-4180-9D7C-963131F2EF46}"/>
              </a:ext>
            </a:extLst>
          </p:cNvPr>
          <p:cNvSpPr txBox="1">
            <a:spLocks noChangeArrowheads="1"/>
          </p:cNvSpPr>
          <p:nvPr/>
        </p:nvSpPr>
        <p:spPr bwMode="auto">
          <a:xfrm>
            <a:off x="8305800" y="3200400"/>
            <a:ext cx="3200400" cy="1323439"/>
          </a:xfrm>
          <a:prstGeom prst="rect">
            <a:avLst/>
          </a:prstGeom>
          <a:noFill/>
          <a:ln w="12700" cap="sq">
            <a:noFill/>
            <a:miter lim="800000"/>
            <a:headEnd type="none" w="sm" len="sm"/>
            <a:tailEnd type="none" w="sm" len="sm"/>
          </a:ln>
          <a:effectLst/>
        </p:spPr>
        <p:txBody>
          <a:bodyPr wrap="square">
            <a:spAutoFit/>
          </a:bodyPr>
          <a:lstStyle/>
          <a:p>
            <a:pPr>
              <a:spcBef>
                <a:spcPct val="50000"/>
              </a:spcBef>
            </a:pPr>
            <a:r>
              <a:rPr lang="ru-RU" sz="4000" b="1" dirty="0">
                <a:solidFill>
                  <a:schemeClr val="accent6"/>
                </a:solidFill>
                <a:latin typeface="+mn-lt"/>
              </a:rPr>
              <a:t>Ложные заключения</a:t>
            </a:r>
            <a:endParaRPr lang="en-US" sz="4000" b="1" dirty="0">
              <a:solidFill>
                <a:schemeClr val="accent6"/>
              </a:solidFill>
              <a:latin typeface="+mn-lt"/>
            </a:endParaRPr>
          </a:p>
        </p:txBody>
      </p:sp>
      <p:sp>
        <p:nvSpPr>
          <p:cNvPr id="13" name="AutoShape 7">
            <a:extLst>
              <a:ext uri="{FF2B5EF4-FFF2-40B4-BE49-F238E27FC236}">
                <a16:creationId xmlns:a16="http://schemas.microsoft.com/office/drawing/2014/main" id="{512068D5-45DC-4F45-8FE2-58B2368FE411}"/>
              </a:ext>
            </a:extLst>
          </p:cNvPr>
          <p:cNvSpPr>
            <a:spLocks noChangeArrowheads="1"/>
          </p:cNvSpPr>
          <p:nvPr/>
        </p:nvSpPr>
        <p:spPr bwMode="auto">
          <a:xfrm>
            <a:off x="8057804" y="3599021"/>
            <a:ext cx="438842" cy="526196"/>
          </a:xfrm>
          <a:prstGeom prst="rightArrow">
            <a:avLst>
              <a:gd name="adj1" fmla="val 50000"/>
              <a:gd name="adj2" fmla="val 61682"/>
            </a:avLst>
          </a:prstGeom>
          <a:solidFill>
            <a:schemeClr val="accent1">
              <a:lumMod val="75000"/>
            </a:schemeClr>
          </a:solidFill>
          <a:ln w="12700" cap="sq">
            <a:noFill/>
            <a:miter lim="800000"/>
            <a:headEnd type="none" w="sm" len="sm"/>
            <a:tailEnd type="none" w="sm" len="sm"/>
          </a:ln>
          <a:effectLst/>
        </p:spPr>
        <p:txBody>
          <a:bodyPr wrap="none" anchor="ctr"/>
          <a:lstStyle/>
          <a:p>
            <a:endParaRPr lang="en-US" sz="3200">
              <a:latin typeface="+mn-lt"/>
            </a:endParaRPr>
          </a:p>
        </p:txBody>
      </p:sp>
    </p:spTree>
    <p:extLst>
      <p:ext uri="{BB962C8B-B14F-4D97-AF65-F5344CB8AC3E}">
        <p14:creationId xmlns:p14="http://schemas.microsoft.com/office/powerpoint/2010/main" val="47230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ru-RU" b="1" dirty="0"/>
              <a:t>Божественное средство</a:t>
            </a:r>
            <a:endParaRPr lang="en-US" b="1" dirty="0"/>
          </a:p>
        </p:txBody>
      </p:sp>
      <p:sp>
        <p:nvSpPr>
          <p:cNvPr id="2" name="Text Box 4">
            <a:extLst>
              <a:ext uri="{FF2B5EF4-FFF2-40B4-BE49-F238E27FC236}">
                <a16:creationId xmlns:a16="http://schemas.microsoft.com/office/drawing/2014/main" id="{9D17B709-0397-436E-8814-93C6894FB5E0}"/>
              </a:ext>
            </a:extLst>
          </p:cNvPr>
          <p:cNvSpPr txBox="1">
            <a:spLocks noChangeArrowheads="1"/>
          </p:cNvSpPr>
          <p:nvPr/>
        </p:nvSpPr>
        <p:spPr bwMode="auto">
          <a:xfrm>
            <a:off x="1143000" y="3508176"/>
            <a:ext cx="1219200" cy="707886"/>
          </a:xfrm>
          <a:prstGeom prst="rect">
            <a:avLst/>
          </a:prstGeom>
          <a:noFill/>
          <a:ln w="12700" cap="sq">
            <a:noFill/>
            <a:miter lim="800000"/>
            <a:headEnd type="none" w="sm" len="sm"/>
            <a:tailEnd type="none" w="sm" len="sm"/>
          </a:ln>
          <a:effectLst/>
        </p:spPr>
        <p:txBody>
          <a:bodyPr wrap="square">
            <a:spAutoFit/>
          </a:bodyPr>
          <a:lstStyle/>
          <a:p>
            <a:pPr>
              <a:spcBef>
                <a:spcPct val="50000"/>
              </a:spcBef>
            </a:pPr>
            <a:r>
              <a:rPr lang="ru-RU" sz="4000" b="1" dirty="0">
                <a:solidFill>
                  <a:schemeClr val="bg2">
                    <a:lumMod val="75000"/>
                  </a:schemeClr>
                </a:solidFill>
                <a:latin typeface="+mn-lt"/>
              </a:rPr>
              <a:t>Бог</a:t>
            </a:r>
            <a:endParaRPr lang="en-US" sz="4000" b="1" dirty="0">
              <a:solidFill>
                <a:schemeClr val="bg2">
                  <a:lumMod val="75000"/>
                </a:schemeClr>
              </a:solidFill>
              <a:latin typeface="+mn-lt"/>
            </a:endParaRPr>
          </a:p>
        </p:txBody>
      </p:sp>
      <p:sp>
        <p:nvSpPr>
          <p:cNvPr id="3" name="Text Box 12">
            <a:extLst>
              <a:ext uri="{FF2B5EF4-FFF2-40B4-BE49-F238E27FC236}">
                <a16:creationId xmlns:a16="http://schemas.microsoft.com/office/drawing/2014/main" id="{A4BCA937-C501-424C-8D31-685E27B162F0}"/>
              </a:ext>
            </a:extLst>
          </p:cNvPr>
          <p:cNvSpPr txBox="1">
            <a:spLocks noChangeArrowheads="1"/>
          </p:cNvSpPr>
          <p:nvPr/>
        </p:nvSpPr>
        <p:spPr bwMode="auto">
          <a:xfrm>
            <a:off x="914400" y="1524000"/>
            <a:ext cx="9802434" cy="646331"/>
          </a:xfrm>
          <a:prstGeom prst="rect">
            <a:avLst/>
          </a:prstGeom>
          <a:noFill/>
          <a:ln w="12700" cap="sq">
            <a:noFill/>
            <a:miter lim="800000"/>
            <a:headEnd type="none" w="sm" len="sm"/>
            <a:tailEnd type="none" w="sm" len="sm"/>
          </a:ln>
          <a:effectLst/>
        </p:spPr>
        <p:txBody>
          <a:bodyPr wrap="square">
            <a:spAutoFit/>
          </a:bodyPr>
          <a:lstStyle/>
          <a:p>
            <a:pPr algn="ctr">
              <a:spcBef>
                <a:spcPct val="50000"/>
              </a:spcBef>
            </a:pPr>
            <a:r>
              <a:rPr lang="ru-RU" sz="3600" b="1" dirty="0">
                <a:solidFill>
                  <a:schemeClr val="accent6"/>
                </a:solidFill>
                <a:latin typeface="+mn-lt"/>
              </a:rPr>
              <a:t>Сатанинское манипулирование </a:t>
            </a:r>
            <a:r>
              <a:rPr lang="en-US" sz="2400" dirty="0">
                <a:solidFill>
                  <a:schemeClr val="accent6"/>
                </a:solidFill>
                <a:latin typeface="+mn-lt"/>
              </a:rPr>
              <a:t>(</a:t>
            </a:r>
            <a:r>
              <a:rPr lang="ru-RU" sz="2400" dirty="0">
                <a:solidFill>
                  <a:schemeClr val="accent6"/>
                </a:solidFill>
                <a:latin typeface="+mn-lt"/>
              </a:rPr>
              <a:t>Деян.</a:t>
            </a:r>
            <a:r>
              <a:rPr lang="en-US" sz="2400" dirty="0">
                <a:solidFill>
                  <a:schemeClr val="accent6"/>
                </a:solidFill>
                <a:latin typeface="+mn-lt"/>
              </a:rPr>
              <a:t> 16:16-18)</a:t>
            </a:r>
          </a:p>
        </p:txBody>
      </p:sp>
      <p:sp>
        <p:nvSpPr>
          <p:cNvPr id="4" name="Text Box 13">
            <a:extLst>
              <a:ext uri="{FF2B5EF4-FFF2-40B4-BE49-F238E27FC236}">
                <a16:creationId xmlns:a16="http://schemas.microsoft.com/office/drawing/2014/main" id="{65F69A0B-1606-49B1-BE8D-AB415B63D82E}"/>
              </a:ext>
            </a:extLst>
          </p:cNvPr>
          <p:cNvSpPr txBox="1">
            <a:spLocks noChangeArrowheads="1"/>
          </p:cNvSpPr>
          <p:nvPr/>
        </p:nvSpPr>
        <p:spPr bwMode="auto">
          <a:xfrm>
            <a:off x="2601016" y="5602069"/>
            <a:ext cx="7762183" cy="1015663"/>
          </a:xfrm>
          <a:prstGeom prst="rect">
            <a:avLst/>
          </a:prstGeom>
          <a:noFill/>
          <a:ln w="12700" cap="sq">
            <a:noFill/>
            <a:miter lim="800000"/>
            <a:headEnd type="none" w="sm" len="sm"/>
            <a:tailEnd type="none" w="sm" len="sm"/>
          </a:ln>
          <a:effectLst/>
        </p:spPr>
        <p:txBody>
          <a:bodyPr wrap="square">
            <a:spAutoFit/>
          </a:bodyPr>
          <a:lstStyle/>
          <a:p>
            <a:pPr algn="ctr">
              <a:spcBef>
                <a:spcPct val="50000"/>
              </a:spcBef>
            </a:pPr>
            <a:r>
              <a:rPr lang="ru-RU" sz="3600" b="1" dirty="0">
                <a:solidFill>
                  <a:schemeClr val="accent6"/>
                </a:solidFill>
                <a:latin typeface="+mn-lt"/>
              </a:rPr>
              <a:t>Секулярное мировоззрение </a:t>
            </a:r>
            <a:r>
              <a:rPr lang="en-US" sz="2400" dirty="0">
                <a:solidFill>
                  <a:schemeClr val="accent6"/>
                </a:solidFill>
                <a:latin typeface="+mn-lt"/>
              </a:rPr>
              <a:t>(2 Corinthians 4:4)</a:t>
            </a:r>
          </a:p>
        </p:txBody>
      </p:sp>
      <p:sp>
        <p:nvSpPr>
          <p:cNvPr id="7" name="AutoShape 7">
            <a:extLst>
              <a:ext uri="{FF2B5EF4-FFF2-40B4-BE49-F238E27FC236}">
                <a16:creationId xmlns:a16="http://schemas.microsoft.com/office/drawing/2014/main" id="{2A43296B-A535-4B71-ACB7-EA6956F577ED}"/>
              </a:ext>
            </a:extLst>
          </p:cNvPr>
          <p:cNvSpPr>
            <a:spLocks noChangeArrowheads="1"/>
          </p:cNvSpPr>
          <p:nvPr/>
        </p:nvSpPr>
        <p:spPr bwMode="auto">
          <a:xfrm>
            <a:off x="2438400" y="3599021"/>
            <a:ext cx="438842" cy="526196"/>
          </a:xfrm>
          <a:prstGeom prst="rightArrow">
            <a:avLst>
              <a:gd name="adj1" fmla="val 50000"/>
              <a:gd name="adj2" fmla="val 61682"/>
            </a:avLst>
          </a:prstGeom>
          <a:solidFill>
            <a:schemeClr val="accent1">
              <a:lumMod val="75000"/>
            </a:schemeClr>
          </a:solidFill>
          <a:ln w="12700" cap="sq">
            <a:noFill/>
            <a:miter lim="800000"/>
            <a:headEnd type="none" w="sm" len="sm"/>
            <a:tailEnd type="none" w="sm" len="sm"/>
          </a:ln>
          <a:effectLst/>
        </p:spPr>
        <p:txBody>
          <a:bodyPr wrap="none" anchor="ctr"/>
          <a:lstStyle/>
          <a:p>
            <a:endParaRPr lang="en-US" sz="3200">
              <a:latin typeface="+mn-lt"/>
            </a:endParaRPr>
          </a:p>
        </p:txBody>
      </p:sp>
      <p:sp>
        <p:nvSpPr>
          <p:cNvPr id="8" name="Text Box 5">
            <a:extLst>
              <a:ext uri="{FF2B5EF4-FFF2-40B4-BE49-F238E27FC236}">
                <a16:creationId xmlns:a16="http://schemas.microsoft.com/office/drawing/2014/main" id="{03571471-631E-4162-99F6-1BBCA34F5AA7}"/>
              </a:ext>
            </a:extLst>
          </p:cNvPr>
          <p:cNvSpPr txBox="1">
            <a:spLocks noChangeArrowheads="1"/>
          </p:cNvSpPr>
          <p:nvPr/>
        </p:nvSpPr>
        <p:spPr bwMode="auto">
          <a:xfrm>
            <a:off x="2618166" y="3200400"/>
            <a:ext cx="2726051" cy="1323439"/>
          </a:xfrm>
          <a:prstGeom prst="rect">
            <a:avLst/>
          </a:prstGeom>
          <a:noFill/>
          <a:ln w="12700" cap="sq">
            <a:noFill/>
            <a:miter lim="800000"/>
            <a:headEnd type="none" w="sm" len="sm"/>
            <a:tailEnd type="none" w="sm" len="sm"/>
          </a:ln>
          <a:effectLst/>
        </p:spPr>
        <p:txBody>
          <a:bodyPr wrap="square">
            <a:spAutoFit/>
          </a:bodyPr>
          <a:lstStyle/>
          <a:p>
            <a:pPr>
              <a:spcBef>
                <a:spcPct val="50000"/>
              </a:spcBef>
            </a:pPr>
            <a:r>
              <a:rPr lang="ru-RU" sz="4000" b="1" dirty="0">
                <a:solidFill>
                  <a:schemeClr val="bg2">
                    <a:lumMod val="75000"/>
                  </a:schemeClr>
                </a:solidFill>
                <a:latin typeface="+mn-lt"/>
              </a:rPr>
              <a:t>Факты и принципы</a:t>
            </a:r>
            <a:endParaRPr lang="en-US" sz="4000" b="1" dirty="0">
              <a:solidFill>
                <a:schemeClr val="bg2">
                  <a:lumMod val="75000"/>
                </a:schemeClr>
              </a:solidFill>
              <a:latin typeface="+mn-lt"/>
            </a:endParaRPr>
          </a:p>
        </p:txBody>
      </p:sp>
      <p:sp>
        <p:nvSpPr>
          <p:cNvPr id="9" name="Text Box 6">
            <a:extLst>
              <a:ext uri="{FF2B5EF4-FFF2-40B4-BE49-F238E27FC236}">
                <a16:creationId xmlns:a16="http://schemas.microsoft.com/office/drawing/2014/main" id="{FE32809A-F48B-4DCB-9533-338E3DBB4164}"/>
              </a:ext>
            </a:extLst>
          </p:cNvPr>
          <p:cNvSpPr txBox="1">
            <a:spLocks noChangeArrowheads="1"/>
          </p:cNvSpPr>
          <p:nvPr/>
        </p:nvSpPr>
        <p:spPr bwMode="auto">
          <a:xfrm>
            <a:off x="5895975" y="3492762"/>
            <a:ext cx="2133599" cy="707886"/>
          </a:xfrm>
          <a:prstGeom prst="rect">
            <a:avLst/>
          </a:prstGeom>
          <a:noFill/>
          <a:ln w="12700" cap="sq">
            <a:noFill/>
            <a:miter lim="800000"/>
            <a:headEnd type="none" w="sm" len="sm"/>
            <a:tailEnd type="none" w="sm" len="sm"/>
          </a:ln>
          <a:effectLst/>
        </p:spPr>
        <p:txBody>
          <a:bodyPr wrap="square">
            <a:spAutoFit/>
          </a:bodyPr>
          <a:lstStyle/>
          <a:p>
            <a:pPr>
              <a:spcBef>
                <a:spcPct val="50000"/>
              </a:spcBef>
            </a:pPr>
            <a:r>
              <a:rPr lang="ru-RU" sz="4000" b="1" dirty="0">
                <a:solidFill>
                  <a:schemeClr val="bg2">
                    <a:lumMod val="75000"/>
                  </a:schemeClr>
                </a:solidFill>
                <a:latin typeface="+mn-lt"/>
              </a:rPr>
              <a:t>Человек</a:t>
            </a:r>
            <a:endParaRPr lang="en-US" sz="4000" b="1" dirty="0">
              <a:solidFill>
                <a:schemeClr val="bg2">
                  <a:lumMod val="75000"/>
                </a:schemeClr>
              </a:solidFill>
              <a:latin typeface="+mn-lt"/>
            </a:endParaRPr>
          </a:p>
        </p:txBody>
      </p:sp>
      <p:sp>
        <p:nvSpPr>
          <p:cNvPr id="10" name="AutoShape 7">
            <a:extLst>
              <a:ext uri="{FF2B5EF4-FFF2-40B4-BE49-F238E27FC236}">
                <a16:creationId xmlns:a16="http://schemas.microsoft.com/office/drawing/2014/main" id="{BD182FEB-DDE7-4C33-AB03-600363F0C820}"/>
              </a:ext>
            </a:extLst>
          </p:cNvPr>
          <p:cNvSpPr>
            <a:spLocks noChangeArrowheads="1"/>
          </p:cNvSpPr>
          <p:nvPr/>
        </p:nvSpPr>
        <p:spPr bwMode="auto">
          <a:xfrm>
            <a:off x="5438775" y="3599021"/>
            <a:ext cx="438842" cy="526196"/>
          </a:xfrm>
          <a:prstGeom prst="rightArrow">
            <a:avLst>
              <a:gd name="adj1" fmla="val 50000"/>
              <a:gd name="adj2" fmla="val 61682"/>
            </a:avLst>
          </a:prstGeom>
          <a:solidFill>
            <a:schemeClr val="accent1">
              <a:lumMod val="75000"/>
            </a:schemeClr>
          </a:solidFill>
          <a:ln w="12700" cap="sq">
            <a:noFill/>
            <a:miter lim="800000"/>
            <a:headEnd type="none" w="sm" len="sm"/>
            <a:tailEnd type="none" w="sm" len="sm"/>
          </a:ln>
          <a:effectLst/>
        </p:spPr>
        <p:txBody>
          <a:bodyPr wrap="none" anchor="ctr"/>
          <a:lstStyle/>
          <a:p>
            <a:endParaRPr lang="en-US" sz="3200">
              <a:latin typeface="+mn-lt"/>
            </a:endParaRPr>
          </a:p>
        </p:txBody>
      </p:sp>
      <p:sp>
        <p:nvSpPr>
          <p:cNvPr id="12" name="Text Box 6">
            <a:extLst>
              <a:ext uri="{FF2B5EF4-FFF2-40B4-BE49-F238E27FC236}">
                <a16:creationId xmlns:a16="http://schemas.microsoft.com/office/drawing/2014/main" id="{5B2E984A-667F-4180-9D7C-963131F2EF46}"/>
              </a:ext>
            </a:extLst>
          </p:cNvPr>
          <p:cNvSpPr txBox="1">
            <a:spLocks noChangeArrowheads="1"/>
          </p:cNvSpPr>
          <p:nvPr/>
        </p:nvSpPr>
        <p:spPr bwMode="auto">
          <a:xfrm>
            <a:off x="8305800" y="3200400"/>
            <a:ext cx="3124200" cy="1323439"/>
          </a:xfrm>
          <a:prstGeom prst="rect">
            <a:avLst/>
          </a:prstGeom>
          <a:noFill/>
          <a:ln w="12700" cap="sq">
            <a:noFill/>
            <a:miter lim="800000"/>
            <a:headEnd type="none" w="sm" len="sm"/>
            <a:tailEnd type="none" w="sm" len="sm"/>
          </a:ln>
          <a:effectLst/>
        </p:spPr>
        <p:txBody>
          <a:bodyPr wrap="square">
            <a:spAutoFit/>
          </a:bodyPr>
          <a:lstStyle/>
          <a:p>
            <a:pPr>
              <a:spcBef>
                <a:spcPct val="50000"/>
              </a:spcBef>
            </a:pPr>
            <a:r>
              <a:rPr lang="ru-RU" sz="4000" b="1" dirty="0">
                <a:solidFill>
                  <a:schemeClr val="accent4">
                    <a:lumMod val="75000"/>
                  </a:schemeClr>
                </a:solidFill>
                <a:latin typeface="+mn-lt"/>
              </a:rPr>
              <a:t>Ложные заключения</a:t>
            </a:r>
            <a:endParaRPr lang="en-US" sz="4000" b="1" dirty="0">
              <a:solidFill>
                <a:schemeClr val="accent4">
                  <a:lumMod val="75000"/>
                </a:schemeClr>
              </a:solidFill>
              <a:latin typeface="+mn-lt"/>
            </a:endParaRPr>
          </a:p>
        </p:txBody>
      </p:sp>
      <p:sp>
        <p:nvSpPr>
          <p:cNvPr id="13" name="AutoShape 7">
            <a:extLst>
              <a:ext uri="{FF2B5EF4-FFF2-40B4-BE49-F238E27FC236}">
                <a16:creationId xmlns:a16="http://schemas.microsoft.com/office/drawing/2014/main" id="{512068D5-45DC-4F45-8FE2-58B2368FE411}"/>
              </a:ext>
            </a:extLst>
          </p:cNvPr>
          <p:cNvSpPr>
            <a:spLocks noChangeArrowheads="1"/>
          </p:cNvSpPr>
          <p:nvPr/>
        </p:nvSpPr>
        <p:spPr bwMode="auto">
          <a:xfrm>
            <a:off x="8047932" y="3599566"/>
            <a:ext cx="533400" cy="526196"/>
          </a:xfrm>
          <a:prstGeom prst="rightArrow">
            <a:avLst>
              <a:gd name="adj1" fmla="val 50000"/>
              <a:gd name="adj2" fmla="val 61682"/>
            </a:avLst>
          </a:prstGeom>
          <a:solidFill>
            <a:schemeClr val="accent1">
              <a:lumMod val="75000"/>
            </a:schemeClr>
          </a:solidFill>
          <a:ln w="12700" cap="sq">
            <a:noFill/>
            <a:miter lim="800000"/>
            <a:headEnd type="none" w="sm" len="sm"/>
            <a:tailEnd type="none" w="sm" len="sm"/>
          </a:ln>
          <a:effectLst/>
        </p:spPr>
        <p:txBody>
          <a:bodyPr wrap="none" anchor="ctr"/>
          <a:lstStyle/>
          <a:p>
            <a:endParaRPr lang="en-US" sz="3200">
              <a:latin typeface="+mn-lt"/>
            </a:endParaRPr>
          </a:p>
        </p:txBody>
      </p:sp>
      <p:sp>
        <p:nvSpPr>
          <p:cNvPr id="14" name="AutoShape 18">
            <a:extLst>
              <a:ext uri="{FF2B5EF4-FFF2-40B4-BE49-F238E27FC236}">
                <a16:creationId xmlns:a16="http://schemas.microsoft.com/office/drawing/2014/main" id="{173C494B-62CA-4ED1-BE31-7604633BB99C}"/>
              </a:ext>
            </a:extLst>
          </p:cNvPr>
          <p:cNvSpPr>
            <a:spLocks noChangeArrowheads="1"/>
          </p:cNvSpPr>
          <p:nvPr/>
        </p:nvSpPr>
        <p:spPr bwMode="auto">
          <a:xfrm>
            <a:off x="4277417" y="2057400"/>
            <a:ext cx="2133600" cy="584775"/>
          </a:xfrm>
          <a:prstGeom prst="curvedUpArrow">
            <a:avLst>
              <a:gd name="adj1" fmla="val 93333"/>
              <a:gd name="adj2" fmla="val 186667"/>
              <a:gd name="adj3" fmla="val 33333"/>
            </a:avLst>
          </a:prstGeom>
          <a:solidFill>
            <a:schemeClr val="accent6"/>
          </a:solidFill>
          <a:ln w="12700" cap="sq">
            <a:noFill/>
            <a:miter lim="800000"/>
            <a:headEnd type="none" w="sm" len="sm"/>
            <a:tailEnd type="none" w="sm" len="sm"/>
          </a:ln>
          <a:effectLst/>
        </p:spPr>
        <p:txBody>
          <a:bodyPr wrap="none" anchor="ctr"/>
          <a:lstStyle/>
          <a:p>
            <a:endParaRPr lang="en-US"/>
          </a:p>
        </p:txBody>
      </p:sp>
      <p:sp>
        <p:nvSpPr>
          <p:cNvPr id="15" name="AutoShape 19">
            <a:extLst>
              <a:ext uri="{FF2B5EF4-FFF2-40B4-BE49-F238E27FC236}">
                <a16:creationId xmlns:a16="http://schemas.microsoft.com/office/drawing/2014/main" id="{CAEDD340-CE65-4400-99D6-C00875C56DDB}"/>
              </a:ext>
            </a:extLst>
          </p:cNvPr>
          <p:cNvSpPr>
            <a:spLocks noChangeArrowheads="1"/>
          </p:cNvSpPr>
          <p:nvPr/>
        </p:nvSpPr>
        <p:spPr bwMode="auto">
          <a:xfrm>
            <a:off x="4277417" y="5161504"/>
            <a:ext cx="2133600" cy="548227"/>
          </a:xfrm>
          <a:prstGeom prst="curvedDownArrow">
            <a:avLst>
              <a:gd name="adj1" fmla="val 99556"/>
              <a:gd name="adj2" fmla="val 199111"/>
              <a:gd name="adj3" fmla="val 33333"/>
            </a:avLst>
          </a:prstGeom>
          <a:solidFill>
            <a:schemeClr val="accent6"/>
          </a:solidFill>
          <a:ln w="12700" cap="sq">
            <a:noFill/>
            <a:miter lim="800000"/>
            <a:headEnd type="none" w="sm" len="sm"/>
            <a:tailEnd type="none" w="sm" len="sm"/>
          </a:ln>
          <a:effectLst/>
        </p:spPr>
        <p:txBody>
          <a:bodyPr wrap="none" anchor="ctr"/>
          <a:lstStyle/>
          <a:p>
            <a:endParaRPr lang="en-US"/>
          </a:p>
        </p:txBody>
      </p:sp>
      <p:sp>
        <p:nvSpPr>
          <p:cNvPr id="16" name="AutoShape 14">
            <a:extLst>
              <a:ext uri="{FF2B5EF4-FFF2-40B4-BE49-F238E27FC236}">
                <a16:creationId xmlns:a16="http://schemas.microsoft.com/office/drawing/2014/main" id="{B542F44A-6038-45B5-A9EC-B621A38CFF04}"/>
              </a:ext>
            </a:extLst>
          </p:cNvPr>
          <p:cNvSpPr>
            <a:spLocks noChangeArrowheads="1"/>
          </p:cNvSpPr>
          <p:nvPr/>
        </p:nvSpPr>
        <p:spPr bwMode="auto">
          <a:xfrm>
            <a:off x="1229417" y="2646904"/>
            <a:ext cx="9802434" cy="645844"/>
          </a:xfrm>
          <a:prstGeom prst="roundRect">
            <a:avLst>
              <a:gd name="adj" fmla="val 16667"/>
            </a:avLst>
          </a:prstGeom>
          <a:solidFill>
            <a:schemeClr val="accent2">
              <a:lumMod val="60000"/>
              <a:lumOff val="40000"/>
            </a:schemeClr>
          </a:solidFill>
          <a:ln w="12700" cap="sq">
            <a:noFill/>
            <a:round/>
            <a:headEnd type="none" w="sm" len="sm"/>
            <a:tailEnd type="none" w="sm" len="sm"/>
          </a:ln>
          <a:effectLst/>
        </p:spPr>
        <p:txBody>
          <a:bodyPr wrap="none" anchor="ctr"/>
          <a:lstStyle/>
          <a:p>
            <a:r>
              <a:rPr lang="ru-RU" sz="3600" dirty="0">
                <a:solidFill>
                  <a:schemeClr val="bg2">
                    <a:lumMod val="75000"/>
                  </a:schemeClr>
                </a:solidFill>
                <a:latin typeface="+mn-lt"/>
              </a:rPr>
              <a:t>Дух Святой </a:t>
            </a:r>
            <a:r>
              <a:rPr lang="en-US" sz="2400" dirty="0">
                <a:solidFill>
                  <a:schemeClr val="bg2">
                    <a:lumMod val="75000"/>
                  </a:schemeClr>
                </a:solidFill>
                <a:latin typeface="+mn-lt"/>
              </a:rPr>
              <a:t>(1 </a:t>
            </a:r>
            <a:r>
              <a:rPr lang="ru-RU" sz="2400" dirty="0">
                <a:solidFill>
                  <a:schemeClr val="bg2">
                    <a:lumMod val="75000"/>
                  </a:schemeClr>
                </a:solidFill>
                <a:latin typeface="+mn-lt"/>
              </a:rPr>
              <a:t>Ин.</a:t>
            </a:r>
            <a:r>
              <a:rPr lang="en-US" sz="2400" dirty="0">
                <a:solidFill>
                  <a:schemeClr val="bg2">
                    <a:lumMod val="75000"/>
                  </a:schemeClr>
                </a:solidFill>
                <a:latin typeface="+mn-lt"/>
              </a:rPr>
              <a:t> 5:6)</a:t>
            </a:r>
          </a:p>
        </p:txBody>
      </p:sp>
      <p:sp>
        <p:nvSpPr>
          <p:cNvPr id="17" name="AutoShape 15">
            <a:extLst>
              <a:ext uri="{FF2B5EF4-FFF2-40B4-BE49-F238E27FC236}">
                <a16:creationId xmlns:a16="http://schemas.microsoft.com/office/drawing/2014/main" id="{79B3C5FD-1C9E-43B5-8EF6-77C3021FDEC1}"/>
              </a:ext>
            </a:extLst>
          </p:cNvPr>
          <p:cNvSpPr>
            <a:spLocks noChangeArrowheads="1"/>
          </p:cNvSpPr>
          <p:nvPr/>
        </p:nvSpPr>
        <p:spPr bwMode="auto">
          <a:xfrm>
            <a:off x="1229417" y="4520933"/>
            <a:ext cx="9802434" cy="646331"/>
          </a:xfrm>
          <a:prstGeom prst="roundRect">
            <a:avLst>
              <a:gd name="adj" fmla="val 16667"/>
            </a:avLst>
          </a:prstGeom>
          <a:solidFill>
            <a:schemeClr val="accent2">
              <a:lumMod val="60000"/>
              <a:lumOff val="40000"/>
            </a:schemeClr>
          </a:solidFill>
          <a:ln w="12700" cap="sq">
            <a:noFill/>
            <a:round/>
            <a:headEnd type="none" w="sm" len="sm"/>
            <a:tailEnd type="none" w="sm" len="sm"/>
          </a:ln>
          <a:effectLst/>
        </p:spPr>
        <p:txBody>
          <a:bodyPr wrap="none" anchor="ctr"/>
          <a:lstStyle/>
          <a:p>
            <a:pPr lvl="0"/>
            <a:r>
              <a:rPr lang="ru-RU" sz="3600" dirty="0">
                <a:solidFill>
                  <a:schemeClr val="bg2">
                    <a:lumMod val="75000"/>
                  </a:schemeClr>
                </a:solidFill>
                <a:latin typeface="Calibri" panose="020F0502020204030204"/>
              </a:rPr>
              <a:t>Дух Святой </a:t>
            </a:r>
            <a:r>
              <a:rPr lang="en-US" sz="2400" dirty="0">
                <a:solidFill>
                  <a:schemeClr val="bg2">
                    <a:lumMod val="75000"/>
                  </a:schemeClr>
                </a:solidFill>
                <a:latin typeface="Calibri" panose="020F0502020204030204"/>
              </a:rPr>
              <a:t>(</a:t>
            </a:r>
            <a:r>
              <a:rPr lang="ru-RU" sz="2400" dirty="0">
                <a:solidFill>
                  <a:schemeClr val="bg2">
                    <a:lumMod val="75000"/>
                  </a:schemeClr>
                </a:solidFill>
                <a:latin typeface="Calibri" panose="020F0502020204030204"/>
              </a:rPr>
              <a:t>Ин.</a:t>
            </a:r>
            <a:r>
              <a:rPr lang="en-US" sz="2400" dirty="0">
                <a:solidFill>
                  <a:schemeClr val="bg2">
                    <a:lumMod val="75000"/>
                  </a:schemeClr>
                </a:solidFill>
                <a:latin typeface="Calibri" panose="020F0502020204030204"/>
              </a:rPr>
              <a:t> 16:13)</a:t>
            </a:r>
          </a:p>
        </p:txBody>
      </p:sp>
    </p:spTree>
    <p:extLst>
      <p:ext uri="{BB962C8B-B14F-4D97-AF65-F5344CB8AC3E}">
        <p14:creationId xmlns:p14="http://schemas.microsoft.com/office/powerpoint/2010/main" val="323941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P spid="14" grpId="0" animBg="1"/>
      <p:bldP spid="1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1" dirty="0"/>
              <a:t>Ис.</a:t>
            </a:r>
            <a:r>
              <a:rPr lang="en-US" b="1" dirty="0"/>
              <a:t> 59:19</a:t>
            </a:r>
          </a:p>
        </p:txBody>
      </p:sp>
      <p:sp>
        <p:nvSpPr>
          <p:cNvPr id="3" name="Content Placeholder 2"/>
          <p:cNvSpPr>
            <a:spLocks noGrp="1"/>
          </p:cNvSpPr>
          <p:nvPr>
            <p:ph idx="1"/>
          </p:nvPr>
        </p:nvSpPr>
        <p:spPr>
          <a:xfrm>
            <a:off x="609601" y="2057400"/>
            <a:ext cx="6248399" cy="3962400"/>
          </a:xfrm>
        </p:spPr>
        <p:txBody>
          <a:bodyPr>
            <a:normAutofit/>
          </a:bodyPr>
          <a:lstStyle/>
          <a:p>
            <a:pPr marL="0" indent="0">
              <a:buNone/>
            </a:pPr>
            <a:r>
              <a:rPr lang="ru-RU" sz="4800" dirty="0"/>
              <a:t>Когда враг придет, как река, </a:t>
            </a:r>
            <a:r>
              <a:rPr lang="ru-RU" sz="4800" b="1" dirty="0">
                <a:solidFill>
                  <a:srgbClr val="0070C0"/>
                </a:solidFill>
              </a:rPr>
              <a:t>Дух Господень поднимет против него знамя.</a:t>
            </a:r>
            <a:endParaRPr lang="en-US" sz="4800" b="1" dirty="0">
              <a:ln w="0"/>
              <a:solidFill>
                <a:srgbClr val="0070C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9917" y="1371600"/>
            <a:ext cx="6003483" cy="4895585"/>
          </a:xfrm>
          <a:prstGeom prst="rect">
            <a:avLst/>
          </a:prstGeom>
        </p:spPr>
      </p:pic>
    </p:spTree>
    <p:extLst>
      <p:ext uri="{BB962C8B-B14F-4D97-AF65-F5344CB8AC3E}">
        <p14:creationId xmlns:p14="http://schemas.microsoft.com/office/powerpoint/2010/main" val="205500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20982221">
            <a:off x="1410638" y="1735511"/>
            <a:ext cx="10024888" cy="2751522"/>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90000"/>
              </a:lnSpc>
            </a:pPr>
            <a:r>
              <a:rPr lang="ru-RU" sz="9600" b="1" dirty="0">
                <a:ln w="11430">
                  <a:noFill/>
                </a:ln>
                <a:solidFill>
                  <a:schemeClr val="accent2">
                    <a:lumMod val="75000"/>
                  </a:schemeClr>
                </a:solidFill>
                <a:effectLst>
                  <a:outerShdw blurRad="80000" dist="40000" dir="5040000" algn="tl">
                    <a:srgbClr val="000000">
                      <a:alpha val="30000"/>
                    </a:srgbClr>
                  </a:outerShdw>
                </a:effectLst>
                <a:latin typeface="+mn-lt"/>
              </a:rPr>
              <a:t>Дополнительная гарантия</a:t>
            </a:r>
            <a:endParaRPr lang="en-US" sz="9600" b="1" dirty="0">
              <a:ln w="11430">
                <a:noFill/>
              </a:ln>
              <a:solidFill>
                <a:schemeClr val="accent2">
                  <a:lumMod val="75000"/>
                </a:schemeClr>
              </a:solidFill>
              <a:effectLst>
                <a:outerShdw blurRad="80000" dist="40000" dir="5040000" algn="tl">
                  <a:srgbClr val="000000">
                    <a:alpha val="30000"/>
                  </a:srgbClr>
                </a:outerShdw>
              </a:effectLst>
              <a:latin typeface="+mn-lt"/>
            </a:endParaRPr>
          </a:p>
        </p:txBody>
      </p:sp>
    </p:spTree>
    <p:extLst>
      <p:ext uri="{BB962C8B-B14F-4D97-AF65-F5344CB8AC3E}">
        <p14:creationId xmlns:p14="http://schemas.microsoft.com/office/powerpoint/2010/main" val="26157047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6A84B-33FD-4CDC-8692-3953617EFC62}"/>
              </a:ext>
            </a:extLst>
          </p:cNvPr>
          <p:cNvSpPr>
            <a:spLocks noGrp="1"/>
          </p:cNvSpPr>
          <p:nvPr>
            <p:ph type="title"/>
          </p:nvPr>
        </p:nvSpPr>
        <p:spPr/>
        <p:txBody>
          <a:bodyPr/>
          <a:lstStyle/>
          <a:p>
            <a:r>
              <a:rPr lang="ru-RU" b="1" dirty="0"/>
              <a:t>Триангуляция</a:t>
            </a:r>
            <a:endParaRPr lang="en-US" b="1" dirty="0"/>
          </a:p>
        </p:txBody>
      </p:sp>
      <p:sp>
        <p:nvSpPr>
          <p:cNvPr id="3" name="Content Placeholder 2">
            <a:extLst>
              <a:ext uri="{FF2B5EF4-FFF2-40B4-BE49-F238E27FC236}">
                <a16:creationId xmlns:a16="http://schemas.microsoft.com/office/drawing/2014/main" id="{80CED502-ECDD-4A95-8A12-7DCD68823795}"/>
              </a:ext>
            </a:extLst>
          </p:cNvPr>
          <p:cNvSpPr>
            <a:spLocks noGrp="1"/>
          </p:cNvSpPr>
          <p:nvPr>
            <p:ph idx="1"/>
          </p:nvPr>
        </p:nvSpPr>
        <p:spPr>
          <a:xfrm>
            <a:off x="609601" y="1272625"/>
            <a:ext cx="11033757" cy="4899575"/>
          </a:xfrm>
        </p:spPr>
        <p:txBody>
          <a:bodyPr>
            <a:noAutofit/>
          </a:bodyPr>
          <a:lstStyle/>
          <a:p>
            <a:r>
              <a:rPr lang="ru-RU" sz="3600" dirty="0"/>
              <a:t>В то время как </a:t>
            </a:r>
            <a:r>
              <a:rPr lang="ru-RU" sz="3600" b="1" dirty="0">
                <a:solidFill>
                  <a:srgbClr val="C00000"/>
                </a:solidFill>
              </a:rPr>
              <a:t>опросы</a:t>
            </a:r>
            <a:r>
              <a:rPr lang="ru-RU" sz="3600" dirty="0"/>
              <a:t> не определяют истину, «всякое дело должно быть подтверждено показаниями </a:t>
            </a:r>
            <a:r>
              <a:rPr lang="ru-RU" sz="3600" b="1" dirty="0">
                <a:solidFill>
                  <a:schemeClr val="accent4"/>
                </a:solidFill>
              </a:rPr>
              <a:t>двух или трех свидетелей</a:t>
            </a:r>
            <a:r>
              <a:rPr lang="ru-RU" sz="3600" dirty="0"/>
              <a:t>» (2 Кор. 13:1).</a:t>
            </a:r>
            <a:r>
              <a:rPr lang="en-US" sz="3600" dirty="0"/>
              <a:t>)</a:t>
            </a:r>
          </a:p>
          <a:p>
            <a:pPr>
              <a:spcBef>
                <a:spcPts val="1200"/>
              </a:spcBef>
            </a:pPr>
            <a:r>
              <a:rPr lang="ru-RU" sz="3600" dirty="0"/>
              <a:t>Когда ранним христианским верующим </a:t>
            </a:r>
            <a:r>
              <a:rPr lang="ru-RU" sz="3600" b="1" dirty="0">
                <a:solidFill>
                  <a:srgbClr val="000099"/>
                </a:solidFill>
              </a:rPr>
              <a:t>нужно было решать</a:t>
            </a:r>
            <a:r>
              <a:rPr lang="ru-RU" sz="3600" dirty="0"/>
              <a:t>, какие вопросы являются наиболее важными, они собирались вместе, обсуждали и молились, и под руководством Духа </a:t>
            </a:r>
            <a:r>
              <a:rPr lang="ru-RU" sz="3600" b="1" dirty="0">
                <a:solidFill>
                  <a:srgbClr val="000099"/>
                </a:solidFill>
              </a:rPr>
              <a:t>приходили к выводу </a:t>
            </a:r>
            <a:r>
              <a:rPr lang="ru-RU" sz="3600" dirty="0"/>
              <a:t>(Деян. 15:28).</a:t>
            </a:r>
            <a:r>
              <a:rPr lang="en-US" sz="3600" dirty="0"/>
              <a:t>)</a:t>
            </a:r>
          </a:p>
        </p:txBody>
      </p:sp>
    </p:spTree>
    <p:extLst>
      <p:ext uri="{BB962C8B-B14F-4D97-AF65-F5344CB8AC3E}">
        <p14:creationId xmlns:p14="http://schemas.microsoft.com/office/powerpoint/2010/main" val="52257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22A2C-B990-4234-99B5-D7CF705C004B}"/>
              </a:ext>
            </a:extLst>
          </p:cNvPr>
          <p:cNvSpPr>
            <a:spLocks noGrp="1"/>
          </p:cNvSpPr>
          <p:nvPr>
            <p:ph type="title"/>
          </p:nvPr>
        </p:nvSpPr>
        <p:spPr/>
        <p:txBody>
          <a:bodyPr/>
          <a:lstStyle/>
          <a:p>
            <a:r>
              <a:rPr lang="ru-RU" b="1" dirty="0"/>
              <a:t>В исследованиях также необходимо…</a:t>
            </a:r>
            <a:endParaRPr lang="en-US" b="1" dirty="0"/>
          </a:p>
        </p:txBody>
      </p:sp>
      <p:sp>
        <p:nvSpPr>
          <p:cNvPr id="3" name="Content Placeholder 2">
            <a:extLst>
              <a:ext uri="{FF2B5EF4-FFF2-40B4-BE49-F238E27FC236}">
                <a16:creationId xmlns:a16="http://schemas.microsoft.com/office/drawing/2014/main" id="{4D3AAD48-1145-4FB1-BFD1-229A731638C9}"/>
              </a:ext>
            </a:extLst>
          </p:cNvPr>
          <p:cNvSpPr>
            <a:spLocks noGrp="1"/>
          </p:cNvSpPr>
          <p:nvPr>
            <p:ph idx="1"/>
          </p:nvPr>
        </p:nvSpPr>
        <p:spPr>
          <a:xfrm>
            <a:off x="5867400" y="1524000"/>
            <a:ext cx="5542092" cy="4572000"/>
          </a:xfrm>
        </p:spPr>
        <p:txBody>
          <a:bodyPr>
            <a:normAutofit fontScale="92500" lnSpcReduction="10000"/>
          </a:bodyPr>
          <a:lstStyle/>
          <a:p>
            <a:pPr>
              <a:lnSpc>
                <a:spcPct val="95000"/>
              </a:lnSpc>
              <a:spcBef>
                <a:spcPts val="1200"/>
              </a:spcBef>
            </a:pPr>
            <a:r>
              <a:rPr lang="ru-RU" sz="3600" dirty="0"/>
              <a:t>Результаты должны быть воспроизводимы</a:t>
            </a:r>
          </a:p>
          <a:p>
            <a:pPr>
              <a:lnSpc>
                <a:spcPct val="95000"/>
              </a:lnSpc>
              <a:spcBef>
                <a:spcPts val="1200"/>
              </a:spcBef>
            </a:pPr>
            <a:r>
              <a:rPr lang="ru-RU" sz="3600" dirty="0"/>
              <a:t>Перспективы должны быть </a:t>
            </a:r>
            <a:r>
              <a:rPr lang="ru-RU" sz="3600" dirty="0" err="1"/>
              <a:t>триангулированы</a:t>
            </a:r>
            <a:endParaRPr lang="ru-RU" sz="3600" dirty="0"/>
          </a:p>
          <a:p>
            <a:pPr>
              <a:lnSpc>
                <a:spcPct val="95000"/>
              </a:lnSpc>
              <a:spcBef>
                <a:spcPts val="1200"/>
              </a:spcBef>
            </a:pPr>
            <a:r>
              <a:rPr lang="ru-RU" sz="3600" dirty="0"/>
              <a:t>Благодаря скромному общению между теми, кто привержен библейскому мировоззрению, должен возникнуть консенсус.</a:t>
            </a:r>
            <a:endParaRPr lang="en-US" sz="3600" dirty="0"/>
          </a:p>
        </p:txBody>
      </p:sp>
      <p:pic>
        <p:nvPicPr>
          <p:cNvPr id="5" name="Picture 4">
            <a:extLst>
              <a:ext uri="{FF2B5EF4-FFF2-40B4-BE49-F238E27FC236}">
                <a16:creationId xmlns:a16="http://schemas.microsoft.com/office/drawing/2014/main" id="{747004B7-5000-4071-9306-3880ACEED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609486"/>
            <a:ext cx="4800600" cy="4980302"/>
          </a:xfrm>
          <a:prstGeom prst="rect">
            <a:avLst/>
          </a:prstGeom>
        </p:spPr>
      </p:pic>
    </p:spTree>
    <p:extLst>
      <p:ext uri="{BB962C8B-B14F-4D97-AF65-F5344CB8AC3E}">
        <p14:creationId xmlns:p14="http://schemas.microsoft.com/office/powerpoint/2010/main" val="57685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l"/>
            <a:r>
              <a:rPr lang="ru-RU" b="1" dirty="0"/>
              <a:t>Чувства</a:t>
            </a:r>
            <a:endParaRPr lang="en-US" b="1" dirty="0"/>
          </a:p>
        </p:txBody>
      </p:sp>
      <p:sp>
        <p:nvSpPr>
          <p:cNvPr id="31747" name="Rectangle 3"/>
          <p:cNvSpPr>
            <a:spLocks noGrp="1" noChangeArrowheads="1"/>
          </p:cNvSpPr>
          <p:nvPr>
            <p:ph idx="1"/>
          </p:nvPr>
        </p:nvSpPr>
        <p:spPr>
          <a:xfrm>
            <a:off x="609600" y="1524000"/>
            <a:ext cx="9982200" cy="4648200"/>
          </a:xfrm>
          <a:noFill/>
        </p:spPr>
        <p:txBody>
          <a:bodyPr>
            <a:normAutofit fontScale="92500"/>
          </a:bodyPr>
          <a:lstStyle/>
          <a:p>
            <a:pPr marL="0" indent="0">
              <a:lnSpc>
                <a:spcPct val="105000"/>
              </a:lnSpc>
              <a:spcBef>
                <a:spcPts val="0"/>
              </a:spcBef>
              <a:spcAft>
                <a:spcPts val="1200"/>
              </a:spcAft>
              <a:buNone/>
            </a:pPr>
            <a:r>
              <a:rPr lang="en-US" sz="4400" b="1" i="1" dirty="0">
                <a:solidFill>
                  <a:schemeClr val="accent4"/>
                </a:solidFill>
              </a:rPr>
              <a:t>“</a:t>
            </a:r>
            <a:r>
              <a:rPr lang="ru-RU" sz="4400" b="1" i="1" dirty="0">
                <a:solidFill>
                  <a:schemeClr val="accent4"/>
                </a:solidFill>
              </a:rPr>
              <a:t>Я твердо уверен, что это правда</a:t>
            </a:r>
            <a:r>
              <a:rPr lang="en-US" sz="4400" b="1" i="1" dirty="0">
                <a:solidFill>
                  <a:schemeClr val="accent4"/>
                </a:solidFill>
              </a:rPr>
              <a:t>…”</a:t>
            </a:r>
          </a:p>
          <a:p>
            <a:pPr>
              <a:lnSpc>
                <a:spcPct val="105000"/>
              </a:lnSpc>
              <a:buSzPct val="95000"/>
            </a:pPr>
            <a:r>
              <a:rPr lang="ru-RU" sz="4000" dirty="0">
                <a:solidFill>
                  <a:schemeClr val="tx2"/>
                </a:solidFill>
              </a:rPr>
              <a:t>Что происходит, когда два человека испытывают сильные чувства по поводу одного и того же, но </a:t>
            </a:r>
            <a:r>
              <a:rPr lang="ru-RU" sz="4000" b="1" dirty="0">
                <a:solidFill>
                  <a:schemeClr val="bg2">
                    <a:lumMod val="75000"/>
                  </a:schemeClr>
                </a:solidFill>
              </a:rPr>
              <a:t>по-разному</a:t>
            </a:r>
            <a:r>
              <a:rPr lang="ru-RU" sz="4000" dirty="0">
                <a:solidFill>
                  <a:schemeClr val="tx2"/>
                </a:solidFill>
              </a:rPr>
              <a:t>?</a:t>
            </a:r>
          </a:p>
          <a:p>
            <a:pPr>
              <a:lnSpc>
                <a:spcPct val="105000"/>
              </a:lnSpc>
              <a:buSzPct val="95000"/>
            </a:pPr>
            <a:r>
              <a:rPr lang="ru-RU" sz="4000" dirty="0">
                <a:solidFill>
                  <a:schemeClr val="tx2"/>
                </a:solidFill>
              </a:rPr>
              <a:t>Эмоции могут перерасти в обычное </a:t>
            </a:r>
            <a:r>
              <a:rPr lang="ru-RU" sz="4000" b="1" dirty="0">
                <a:solidFill>
                  <a:schemeClr val="bg2">
                    <a:lumMod val="75000"/>
                  </a:schemeClr>
                </a:solidFill>
              </a:rPr>
              <a:t>исполнение желаний</a:t>
            </a:r>
            <a:r>
              <a:rPr lang="ru-RU" sz="4000" dirty="0">
                <a:solidFill>
                  <a:schemeClr val="tx2"/>
                </a:solidFill>
              </a:rPr>
              <a:t>: «Это просто должно быть правдой, потому что мне это нравится».</a:t>
            </a:r>
            <a:r>
              <a:rPr lang="en-US" sz="4000" dirty="0">
                <a:solidFill>
                  <a:schemeClr val="tx2"/>
                </a:solidFill>
              </a:rPr>
              <a:t>!”</a:t>
            </a:r>
          </a:p>
          <a:p>
            <a:pPr marL="0" indent="0">
              <a:lnSpc>
                <a:spcPct val="105000"/>
              </a:lnSpc>
              <a:buNone/>
            </a:pPr>
            <a:endParaRPr lang="en-US" b="1" i="1" dirty="0"/>
          </a:p>
        </p:txBody>
      </p:sp>
      <p:pic>
        <p:nvPicPr>
          <p:cNvPr id="3" name="Picture 2">
            <a:extLst>
              <a:ext uri="{FF2B5EF4-FFF2-40B4-BE49-F238E27FC236}">
                <a16:creationId xmlns:a16="http://schemas.microsoft.com/office/drawing/2014/main" id="{B82BB7BA-5B3E-4795-97E0-48CBA67A1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319084"/>
            <a:ext cx="2895600" cy="6316862"/>
          </a:xfrm>
          <a:prstGeom prst="rect">
            <a:avLst/>
          </a:prstGeom>
        </p:spPr>
      </p:pic>
    </p:spTree>
    <p:extLst>
      <p:ext uri="{BB962C8B-B14F-4D97-AF65-F5344CB8AC3E}">
        <p14:creationId xmlns:p14="http://schemas.microsoft.com/office/powerpoint/2010/main" val="422096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a:bodyPr>
          <a:lstStyle/>
          <a:p>
            <a:pPr algn="r"/>
            <a:r>
              <a:rPr lang="ru-RU" sz="10000" b="1" dirty="0"/>
              <a:t>Заключительные мысли</a:t>
            </a:r>
            <a:endParaRPr lang="en-US" sz="10000" b="1" dirty="0"/>
          </a:p>
        </p:txBody>
      </p:sp>
      <p:sp>
        <p:nvSpPr>
          <p:cNvPr id="2" name="Text Placeholder 1">
            <a:extLst>
              <a:ext uri="{FF2B5EF4-FFF2-40B4-BE49-F238E27FC236}">
                <a16:creationId xmlns:a16="http://schemas.microsoft.com/office/drawing/2014/main" id="{26B4D53F-EBFA-4C1C-B619-9668668E841B}"/>
              </a:ext>
            </a:extLst>
          </p:cNvPr>
          <p:cNvSpPr>
            <a:spLocks noGrp="1"/>
          </p:cNvSpPr>
          <p:nvPr>
            <p:ph type="body" idx="1"/>
          </p:nvPr>
        </p:nvSpPr>
        <p:spPr/>
        <p:txBody>
          <a:bodyPr/>
          <a:lstStyle/>
          <a:p>
            <a:r>
              <a:rPr lang="ru-RU" sz="4400" b="1" dirty="0"/>
              <a:t>В поисках истины</a:t>
            </a:r>
            <a:endParaRPr lang="en-US" sz="4400" b="1" dirty="0"/>
          </a:p>
        </p:txBody>
      </p:sp>
    </p:spTree>
    <p:extLst>
      <p:ext uri="{BB962C8B-B14F-4D97-AF65-F5344CB8AC3E}">
        <p14:creationId xmlns:p14="http://schemas.microsoft.com/office/powerpoint/2010/main" val="17720753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D48FDC-B60C-4F73-9DCC-0246D1AA68D2}"/>
              </a:ext>
            </a:extLst>
          </p:cNvPr>
          <p:cNvSpPr>
            <a:spLocks noGrp="1"/>
          </p:cNvSpPr>
          <p:nvPr>
            <p:ph type="title"/>
          </p:nvPr>
        </p:nvSpPr>
        <p:spPr/>
        <p:txBody>
          <a:bodyPr/>
          <a:lstStyle/>
          <a:p>
            <a:r>
              <a:rPr lang="ru-RU" b="1" dirty="0"/>
              <a:t>Основные положения</a:t>
            </a:r>
            <a:endParaRPr lang="en-US" b="1" dirty="0"/>
          </a:p>
        </p:txBody>
      </p:sp>
      <p:sp>
        <p:nvSpPr>
          <p:cNvPr id="5" name="Content Placeholder 4">
            <a:extLst>
              <a:ext uri="{FF2B5EF4-FFF2-40B4-BE49-F238E27FC236}">
                <a16:creationId xmlns:a16="http://schemas.microsoft.com/office/drawing/2014/main" id="{051EC703-9275-44E6-9CFB-0CE088E91F01}"/>
              </a:ext>
            </a:extLst>
          </p:cNvPr>
          <p:cNvSpPr>
            <a:spLocks noGrp="1"/>
          </p:cNvSpPr>
          <p:nvPr>
            <p:ph idx="1"/>
          </p:nvPr>
        </p:nvSpPr>
        <p:spPr>
          <a:xfrm>
            <a:off x="609600" y="1371600"/>
            <a:ext cx="11277600" cy="4495800"/>
          </a:xfrm>
        </p:spPr>
        <p:txBody>
          <a:bodyPr>
            <a:noAutofit/>
          </a:bodyPr>
          <a:lstStyle/>
          <a:p>
            <a:pPr>
              <a:spcBef>
                <a:spcPts val="1500"/>
              </a:spcBef>
            </a:pPr>
            <a:r>
              <a:rPr lang="ru-RU" sz="3800" dirty="0"/>
              <a:t>Исследование – это </a:t>
            </a:r>
            <a:r>
              <a:rPr lang="ru-RU" sz="3800" b="1" dirty="0">
                <a:solidFill>
                  <a:srgbClr val="FF9933"/>
                </a:solidFill>
              </a:rPr>
              <a:t>целенаправленный и систематический поиск истины</a:t>
            </a:r>
            <a:r>
              <a:rPr lang="ru-RU" sz="3800" dirty="0"/>
              <a:t>, достоверных знаний и понимания.</a:t>
            </a:r>
          </a:p>
          <a:p>
            <a:pPr>
              <a:spcBef>
                <a:spcPts val="1500"/>
              </a:spcBef>
            </a:pPr>
            <a:r>
              <a:rPr lang="ru-RU" sz="3800" dirty="0"/>
              <a:t>Истина ничего не теряет при внимательном рассмотрении, при </a:t>
            </a:r>
            <a:r>
              <a:rPr lang="ru-RU" sz="3800" b="1" dirty="0">
                <a:solidFill>
                  <a:srgbClr val="FF9933"/>
                </a:solidFill>
              </a:rPr>
              <a:t>тщательном исследовании</a:t>
            </a:r>
            <a:r>
              <a:rPr lang="ru-RU" sz="3800" dirty="0"/>
              <a:t>.</a:t>
            </a:r>
          </a:p>
          <a:p>
            <a:pPr>
              <a:spcBef>
                <a:spcPts val="1500"/>
              </a:spcBef>
            </a:pPr>
            <a:r>
              <a:rPr lang="ru-RU" sz="3800" dirty="0"/>
              <a:t>И </a:t>
            </a:r>
            <a:r>
              <a:rPr lang="ru-RU" sz="3800" b="1" dirty="0">
                <a:solidFill>
                  <a:srgbClr val="FF9933"/>
                </a:solidFill>
              </a:rPr>
              <a:t>разум, и вера </a:t>
            </a:r>
            <a:r>
              <a:rPr lang="ru-RU" sz="3800" dirty="0"/>
              <a:t>могут быть усилены тщательным изучением исследований и усовершенствованы в процессе эмпирического анализа.</a:t>
            </a:r>
            <a:endParaRPr lang="en-US" sz="3800" dirty="0"/>
          </a:p>
        </p:txBody>
      </p:sp>
    </p:spTree>
    <p:extLst>
      <p:ext uri="{BB962C8B-B14F-4D97-AF65-F5344CB8AC3E}">
        <p14:creationId xmlns:p14="http://schemas.microsoft.com/office/powerpoint/2010/main" val="222678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8F8A-960E-4A07-8162-5574B5BD7BE0}"/>
              </a:ext>
            </a:extLst>
          </p:cNvPr>
          <p:cNvSpPr>
            <a:spLocks noGrp="1"/>
          </p:cNvSpPr>
          <p:nvPr>
            <p:ph type="title"/>
          </p:nvPr>
        </p:nvSpPr>
        <p:spPr>
          <a:xfrm>
            <a:off x="381000" y="286605"/>
            <a:ext cx="11506200" cy="986020"/>
          </a:xfrm>
        </p:spPr>
        <p:txBody>
          <a:bodyPr>
            <a:normAutofit fontScale="90000"/>
          </a:bodyPr>
          <a:lstStyle/>
          <a:p>
            <a:r>
              <a:rPr lang="ru-RU" b="1" dirty="0"/>
              <a:t>Исследования имеют присущие им ограничения</a:t>
            </a:r>
            <a:endParaRPr lang="en-US" b="1" dirty="0"/>
          </a:p>
        </p:txBody>
      </p:sp>
      <p:sp>
        <p:nvSpPr>
          <p:cNvPr id="3" name="Content Placeholder 2">
            <a:extLst>
              <a:ext uri="{FF2B5EF4-FFF2-40B4-BE49-F238E27FC236}">
                <a16:creationId xmlns:a16="http://schemas.microsoft.com/office/drawing/2014/main" id="{668AB276-47A6-48DF-AC8B-DE93B41E5042}"/>
              </a:ext>
            </a:extLst>
          </p:cNvPr>
          <p:cNvSpPr>
            <a:spLocks noGrp="1"/>
          </p:cNvSpPr>
          <p:nvPr>
            <p:ph idx="1"/>
          </p:nvPr>
        </p:nvSpPr>
        <p:spPr/>
        <p:txBody>
          <a:bodyPr>
            <a:normAutofit/>
          </a:bodyPr>
          <a:lstStyle/>
          <a:p>
            <a:r>
              <a:rPr lang="ru-RU" sz="3600" dirty="0"/>
              <a:t>Даже </a:t>
            </a:r>
            <a:r>
              <a:rPr lang="ru-RU" sz="3600" b="1" dirty="0">
                <a:solidFill>
                  <a:schemeClr val="accent3">
                    <a:lumMod val="75000"/>
                  </a:schemeClr>
                </a:solidFill>
              </a:rPr>
              <a:t>тщательное применение </a:t>
            </a:r>
            <a:r>
              <a:rPr lang="ru-RU" sz="3600" dirty="0"/>
              <a:t>научных исследований не является</a:t>
            </a:r>
            <a:r>
              <a:rPr lang="en-US" sz="3600" dirty="0"/>
              <a:t> </a:t>
            </a:r>
            <a:r>
              <a:rPr lang="ru-RU" sz="3600" b="1" dirty="0">
                <a:solidFill>
                  <a:schemeClr val="accent2">
                    <a:lumMod val="75000"/>
                  </a:schemeClr>
                </a:solidFill>
              </a:rPr>
              <a:t>гарантией истины</a:t>
            </a:r>
            <a:endParaRPr lang="en-US" sz="3600" b="1" dirty="0">
              <a:solidFill>
                <a:schemeClr val="accent2">
                  <a:lumMod val="75000"/>
                </a:schemeClr>
              </a:solidFill>
            </a:endParaRPr>
          </a:p>
          <a:p>
            <a:pPr>
              <a:spcBef>
                <a:spcPts val="1200"/>
              </a:spcBef>
            </a:pPr>
            <a:r>
              <a:rPr lang="ru-RU" sz="3600" dirty="0"/>
              <a:t>Хотя мы стремимся </a:t>
            </a:r>
            <a:r>
              <a:rPr lang="ru-RU" sz="3600" b="1" dirty="0">
                <a:solidFill>
                  <a:schemeClr val="accent2">
                    <a:lumMod val="75000"/>
                  </a:schemeClr>
                </a:solidFill>
              </a:rPr>
              <a:t>гарантировать истинность</a:t>
            </a:r>
            <a:r>
              <a:rPr lang="en-US" sz="3600" dirty="0"/>
              <a:t> </a:t>
            </a:r>
            <a:r>
              <a:rPr lang="ru-RU" sz="3600" dirty="0"/>
              <a:t>наших заключений</a:t>
            </a:r>
            <a:r>
              <a:rPr lang="en-US" sz="3600" dirty="0"/>
              <a:t>,</a:t>
            </a:r>
            <a:r>
              <a:rPr lang="ru-RU" sz="3600" dirty="0"/>
              <a:t> мы признаем, что</a:t>
            </a:r>
            <a:r>
              <a:rPr lang="en-US" sz="3600" dirty="0"/>
              <a:t>  </a:t>
            </a:r>
            <a:br>
              <a:rPr lang="en-US" sz="3600" dirty="0"/>
            </a:br>
            <a:r>
              <a:rPr lang="ru-RU" sz="3600" b="1" dirty="0">
                <a:solidFill>
                  <a:schemeClr val="accent6"/>
                </a:solidFill>
              </a:rPr>
              <a:t>не можем прийти к уверенности </a:t>
            </a:r>
            <a:br>
              <a:rPr lang="en-US" sz="3600" dirty="0"/>
            </a:br>
            <a:r>
              <a:rPr lang="ru-RU" sz="3600" dirty="0"/>
              <a:t>на основе эмпирических данных</a:t>
            </a:r>
            <a:endParaRPr lang="en-US" sz="3600" dirty="0"/>
          </a:p>
        </p:txBody>
      </p:sp>
      <p:pic>
        <p:nvPicPr>
          <p:cNvPr id="5" name="Picture 4">
            <a:extLst>
              <a:ext uri="{FF2B5EF4-FFF2-40B4-BE49-F238E27FC236}">
                <a16:creationId xmlns:a16="http://schemas.microsoft.com/office/drawing/2014/main" id="{1D4F0332-8D79-40EF-B8BB-C72D13882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3429000"/>
            <a:ext cx="4485705" cy="2743200"/>
          </a:xfrm>
          <a:prstGeom prst="rect">
            <a:avLst/>
          </a:prstGeom>
        </p:spPr>
      </p:pic>
    </p:spTree>
    <p:extLst>
      <p:ext uri="{BB962C8B-B14F-4D97-AF65-F5344CB8AC3E}">
        <p14:creationId xmlns:p14="http://schemas.microsoft.com/office/powerpoint/2010/main" val="39350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8F8A-960E-4A07-8162-5574B5BD7BE0}"/>
              </a:ext>
            </a:extLst>
          </p:cNvPr>
          <p:cNvSpPr>
            <a:spLocks noGrp="1"/>
          </p:cNvSpPr>
          <p:nvPr>
            <p:ph type="title"/>
          </p:nvPr>
        </p:nvSpPr>
        <p:spPr>
          <a:xfrm>
            <a:off x="609600" y="286605"/>
            <a:ext cx="11506200" cy="986020"/>
          </a:xfrm>
        </p:spPr>
        <p:txBody>
          <a:bodyPr>
            <a:normAutofit fontScale="90000"/>
          </a:bodyPr>
          <a:lstStyle/>
          <a:p>
            <a:r>
              <a:rPr lang="ru-RU" b="1" dirty="0"/>
              <a:t>Исследования имеют присущие им ограничения</a:t>
            </a:r>
            <a:endParaRPr lang="en-US" dirty="0"/>
          </a:p>
        </p:txBody>
      </p:sp>
      <p:sp>
        <p:nvSpPr>
          <p:cNvPr id="3" name="Content Placeholder 2">
            <a:extLst>
              <a:ext uri="{FF2B5EF4-FFF2-40B4-BE49-F238E27FC236}">
                <a16:creationId xmlns:a16="http://schemas.microsoft.com/office/drawing/2014/main" id="{668AB276-47A6-48DF-AC8B-DE93B41E5042}"/>
              </a:ext>
            </a:extLst>
          </p:cNvPr>
          <p:cNvSpPr>
            <a:spLocks noGrp="1"/>
          </p:cNvSpPr>
          <p:nvPr>
            <p:ph idx="1"/>
          </p:nvPr>
        </p:nvSpPr>
        <p:spPr>
          <a:xfrm>
            <a:off x="609601" y="1524000"/>
            <a:ext cx="11033759" cy="4648200"/>
          </a:xfrm>
        </p:spPr>
        <p:txBody>
          <a:bodyPr>
            <a:normAutofit/>
          </a:bodyPr>
          <a:lstStyle/>
          <a:p>
            <a:r>
              <a:rPr lang="ru-RU" sz="3400" dirty="0"/>
              <a:t>Мы никогда не можем заявлять:</a:t>
            </a:r>
          </a:p>
          <a:p>
            <a:pPr marL="0" indent="0">
              <a:buNone/>
            </a:pPr>
            <a:r>
              <a:rPr lang="ru-RU" sz="4400" dirty="0">
                <a:solidFill>
                  <a:schemeClr val="bg2">
                    <a:lumMod val="75000"/>
                  </a:schemeClr>
                </a:solidFill>
              </a:rPr>
              <a:t>			</a:t>
            </a:r>
            <a:r>
              <a:rPr lang="en-US" sz="4400" dirty="0">
                <a:solidFill>
                  <a:schemeClr val="bg2">
                    <a:lumMod val="75000"/>
                  </a:schemeClr>
                </a:solidFill>
              </a:rPr>
              <a:t>“</a:t>
            </a:r>
            <a:r>
              <a:rPr lang="ru-RU" sz="4400" dirty="0">
                <a:solidFill>
                  <a:schemeClr val="bg2">
                    <a:lumMod val="75000"/>
                  </a:schemeClr>
                </a:solidFill>
              </a:rPr>
              <a:t>Исследование доказало</a:t>
            </a:r>
            <a:r>
              <a:rPr lang="en-US" sz="4400" dirty="0">
                <a:solidFill>
                  <a:schemeClr val="bg2">
                    <a:lumMod val="75000"/>
                  </a:schemeClr>
                </a:solidFill>
              </a:rPr>
              <a:t>…”</a:t>
            </a:r>
          </a:p>
          <a:p>
            <a:pPr marL="0" indent="0" algn="ctr">
              <a:spcAft>
                <a:spcPts val="1200"/>
              </a:spcAft>
              <a:buNone/>
            </a:pPr>
            <a:r>
              <a:rPr lang="en-US" sz="4400" dirty="0">
                <a:solidFill>
                  <a:schemeClr val="bg2">
                    <a:lumMod val="75000"/>
                  </a:schemeClr>
                </a:solidFill>
              </a:rPr>
              <a:t>“</a:t>
            </a:r>
            <a:r>
              <a:rPr lang="ru-RU" sz="4400" dirty="0">
                <a:solidFill>
                  <a:schemeClr val="bg2">
                    <a:lumMod val="75000"/>
                  </a:schemeClr>
                </a:solidFill>
              </a:rPr>
              <a:t>Наука подтвердила</a:t>
            </a:r>
            <a:r>
              <a:rPr lang="en-US" sz="4400" dirty="0">
                <a:solidFill>
                  <a:schemeClr val="bg2">
                    <a:lumMod val="75000"/>
                  </a:schemeClr>
                </a:solidFill>
              </a:rPr>
              <a:t>…”</a:t>
            </a:r>
          </a:p>
          <a:p>
            <a:r>
              <a:rPr lang="ru-RU" sz="3400" dirty="0"/>
              <a:t>Скорее, мы должны говорить с точки зрения</a:t>
            </a:r>
          </a:p>
          <a:p>
            <a:pPr marL="0" indent="0">
              <a:buNone/>
            </a:pPr>
            <a:r>
              <a:rPr lang="ru-RU" sz="3400" dirty="0"/>
              <a:t>	</a:t>
            </a:r>
            <a:r>
              <a:rPr lang="ru-RU" sz="3400" b="1" dirty="0">
                <a:solidFill>
                  <a:schemeClr val="accent4"/>
                </a:solidFill>
              </a:rPr>
              <a:t>доказательств, </a:t>
            </a:r>
            <a:r>
              <a:rPr lang="ru-RU" sz="3400" dirty="0"/>
              <a:t>которые «свидетельствуют об истине»</a:t>
            </a:r>
            <a:r>
              <a:rPr lang="en-US" sz="3400" dirty="0"/>
              <a:t> </a:t>
            </a:r>
            <a:endParaRPr lang="ru-RU" sz="3400" dirty="0"/>
          </a:p>
          <a:p>
            <a:pPr marL="0" indent="0">
              <a:buNone/>
            </a:pPr>
            <a:r>
              <a:rPr lang="ru-RU" sz="3400" dirty="0"/>
              <a:t>									  </a:t>
            </a:r>
            <a:r>
              <a:rPr lang="en-US" sz="2400" dirty="0"/>
              <a:t>(</a:t>
            </a:r>
            <a:r>
              <a:rPr lang="ru-RU" sz="2400" dirty="0"/>
              <a:t>Ин.</a:t>
            </a:r>
            <a:r>
              <a:rPr lang="en-US" sz="2400" dirty="0"/>
              <a:t> 18:37)</a:t>
            </a:r>
          </a:p>
        </p:txBody>
      </p:sp>
    </p:spTree>
    <p:extLst>
      <p:ext uri="{BB962C8B-B14F-4D97-AF65-F5344CB8AC3E}">
        <p14:creationId xmlns:p14="http://schemas.microsoft.com/office/powerpoint/2010/main" val="144022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E9F4F-EFF4-4ABE-9258-2868C56637CD}"/>
              </a:ext>
            </a:extLst>
          </p:cNvPr>
          <p:cNvSpPr>
            <a:spLocks noGrp="1"/>
          </p:cNvSpPr>
          <p:nvPr>
            <p:ph type="title"/>
          </p:nvPr>
        </p:nvSpPr>
        <p:spPr>
          <a:xfrm>
            <a:off x="609600" y="286605"/>
            <a:ext cx="11033760" cy="986020"/>
          </a:xfrm>
        </p:spPr>
        <p:txBody>
          <a:bodyPr/>
          <a:lstStyle/>
          <a:p>
            <a:r>
              <a:rPr lang="ru-RU" b="1" dirty="0"/>
              <a:t>Модель подлинности и смирения</a:t>
            </a:r>
            <a:endParaRPr lang="en-US" b="1" dirty="0"/>
          </a:p>
        </p:txBody>
      </p:sp>
      <p:sp>
        <p:nvSpPr>
          <p:cNvPr id="3" name="Content Placeholder 2">
            <a:extLst>
              <a:ext uri="{FF2B5EF4-FFF2-40B4-BE49-F238E27FC236}">
                <a16:creationId xmlns:a16="http://schemas.microsoft.com/office/drawing/2014/main" id="{6F94246D-95CE-4225-B4B9-A22F584C5F69}"/>
              </a:ext>
            </a:extLst>
          </p:cNvPr>
          <p:cNvSpPr>
            <a:spLocks noGrp="1"/>
          </p:cNvSpPr>
          <p:nvPr>
            <p:ph idx="1"/>
          </p:nvPr>
        </p:nvSpPr>
        <p:spPr>
          <a:xfrm>
            <a:off x="609601" y="1524004"/>
            <a:ext cx="7467600" cy="4648201"/>
          </a:xfrm>
        </p:spPr>
        <p:txBody>
          <a:bodyPr>
            <a:normAutofit/>
          </a:bodyPr>
          <a:lstStyle/>
          <a:p>
            <a:r>
              <a:rPr lang="ru-RU" sz="3400" dirty="0"/>
              <a:t>Признавая </a:t>
            </a:r>
            <a:r>
              <a:rPr lang="ru-RU" sz="3400" b="1" dirty="0">
                <a:solidFill>
                  <a:schemeClr val="bg2"/>
                </a:solidFill>
              </a:rPr>
              <a:t>пределы</a:t>
            </a:r>
            <a:r>
              <a:rPr lang="ru-RU" sz="3400" dirty="0"/>
              <a:t> наших знаний</a:t>
            </a:r>
          </a:p>
          <a:p>
            <a:r>
              <a:rPr lang="ru-RU" sz="3400" dirty="0"/>
              <a:t>Честно говорить о своих </a:t>
            </a:r>
            <a:r>
              <a:rPr lang="ru-RU" sz="3400" b="1" dirty="0">
                <a:solidFill>
                  <a:schemeClr val="bg2"/>
                </a:solidFill>
              </a:rPr>
              <a:t>недостатках</a:t>
            </a:r>
          </a:p>
          <a:p>
            <a:r>
              <a:rPr lang="ru-RU" sz="3400" dirty="0"/>
              <a:t>Выражаем </a:t>
            </a:r>
            <a:r>
              <a:rPr lang="ru-RU" sz="3400" b="1" dirty="0">
                <a:solidFill>
                  <a:schemeClr val="bg2"/>
                </a:solidFill>
              </a:rPr>
              <a:t>предварительный характер</a:t>
            </a:r>
            <a:r>
              <a:rPr lang="ru-RU" sz="3400" dirty="0"/>
              <a:t> наших выводов</a:t>
            </a:r>
          </a:p>
          <a:p>
            <a:r>
              <a:rPr lang="ru-RU" sz="3400" dirty="0"/>
              <a:t>Доказательство </a:t>
            </a:r>
            <a:r>
              <a:rPr lang="ru-RU" sz="3400" b="1" dirty="0">
                <a:solidFill>
                  <a:schemeClr val="bg2"/>
                </a:solidFill>
              </a:rPr>
              <a:t>открытости</a:t>
            </a:r>
            <a:r>
              <a:rPr lang="ru-RU" sz="3400" dirty="0"/>
              <a:t> к исправлению</a:t>
            </a:r>
          </a:p>
          <a:p>
            <a:r>
              <a:rPr lang="ru-RU" sz="3400" dirty="0"/>
              <a:t>Демонстрация стремления к </a:t>
            </a:r>
            <a:r>
              <a:rPr lang="ru-RU" sz="3400" b="1" dirty="0">
                <a:solidFill>
                  <a:schemeClr val="bg2"/>
                </a:solidFill>
              </a:rPr>
              <a:t>постоянному росту</a:t>
            </a:r>
            <a:endParaRPr lang="en-US" sz="3400" b="1" dirty="0">
              <a:solidFill>
                <a:schemeClr val="bg2"/>
              </a:solidFill>
            </a:endParaRPr>
          </a:p>
        </p:txBody>
      </p:sp>
      <p:pic>
        <p:nvPicPr>
          <p:cNvPr id="5" name="Picture 4">
            <a:extLst>
              <a:ext uri="{FF2B5EF4-FFF2-40B4-BE49-F238E27FC236}">
                <a16:creationId xmlns:a16="http://schemas.microsoft.com/office/drawing/2014/main" id="{C332CD0F-9889-47C4-9821-CE56B5831D7F}"/>
              </a:ext>
            </a:extLst>
          </p:cNvPr>
          <p:cNvPicPr>
            <a:picLocks noChangeAspect="1"/>
          </p:cNvPicPr>
          <p:nvPr/>
        </p:nvPicPr>
        <p:blipFill rotWithShape="1">
          <a:blip r:embed="rId3">
            <a:extLst>
              <a:ext uri="{28A0092B-C50C-407E-A947-70E740481C1C}">
                <a14:useLocalDpi xmlns:a14="http://schemas.microsoft.com/office/drawing/2010/main" val="0"/>
              </a:ext>
            </a:extLst>
          </a:blip>
          <a:srcRect b="7978"/>
          <a:stretch/>
        </p:blipFill>
        <p:spPr>
          <a:xfrm>
            <a:off x="7726522" y="1066800"/>
            <a:ext cx="4158371" cy="5278820"/>
          </a:xfrm>
          <a:prstGeom prst="rect">
            <a:avLst/>
          </a:prstGeom>
        </p:spPr>
      </p:pic>
    </p:spTree>
    <p:extLst>
      <p:ext uri="{BB962C8B-B14F-4D97-AF65-F5344CB8AC3E}">
        <p14:creationId xmlns:p14="http://schemas.microsoft.com/office/powerpoint/2010/main" val="363066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E9F4F-EFF4-4ABE-9258-2868C56637CD}"/>
              </a:ext>
            </a:extLst>
          </p:cNvPr>
          <p:cNvSpPr>
            <a:spLocks noGrp="1"/>
          </p:cNvSpPr>
          <p:nvPr>
            <p:ph type="title"/>
          </p:nvPr>
        </p:nvSpPr>
        <p:spPr>
          <a:xfrm>
            <a:off x="609600" y="286605"/>
            <a:ext cx="11033759" cy="986020"/>
          </a:xfrm>
        </p:spPr>
        <p:txBody>
          <a:bodyPr/>
          <a:lstStyle/>
          <a:p>
            <a:r>
              <a:rPr lang="ru-RU" b="1" dirty="0"/>
              <a:t>Ученые, верующие в Бога,</a:t>
            </a:r>
            <a:r>
              <a:rPr lang="en-US" dirty="0"/>
              <a:t>…</a:t>
            </a:r>
          </a:p>
        </p:txBody>
      </p:sp>
      <p:sp>
        <p:nvSpPr>
          <p:cNvPr id="3" name="Content Placeholder 2">
            <a:extLst>
              <a:ext uri="{FF2B5EF4-FFF2-40B4-BE49-F238E27FC236}">
                <a16:creationId xmlns:a16="http://schemas.microsoft.com/office/drawing/2014/main" id="{6F94246D-95CE-4225-B4B9-A22F584C5F69}"/>
              </a:ext>
            </a:extLst>
          </p:cNvPr>
          <p:cNvSpPr>
            <a:spLocks noGrp="1"/>
          </p:cNvSpPr>
          <p:nvPr>
            <p:ph idx="1"/>
          </p:nvPr>
        </p:nvSpPr>
        <p:spPr>
          <a:xfrm>
            <a:off x="609601" y="1524000"/>
            <a:ext cx="6283433" cy="4648200"/>
          </a:xfrm>
        </p:spPr>
        <p:txBody>
          <a:bodyPr>
            <a:noAutofit/>
          </a:bodyPr>
          <a:lstStyle/>
          <a:p>
            <a:pPr marL="0" indent="0">
              <a:lnSpc>
                <a:spcPct val="95000"/>
              </a:lnSpc>
              <a:buNone/>
            </a:pPr>
            <a:r>
              <a:rPr lang="ru-RU" sz="4400" dirty="0">
                <a:ea typeface="Calibri" panose="020F0502020204030204" pitchFamily="34" charset="0"/>
              </a:rPr>
              <a:t>должны объединиться под </a:t>
            </a:r>
            <a:r>
              <a:rPr lang="ru-RU" sz="4400" b="1" dirty="0">
                <a:solidFill>
                  <a:schemeClr val="accent4"/>
                </a:solidFill>
                <a:ea typeface="Calibri" panose="020F0502020204030204" pitchFamily="34" charset="0"/>
              </a:rPr>
              <a:t>руководством Духа</a:t>
            </a:r>
            <a:r>
              <a:rPr lang="ru-RU" sz="4400" dirty="0">
                <a:ea typeface="Calibri" panose="020F0502020204030204" pitchFamily="34" charset="0"/>
              </a:rPr>
              <a:t>, чтобы в поисках истины построить динамичное сообщество, </a:t>
            </a:r>
            <a:r>
              <a:rPr lang="ru-RU" sz="4400" b="1" dirty="0">
                <a:solidFill>
                  <a:srgbClr val="0070C0"/>
                </a:solidFill>
                <a:ea typeface="Calibri" panose="020F0502020204030204" pitchFamily="34" charset="0"/>
              </a:rPr>
              <a:t>основанное на Слове</a:t>
            </a:r>
            <a:r>
              <a:rPr lang="ru-RU" sz="4400" dirty="0">
                <a:ea typeface="Calibri" panose="020F0502020204030204" pitchFamily="34" charset="0"/>
              </a:rPr>
              <a:t>.</a:t>
            </a:r>
            <a:endParaRPr lang="en-US" sz="4400" dirty="0"/>
          </a:p>
        </p:txBody>
      </p:sp>
      <p:pic>
        <p:nvPicPr>
          <p:cNvPr id="5" name="Picture 4">
            <a:extLst>
              <a:ext uri="{FF2B5EF4-FFF2-40B4-BE49-F238E27FC236}">
                <a16:creationId xmlns:a16="http://schemas.microsoft.com/office/drawing/2014/main" id="{D998A5C7-C097-410B-B22F-FEC3569E4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968" y="2133600"/>
            <a:ext cx="6283432" cy="4191000"/>
          </a:xfrm>
          <a:prstGeom prst="rect">
            <a:avLst/>
          </a:prstGeom>
        </p:spPr>
      </p:pic>
    </p:spTree>
    <p:extLst>
      <p:ext uri="{BB962C8B-B14F-4D97-AF65-F5344CB8AC3E}">
        <p14:creationId xmlns:p14="http://schemas.microsoft.com/office/powerpoint/2010/main" val="352524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22CC3-FC53-472E-998C-533951E8ECEE}"/>
              </a:ext>
            </a:extLst>
          </p:cNvPr>
          <p:cNvSpPr>
            <a:spLocks noGrp="1"/>
          </p:cNvSpPr>
          <p:nvPr>
            <p:ph type="title"/>
          </p:nvPr>
        </p:nvSpPr>
        <p:spPr/>
        <p:txBody>
          <a:bodyPr/>
          <a:lstStyle/>
          <a:p>
            <a:r>
              <a:rPr lang="ru-RU" b="1" dirty="0"/>
              <a:t>Эллен Уайт</a:t>
            </a:r>
            <a:endParaRPr lang="es-MX" b="1" dirty="0"/>
          </a:p>
        </p:txBody>
      </p:sp>
      <p:sp>
        <p:nvSpPr>
          <p:cNvPr id="3" name="Content Placeholder 2">
            <a:extLst>
              <a:ext uri="{FF2B5EF4-FFF2-40B4-BE49-F238E27FC236}">
                <a16:creationId xmlns:a16="http://schemas.microsoft.com/office/drawing/2014/main" id="{C1492375-3658-4CEF-867D-D53C286CF85E}"/>
              </a:ext>
            </a:extLst>
          </p:cNvPr>
          <p:cNvSpPr>
            <a:spLocks noGrp="1"/>
          </p:cNvSpPr>
          <p:nvPr>
            <p:ph idx="1"/>
          </p:nvPr>
        </p:nvSpPr>
        <p:spPr>
          <a:xfrm>
            <a:off x="609601" y="1524000"/>
            <a:ext cx="6705599" cy="4648200"/>
          </a:xfrm>
        </p:spPr>
        <p:txBody>
          <a:bodyPr>
            <a:normAutofit fontScale="92500" lnSpcReduction="20000"/>
          </a:bodyPr>
          <a:lstStyle/>
          <a:p>
            <a:pPr marL="0" indent="0">
              <a:buNone/>
            </a:pPr>
            <a:r>
              <a:rPr lang="ru-RU" sz="4800" b="1" dirty="0">
                <a:solidFill>
                  <a:schemeClr val="bg2"/>
                </a:solidFill>
              </a:rPr>
              <a:t>Поиск истины </a:t>
            </a:r>
            <a:r>
              <a:rPr lang="ru-RU" sz="4800" dirty="0">
                <a:solidFill>
                  <a:schemeClr val="tx1"/>
                </a:solidFill>
              </a:rPr>
              <a:t>вознаградит искателя на каждом шагу</a:t>
            </a:r>
            <a:r>
              <a:rPr lang="en-US" sz="4800" dirty="0"/>
              <a:t>,</a:t>
            </a:r>
            <a:r>
              <a:rPr lang="ru-RU" sz="4800" dirty="0"/>
              <a:t> и каждое открытие будет обозначать все более </a:t>
            </a:r>
            <a:r>
              <a:rPr lang="ru-RU" sz="4800" b="1" dirty="0">
                <a:solidFill>
                  <a:schemeClr val="accent4"/>
                </a:solidFill>
              </a:rPr>
              <a:t>богатые поля </a:t>
            </a:r>
            <a:r>
              <a:rPr lang="ru-RU" sz="4800" dirty="0"/>
              <a:t>для его </a:t>
            </a:r>
            <a:r>
              <a:rPr lang="ru-RU" sz="4800" b="1" dirty="0">
                <a:solidFill>
                  <a:schemeClr val="accent4"/>
                </a:solidFill>
              </a:rPr>
              <a:t>исследования</a:t>
            </a:r>
            <a:r>
              <a:rPr lang="en-US" sz="4800" dirty="0"/>
              <a:t>.</a:t>
            </a:r>
          </a:p>
          <a:p>
            <a:pPr marL="0" indent="0" algn="r">
              <a:spcBef>
                <a:spcPts val="1200"/>
              </a:spcBef>
              <a:buNone/>
            </a:pPr>
            <a:r>
              <a:rPr lang="ru-RU" i="1" dirty="0"/>
              <a:t>Советы родителям, учителям и ученикам</a:t>
            </a:r>
            <a:r>
              <a:rPr lang="en-US" dirty="0"/>
              <a:t>, </a:t>
            </a:r>
            <a:r>
              <a:rPr lang="ru-RU" dirty="0" err="1"/>
              <a:t>стр</a:t>
            </a:r>
            <a:r>
              <a:rPr lang="en-US" dirty="0"/>
              <a:t>. 460</a:t>
            </a:r>
            <a:endParaRPr lang="es-MX" dirty="0"/>
          </a:p>
        </p:txBody>
      </p:sp>
      <p:pic>
        <p:nvPicPr>
          <p:cNvPr id="5" name="Picture 4">
            <a:extLst>
              <a:ext uri="{FF2B5EF4-FFF2-40B4-BE49-F238E27FC236}">
                <a16:creationId xmlns:a16="http://schemas.microsoft.com/office/drawing/2014/main" id="{3CF648AD-DA1B-4018-A31B-7C81E3233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4292" y="533400"/>
            <a:ext cx="3810000" cy="4876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49129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20982221">
            <a:off x="1021807" y="876153"/>
            <a:ext cx="10250542" cy="452431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90000"/>
              </a:lnSpc>
            </a:pPr>
            <a:r>
              <a:rPr lang="ru-RU" sz="16000" b="1" dirty="0">
                <a:ln w="11430">
                  <a:noFill/>
                </a:ln>
                <a:solidFill>
                  <a:schemeClr val="accent2">
                    <a:lumMod val="75000"/>
                  </a:schemeClr>
                </a:solidFill>
                <a:effectLst>
                  <a:outerShdw blurRad="80000" dist="40000" dir="5040000" algn="tl">
                    <a:srgbClr val="000000">
                      <a:alpha val="30000"/>
                    </a:srgbClr>
                  </a:outerShdw>
                </a:effectLst>
                <a:latin typeface="+mn-lt"/>
              </a:rPr>
              <a:t>И последнее</a:t>
            </a:r>
            <a:endParaRPr lang="en-US" sz="16000" b="1" dirty="0">
              <a:ln w="11430">
                <a:noFill/>
              </a:ln>
              <a:solidFill>
                <a:schemeClr val="accent2">
                  <a:lumMod val="75000"/>
                </a:schemeClr>
              </a:solidFill>
              <a:effectLst>
                <a:outerShdw blurRad="80000" dist="40000" dir="5040000" algn="tl">
                  <a:srgbClr val="000000">
                    <a:alpha val="30000"/>
                  </a:srgbClr>
                </a:outerShdw>
              </a:effectLst>
              <a:latin typeface="+mn-lt"/>
            </a:endParaRPr>
          </a:p>
        </p:txBody>
      </p:sp>
    </p:spTree>
    <p:extLst>
      <p:ext uri="{BB962C8B-B14F-4D97-AF65-F5344CB8AC3E}">
        <p14:creationId xmlns:p14="http://schemas.microsoft.com/office/powerpoint/2010/main" val="31678238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98D23C-F4C0-4A1D-9208-A6EEDDE586F6}"/>
              </a:ext>
            </a:extLst>
          </p:cNvPr>
          <p:cNvSpPr>
            <a:spLocks noGrp="1"/>
          </p:cNvSpPr>
          <p:nvPr>
            <p:ph idx="1"/>
          </p:nvPr>
        </p:nvSpPr>
        <p:spPr>
          <a:xfrm>
            <a:off x="1752600" y="1371600"/>
            <a:ext cx="10058400" cy="4800600"/>
          </a:xfrm>
        </p:spPr>
        <p:txBody>
          <a:bodyPr>
            <a:noAutofit/>
          </a:bodyPr>
          <a:lstStyle/>
          <a:p>
            <a:pPr marL="0" indent="0">
              <a:lnSpc>
                <a:spcPct val="95000"/>
              </a:lnSpc>
              <a:spcBef>
                <a:spcPts val="1800"/>
              </a:spcBef>
              <a:buNone/>
            </a:pPr>
            <a:r>
              <a:rPr lang="ru-RU" sz="6600" dirty="0"/>
              <a:t>Нечестие </a:t>
            </a:r>
            <a:r>
              <a:rPr lang="ru-RU" sz="6600" b="1" dirty="0">
                <a:solidFill>
                  <a:srgbClr val="C00000"/>
                </a:solidFill>
              </a:rPr>
              <a:t>обманывает</a:t>
            </a:r>
            <a:r>
              <a:rPr lang="ru-RU" sz="6600" dirty="0"/>
              <a:t> погибающих.</a:t>
            </a:r>
          </a:p>
          <a:p>
            <a:pPr marL="0" indent="0">
              <a:lnSpc>
                <a:spcPct val="95000"/>
              </a:lnSpc>
              <a:spcBef>
                <a:spcPts val="1800"/>
              </a:spcBef>
              <a:buNone/>
            </a:pPr>
            <a:r>
              <a:rPr lang="ru-RU" sz="6600" dirty="0"/>
              <a:t>Они погибают, потому что отказались </a:t>
            </a:r>
            <a:r>
              <a:rPr lang="ru-RU" sz="6600" b="1" dirty="0">
                <a:solidFill>
                  <a:schemeClr val="accent3">
                    <a:lumMod val="50000"/>
                  </a:schemeClr>
                </a:solidFill>
              </a:rPr>
              <a:t>полюбить истину</a:t>
            </a:r>
            <a:r>
              <a:rPr lang="en-US" sz="6600" dirty="0"/>
              <a:t>.</a:t>
            </a:r>
          </a:p>
        </p:txBody>
      </p:sp>
      <p:sp>
        <p:nvSpPr>
          <p:cNvPr id="4" name="Title 3"/>
          <p:cNvSpPr>
            <a:spLocks noGrp="1"/>
          </p:cNvSpPr>
          <p:nvPr>
            <p:ph type="title"/>
          </p:nvPr>
        </p:nvSpPr>
        <p:spPr/>
        <p:txBody>
          <a:bodyPr/>
          <a:lstStyle/>
          <a:p>
            <a:r>
              <a:rPr lang="en-US" b="1" dirty="0"/>
              <a:t>2 </a:t>
            </a:r>
            <a:r>
              <a:rPr lang="ru-RU" b="1" dirty="0"/>
              <a:t>Фес.</a:t>
            </a:r>
            <a:r>
              <a:rPr lang="en-US" b="1" dirty="0"/>
              <a:t> 2:10</a:t>
            </a:r>
          </a:p>
        </p:txBody>
      </p:sp>
    </p:spTree>
    <p:extLst>
      <p:ext uri="{BB962C8B-B14F-4D97-AF65-F5344CB8AC3E}">
        <p14:creationId xmlns:p14="http://schemas.microsoft.com/office/powerpoint/2010/main" val="239105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0EB9FD-33BE-4193-89E7-5C659A23F9B2}"/>
              </a:ext>
            </a:extLst>
          </p:cNvPr>
          <p:cNvSpPr/>
          <p:nvPr/>
        </p:nvSpPr>
        <p:spPr>
          <a:xfrm>
            <a:off x="548640" y="1143000"/>
            <a:ext cx="409956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3657"/>
            <a:ext cx="5867400" cy="5970943"/>
          </a:xfrm>
          <a:prstGeom prst="rect">
            <a:avLst/>
          </a:prstGeom>
        </p:spPr>
      </p:pic>
      <p:sp>
        <p:nvSpPr>
          <p:cNvPr id="3" name="Rectangle 2"/>
          <p:cNvSpPr/>
          <p:nvPr/>
        </p:nvSpPr>
        <p:spPr>
          <a:xfrm>
            <a:off x="5943600" y="1640329"/>
            <a:ext cx="5699760" cy="3637919"/>
          </a:xfrm>
          <a:prstGeom prst="rect">
            <a:avLst/>
          </a:prstGeom>
          <a:noFill/>
          <a:ln>
            <a:noFill/>
          </a:ln>
        </p:spPr>
        <p:txBody>
          <a:bodyPr wrap="square" lIns="91440" tIns="45720" rIns="91440" bIns="45720">
            <a:spAutoFit/>
            <a:scene3d>
              <a:camera prst="orthographicFront"/>
              <a:lightRig rig="glow" dir="tl">
                <a:rot lat="0" lon="0" rev="5400000"/>
              </a:lightRig>
            </a:scene3d>
            <a:sp3d contourW="12700">
              <a:bevelT w="25400" h="25400"/>
              <a:contourClr>
                <a:schemeClr val="accent3">
                  <a:lumMod val="50000"/>
                </a:schemeClr>
              </a:contourClr>
            </a:sp3d>
          </a:bodyPr>
          <a:lstStyle/>
          <a:p>
            <a:pPr>
              <a:lnSpc>
                <a:spcPct val="90000"/>
              </a:lnSpc>
            </a:pPr>
            <a:r>
              <a:rPr lang="ru-RU" sz="8000" b="1" dirty="0">
                <a:ln w="11430">
                  <a:noFill/>
                </a:ln>
                <a:solidFill>
                  <a:schemeClr val="accent3">
                    <a:lumMod val="75000"/>
                  </a:schemeClr>
                </a:solidFill>
                <a:effectLst>
                  <a:outerShdw blurRad="80000" dist="40000" dir="5040000" algn="tl">
                    <a:srgbClr val="000000">
                      <a:alpha val="30000"/>
                    </a:srgbClr>
                  </a:outerShdw>
                </a:effectLst>
                <a:latin typeface="+mn-lt"/>
              </a:rPr>
              <a:t>Мы должны</a:t>
            </a:r>
            <a:br>
              <a:rPr lang="en-US" sz="8000" b="1" dirty="0">
                <a:ln w="11430">
                  <a:noFill/>
                </a:ln>
                <a:solidFill>
                  <a:schemeClr val="accent3">
                    <a:lumMod val="75000"/>
                  </a:schemeClr>
                </a:solidFill>
                <a:effectLst>
                  <a:outerShdw blurRad="80000" dist="40000" dir="5040000" algn="tl">
                    <a:srgbClr val="000000">
                      <a:alpha val="30000"/>
                    </a:srgbClr>
                  </a:outerShdw>
                </a:effectLst>
                <a:latin typeface="+mn-lt"/>
              </a:rPr>
            </a:br>
            <a:r>
              <a:rPr lang="ru-RU" sz="9600" b="1" dirty="0">
                <a:ln w="11430">
                  <a:noFill/>
                </a:ln>
                <a:solidFill>
                  <a:schemeClr val="accent2">
                    <a:lumMod val="75000"/>
                  </a:schemeClr>
                </a:solidFill>
                <a:effectLst>
                  <a:outerShdw blurRad="80000" dist="40000" dir="5040000" algn="tl">
                    <a:srgbClr val="000000">
                      <a:alpha val="30000"/>
                    </a:srgbClr>
                  </a:outerShdw>
                </a:effectLst>
                <a:latin typeface="+mn-lt"/>
              </a:rPr>
              <a:t>полюбить</a:t>
            </a:r>
            <a:br>
              <a:rPr lang="en-US" sz="8000" b="1" dirty="0">
                <a:ln w="11430">
                  <a:noFill/>
                </a:ln>
                <a:solidFill>
                  <a:schemeClr val="accent3">
                    <a:lumMod val="75000"/>
                  </a:schemeClr>
                </a:solidFill>
                <a:effectLst>
                  <a:outerShdw blurRad="80000" dist="40000" dir="5040000" algn="tl">
                    <a:srgbClr val="000000">
                      <a:alpha val="30000"/>
                    </a:srgbClr>
                  </a:outerShdw>
                </a:effectLst>
                <a:latin typeface="+mn-lt"/>
              </a:rPr>
            </a:br>
            <a:r>
              <a:rPr lang="en-US" sz="8000" b="1" dirty="0">
                <a:ln w="11430">
                  <a:noFill/>
                </a:ln>
                <a:solidFill>
                  <a:schemeClr val="accent3">
                    <a:lumMod val="75000"/>
                  </a:schemeClr>
                </a:solidFill>
                <a:effectLst>
                  <a:outerShdw blurRad="80000" dist="40000" dir="5040000" algn="tl">
                    <a:srgbClr val="000000">
                      <a:alpha val="30000"/>
                    </a:srgbClr>
                  </a:outerShdw>
                </a:effectLst>
                <a:latin typeface="+mn-lt"/>
              </a:rPr>
              <a:t> </a:t>
            </a:r>
            <a:r>
              <a:rPr lang="ru-RU" sz="8000" b="1" dirty="0">
                <a:ln w="11430">
                  <a:noFill/>
                </a:ln>
                <a:solidFill>
                  <a:schemeClr val="accent3">
                    <a:lumMod val="75000"/>
                  </a:schemeClr>
                </a:solidFill>
                <a:effectLst>
                  <a:outerShdw blurRad="80000" dist="40000" dir="5040000" algn="tl">
                    <a:srgbClr val="000000">
                      <a:alpha val="30000"/>
                    </a:srgbClr>
                  </a:outerShdw>
                </a:effectLst>
                <a:latin typeface="+mn-lt"/>
              </a:rPr>
              <a:t>истину</a:t>
            </a:r>
            <a:r>
              <a:rPr lang="en-US" sz="8000" b="1" dirty="0">
                <a:ln w="11430">
                  <a:noFill/>
                </a:ln>
                <a:solidFill>
                  <a:schemeClr val="accent3">
                    <a:lumMod val="75000"/>
                  </a:schemeClr>
                </a:solidFill>
                <a:effectLst>
                  <a:outerShdw blurRad="80000" dist="40000" dir="5040000" algn="tl">
                    <a:srgbClr val="000000">
                      <a:alpha val="30000"/>
                    </a:srgbClr>
                  </a:outerShdw>
                </a:effectLst>
                <a:latin typeface="+mn-lt"/>
              </a:rPr>
              <a:t>.</a:t>
            </a:r>
          </a:p>
        </p:txBody>
      </p:sp>
      <p:sp>
        <p:nvSpPr>
          <p:cNvPr id="4" name="Title 3"/>
          <p:cNvSpPr>
            <a:spLocks noGrp="1"/>
          </p:cNvSpPr>
          <p:nvPr>
            <p:ph type="title"/>
          </p:nvPr>
        </p:nvSpPr>
        <p:spPr>
          <a:xfrm>
            <a:off x="4648200" y="286605"/>
            <a:ext cx="6995160" cy="986020"/>
          </a:xfrm>
        </p:spPr>
        <p:txBody>
          <a:bodyPr>
            <a:normAutofit fontScale="90000"/>
          </a:bodyPr>
          <a:lstStyle/>
          <a:p>
            <a:pPr algn="l"/>
            <a:r>
              <a:rPr lang="ru-RU" b="1" dirty="0"/>
              <a:t>Недостаточно ЗНАТЬ истину</a:t>
            </a:r>
            <a:endParaRPr lang="en-US" b="1" dirty="0"/>
          </a:p>
        </p:txBody>
      </p:sp>
    </p:spTree>
    <p:extLst>
      <p:ext uri="{BB962C8B-B14F-4D97-AF65-F5344CB8AC3E}">
        <p14:creationId xmlns:p14="http://schemas.microsoft.com/office/powerpoint/2010/main" val="279550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Retrospect">
  <a:themeElements>
    <a:clrScheme name="Custom Research">
      <a:dk1>
        <a:sysClr val="windowText" lastClr="000000"/>
      </a:dk1>
      <a:lt1>
        <a:sysClr val="window" lastClr="FFFFFF"/>
      </a:lt1>
      <a:dk2>
        <a:srgbClr val="212745"/>
      </a:dk2>
      <a:lt2>
        <a:srgbClr val="4E67C8"/>
      </a:lt2>
      <a:accent1>
        <a:srgbClr val="FFCC66"/>
      </a:accent1>
      <a:accent2>
        <a:srgbClr val="5ECCF3"/>
      </a:accent2>
      <a:accent3>
        <a:srgbClr val="A7EA52"/>
      </a:accent3>
      <a:accent4>
        <a:srgbClr val="31A181"/>
      </a:accent4>
      <a:accent5>
        <a:srgbClr val="9966FF"/>
      </a:accent5>
      <a:accent6>
        <a:srgbClr val="C00000"/>
      </a:accent6>
      <a:hlink>
        <a:srgbClr val="56C7AA"/>
      </a:hlink>
      <a:folHlink>
        <a:srgbClr val="59A8D1"/>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21030</TotalTime>
  <Words>6401</Words>
  <Application>Microsoft Macintosh PowerPoint</Application>
  <PresentationFormat>Широкоэкранный</PresentationFormat>
  <Paragraphs>517</Paragraphs>
  <Slides>108</Slides>
  <Notes>74</Notes>
  <HiddenSlides>12</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108</vt:i4>
      </vt:variant>
    </vt:vector>
  </HeadingPairs>
  <TitlesOfParts>
    <vt:vector size="115" baseType="lpstr">
      <vt:lpstr>Arial</vt:lpstr>
      <vt:lpstr>Calibri</vt:lpstr>
      <vt:lpstr>Calibri Light</vt:lpstr>
      <vt:lpstr>Times New Roman</vt:lpstr>
      <vt:lpstr>Wingdings</vt:lpstr>
      <vt:lpstr>ZapfHumnst BT</vt:lpstr>
      <vt:lpstr>Retrospect</vt:lpstr>
      <vt:lpstr>В поисках</vt:lpstr>
      <vt:lpstr>Презентация PowerPoint</vt:lpstr>
      <vt:lpstr>“Что есть истина?” Ин. 18:38</vt:lpstr>
      <vt:lpstr>Самые распространенные критерии истины</vt:lpstr>
      <vt:lpstr>Самые распространенные критерии истины</vt:lpstr>
      <vt:lpstr>Предание</vt:lpstr>
      <vt:lpstr>Популярность</vt:lpstr>
      <vt:lpstr>Популярность</vt:lpstr>
      <vt:lpstr>Чувства</vt:lpstr>
      <vt:lpstr>Согласованность</vt:lpstr>
      <vt:lpstr>Прагматизм</vt:lpstr>
      <vt:lpstr>Сила авторитета</vt:lpstr>
      <vt:lpstr>Трудности Фомы</vt:lpstr>
      <vt:lpstr>Смотрим на вещи в перспективе</vt:lpstr>
      <vt:lpstr>А как насчет исследований?</vt:lpstr>
      <vt:lpstr>Эмпирические доказательства</vt:lpstr>
      <vt:lpstr>Теория соответствия</vt:lpstr>
      <vt:lpstr>Исследования</vt:lpstr>
      <vt:lpstr>Ограниченность исследований</vt:lpstr>
      <vt:lpstr>Ограниченность исследований</vt:lpstr>
      <vt:lpstr>Ограниченность исследований</vt:lpstr>
      <vt:lpstr>Данные должны быть интерпретированы</vt:lpstr>
      <vt:lpstr>Данные должны быть интерпретированы</vt:lpstr>
      <vt:lpstr>Данные должны быть интерпретированы</vt:lpstr>
      <vt:lpstr>Данные должны быть интерпретированы</vt:lpstr>
      <vt:lpstr>Данные должны быть интерпретированы</vt:lpstr>
      <vt:lpstr>Данные должны быть интерпретированы</vt:lpstr>
      <vt:lpstr>Данные должны быть интерпретированы</vt:lpstr>
      <vt:lpstr>На интерпретацию влияет…</vt:lpstr>
      <vt:lpstr>Презентация PowerPoint</vt:lpstr>
      <vt:lpstr>Презентация PowerPoint</vt:lpstr>
      <vt:lpstr>Ограничения исследования</vt:lpstr>
      <vt:lpstr>Ограничения исследования</vt:lpstr>
      <vt:lpstr>Христианский  ответ</vt:lpstr>
      <vt:lpstr>Презентация PowerPoint</vt:lpstr>
      <vt:lpstr>Христианский ответ</vt:lpstr>
      <vt:lpstr>Христианский ответ</vt:lpstr>
      <vt:lpstr>Христианский ответ</vt:lpstr>
      <vt:lpstr>Знание истины</vt:lpstr>
      <vt:lpstr>Презентация PowerPoint</vt:lpstr>
      <vt:lpstr>Последствия</vt:lpstr>
      <vt:lpstr>Последствия</vt:lpstr>
      <vt:lpstr>Последствия</vt:lpstr>
      <vt:lpstr>Последствия</vt:lpstr>
      <vt:lpstr>Последствия</vt:lpstr>
      <vt:lpstr>Последствия</vt:lpstr>
      <vt:lpstr>Последствия</vt:lpstr>
      <vt:lpstr>Последствия</vt:lpstr>
      <vt:lpstr>Эллен Уайт</vt:lpstr>
      <vt:lpstr>Последствия</vt:lpstr>
      <vt:lpstr>Последствия</vt:lpstr>
      <vt:lpstr>Последствия</vt:lpstr>
      <vt:lpstr>Последствия</vt:lpstr>
      <vt:lpstr>Последствия</vt:lpstr>
      <vt:lpstr>Последствия</vt:lpstr>
      <vt:lpstr>Последствия</vt:lpstr>
      <vt:lpstr>Последствия</vt:lpstr>
      <vt:lpstr>Последствия</vt:lpstr>
      <vt:lpstr>Последствия</vt:lpstr>
      <vt:lpstr>Последствия</vt:lpstr>
      <vt:lpstr>Последствия</vt:lpstr>
      <vt:lpstr>Последствия</vt:lpstr>
      <vt:lpstr>Последствия</vt:lpstr>
      <vt:lpstr>Последствия</vt:lpstr>
      <vt:lpstr>Последствия</vt:lpstr>
      <vt:lpstr>Обретение  знания  достоверного</vt:lpstr>
      <vt:lpstr>Как мы обретаем истину?</vt:lpstr>
      <vt:lpstr>Получение Истины</vt:lpstr>
      <vt:lpstr>Вера является неотъемлемой частью знания</vt:lpstr>
      <vt:lpstr>Вера является неотъемлемой частью знания</vt:lpstr>
      <vt:lpstr>Презентация PowerPoint</vt:lpstr>
      <vt:lpstr>Рим. 1:25</vt:lpstr>
      <vt:lpstr>Истину заменили ложью?</vt:lpstr>
      <vt:lpstr>Истину заменили ложью?</vt:lpstr>
      <vt:lpstr>Истину заменили ложью?</vt:lpstr>
      <vt:lpstr>Истину заменили ложью?</vt:lpstr>
      <vt:lpstr>Истину заменили ложью?</vt:lpstr>
      <vt:lpstr>Истину заменили ложью?</vt:lpstr>
      <vt:lpstr>Истину заменили ложью?</vt:lpstr>
      <vt:lpstr>Истину заменили ложью?</vt:lpstr>
      <vt:lpstr>Истину заменили ложью?</vt:lpstr>
      <vt:lpstr>Истину заменили ложью?</vt:lpstr>
      <vt:lpstr>Истину заменили ложью?</vt:lpstr>
      <vt:lpstr>Истину заменили ложью?</vt:lpstr>
      <vt:lpstr>Божественное средство</vt:lpstr>
      <vt:lpstr>Ис. 59:19</vt:lpstr>
      <vt:lpstr>Презентация PowerPoint</vt:lpstr>
      <vt:lpstr>Триангуляция</vt:lpstr>
      <vt:lpstr>В исследованиях также необходимо…</vt:lpstr>
      <vt:lpstr>Заключительные мысли</vt:lpstr>
      <vt:lpstr>Основные положения</vt:lpstr>
      <vt:lpstr>Исследования имеют присущие им ограничения</vt:lpstr>
      <vt:lpstr>Исследования имеют присущие им ограничения</vt:lpstr>
      <vt:lpstr>Модель подлинности и смирения</vt:lpstr>
      <vt:lpstr>Ученые, верующие в Бога,…</vt:lpstr>
      <vt:lpstr>Эллен Уайт</vt:lpstr>
      <vt:lpstr>Презентация PowerPoint</vt:lpstr>
      <vt:lpstr>2 Фес. 2:10</vt:lpstr>
      <vt:lpstr>Недостаточно ЗНАТЬ истину</vt:lpstr>
      <vt:lpstr>Презентация PowerPoint</vt:lpstr>
      <vt:lpstr>Презентация PowerPoint</vt:lpstr>
      <vt:lpstr>Презентация PowerPoint</vt:lpstr>
      <vt:lpstr>Презентация PowerPoint</vt:lpstr>
      <vt:lpstr>Ин. 8:32</vt:lpstr>
      <vt:lpstr>Ин. 8:36</vt:lpstr>
      <vt:lpstr>Презентация PowerPoint</vt:lpstr>
      <vt:lpstr>Презентация PowerPoint</vt:lpstr>
      <vt:lpstr>Презентация PowerPoint</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tmatelsk</dc:creator>
  <cp:lastModifiedBy>Eugine Zaytsev</cp:lastModifiedBy>
  <cp:revision>932</cp:revision>
  <cp:lastPrinted>2016-09-30T02:58:22Z</cp:lastPrinted>
  <dcterms:created xsi:type="dcterms:W3CDTF">2004-05-14T14:30:04Z</dcterms:created>
  <dcterms:modified xsi:type="dcterms:W3CDTF">2024-02-05T05:13:47Z</dcterms:modified>
</cp:coreProperties>
</file>