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6"/>
  </p:notesMasterIdLst>
  <p:sldIdLst>
    <p:sldId id="257" r:id="rId3"/>
    <p:sldId id="269" r:id="rId4"/>
    <p:sldId id="271" r:id="rId5"/>
    <p:sldId id="312" r:id="rId6"/>
    <p:sldId id="273" r:id="rId7"/>
    <p:sldId id="711" r:id="rId8"/>
    <p:sldId id="313" r:id="rId9"/>
    <p:sldId id="308" r:id="rId10"/>
    <p:sldId id="277" r:id="rId11"/>
    <p:sldId id="279" r:id="rId12"/>
    <p:sldId id="280" r:id="rId13"/>
    <p:sldId id="317" r:id="rId14"/>
    <p:sldId id="272" r:id="rId15"/>
    <p:sldId id="585" r:id="rId16"/>
    <p:sldId id="318" r:id="rId17"/>
    <p:sldId id="285" r:id="rId18"/>
    <p:sldId id="319" r:id="rId19"/>
    <p:sldId id="288" r:id="rId20"/>
    <p:sldId id="320" r:id="rId21"/>
    <p:sldId id="322" r:id="rId22"/>
    <p:sldId id="323" r:id="rId23"/>
    <p:sldId id="316" r:id="rId24"/>
    <p:sldId id="325" r:id="rId25"/>
    <p:sldId id="326" r:id="rId26"/>
    <p:sldId id="327" r:id="rId27"/>
    <p:sldId id="329" r:id="rId28"/>
    <p:sldId id="297" r:id="rId29"/>
    <p:sldId id="298" r:id="rId30"/>
    <p:sldId id="433" r:id="rId31"/>
    <p:sldId id="301" r:id="rId32"/>
    <p:sldId id="708" r:id="rId33"/>
    <p:sldId id="610" r:id="rId34"/>
    <p:sldId id="281" r:id="rId35"/>
    <p:sldId id="278" r:id="rId36"/>
    <p:sldId id="302" r:id="rId37"/>
    <p:sldId id="590" r:id="rId38"/>
    <p:sldId id="291" r:id="rId39"/>
    <p:sldId id="594" r:id="rId40"/>
    <p:sldId id="712" r:id="rId41"/>
    <p:sldId id="709" r:id="rId42"/>
    <p:sldId id="305" r:id="rId43"/>
    <p:sldId id="710" r:id="rId44"/>
    <p:sldId id="70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194" autoAdjust="0"/>
    <p:restoredTop sz="78767"/>
  </p:normalViewPr>
  <p:slideViewPr>
    <p:cSldViewPr snapToGrid="0">
      <p:cViewPr varScale="1">
        <p:scale>
          <a:sx n="88" d="100"/>
          <a:sy n="88" d="100"/>
        </p:scale>
        <p:origin x="47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423499DE-EDA8-4D4E-80E4-20337C6F995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CE4686F-4B69-4D82-90E7-A42D3FBFBFAD}">
      <dgm:prSet/>
      <dgm:spPr/>
      <dgm:t>
        <a:bodyPr/>
        <a:lstStyle/>
        <a:p>
          <a:r>
            <a:rPr lang="ru-RU" dirty="0"/>
            <a:t>Бог не может простить грех без искупления, потому что это само по себе было бы несправедливо (а Бог не может отречься от Себя, 2 Тим. 2:13).</a:t>
          </a:r>
          <a:endParaRPr lang="en-US" dirty="0"/>
        </a:p>
      </dgm:t>
    </dgm:pt>
    <dgm:pt modelId="{13E5E29F-D6C6-4AF1-9987-598CD85189CD}" type="parTrans" cxnId="{A90F8E5C-F431-4319-86ED-60B46A254C32}">
      <dgm:prSet/>
      <dgm:spPr/>
      <dgm:t>
        <a:bodyPr/>
        <a:lstStyle/>
        <a:p>
          <a:endParaRPr lang="en-US"/>
        </a:p>
      </dgm:t>
    </dgm:pt>
    <dgm:pt modelId="{77D48CB2-3B07-442D-92C6-C71F8984836D}" type="sibTrans" cxnId="{A90F8E5C-F431-4319-86ED-60B46A254C32}">
      <dgm:prSet/>
      <dgm:spPr/>
      <dgm:t>
        <a:bodyPr/>
        <a:lstStyle/>
        <a:p>
          <a:endParaRPr lang="en-US"/>
        </a:p>
      </dgm:t>
    </dgm:pt>
    <dgm:pt modelId="{4660580D-A39B-4CF7-8CF7-AD95F931BAE0}">
      <dgm:prSet/>
      <dgm:spPr/>
      <dgm:t>
        <a:bodyPr/>
        <a:lstStyle/>
        <a:p>
          <a:r>
            <a:rPr lang="en-US" dirty="0"/>
            <a:t>Since God “cannot lie” (Titus 1:2) and His promises are unbreakable (Heb 6:18) , God could not simply cancel or break His perfect law of unselfish love</a:t>
          </a:r>
        </a:p>
      </dgm:t>
    </dgm:pt>
    <dgm:pt modelId="{190CDA63-C42F-4F80-98BD-92B468A19BB8}" type="parTrans" cxnId="{77B0D9B3-3477-493D-8CD1-15305AEAAFCA}">
      <dgm:prSet/>
      <dgm:spPr/>
      <dgm:t>
        <a:bodyPr/>
        <a:lstStyle/>
        <a:p>
          <a:endParaRPr lang="en-US"/>
        </a:p>
      </dgm:t>
    </dgm:pt>
    <dgm:pt modelId="{11DA030A-BB61-4711-A2F5-C8191796FA73}" type="sibTrans" cxnId="{77B0D9B3-3477-493D-8CD1-15305AEAAFCA}">
      <dgm:prSet/>
      <dgm:spPr/>
      <dgm:t>
        <a:bodyPr/>
        <a:lstStyle/>
        <a:p>
          <a:endParaRPr lang="en-US"/>
        </a:p>
      </dgm:t>
    </dgm:pt>
    <dgm:pt modelId="{3E8BE281-C945-4E4C-8BC9-11B166AB2DEA}">
      <dgm:prSet/>
      <dgm:spPr/>
      <dgm:t>
        <a:bodyPr/>
        <a:lstStyle/>
        <a:p>
          <a:r>
            <a:rPr lang="en-US" dirty="0"/>
            <a:t>To overlook sin or change His law to accommodate it would mean God’s moral law was arbitrary and unjust in the first place, as Satan alleged.</a:t>
          </a:r>
        </a:p>
      </dgm:t>
    </dgm:pt>
    <dgm:pt modelId="{2DDE2538-CDB6-473C-83F8-6E5EF4B6CBCE}" type="parTrans" cxnId="{0562C2B7-20F0-459D-871C-6AD53C4B0A0C}">
      <dgm:prSet/>
      <dgm:spPr/>
      <dgm:t>
        <a:bodyPr/>
        <a:lstStyle/>
        <a:p>
          <a:endParaRPr lang="en-US"/>
        </a:p>
      </dgm:t>
    </dgm:pt>
    <dgm:pt modelId="{9DD8CAA6-D354-48C3-AAA1-44CFFB4D111E}" type="sibTrans" cxnId="{0562C2B7-20F0-459D-871C-6AD53C4B0A0C}">
      <dgm:prSet/>
      <dgm:spPr/>
      <dgm:t>
        <a:bodyPr/>
        <a:lstStyle/>
        <a:p>
          <a:endParaRPr lang="en-US"/>
        </a:p>
      </dgm:t>
    </dgm:pt>
    <dgm:pt modelId="{C88B5092-C739-418A-82F5-5B26A4394892}" type="pres">
      <dgm:prSet presAssocID="{423499DE-EDA8-4D4E-80E4-20337C6F9950}" presName="root" presStyleCnt="0">
        <dgm:presLayoutVars>
          <dgm:dir/>
          <dgm:resizeHandles val="exact"/>
        </dgm:presLayoutVars>
      </dgm:prSet>
      <dgm:spPr/>
    </dgm:pt>
    <dgm:pt modelId="{7856C882-553F-496B-B6AB-F6F836EA1450}" type="pres">
      <dgm:prSet presAssocID="{9CE4686F-4B69-4D82-90E7-A42D3FBFBFAD}" presName="compNode" presStyleCnt="0"/>
      <dgm:spPr/>
    </dgm:pt>
    <dgm:pt modelId="{E32902A1-784F-467D-BB62-FFC9B2194BAC}" type="pres">
      <dgm:prSet presAssocID="{9CE4686F-4B69-4D82-90E7-A42D3FBFBFAD}" presName="bgRect" presStyleLbl="bgShp" presStyleIdx="0" presStyleCnt="3"/>
      <dgm:spPr/>
    </dgm:pt>
    <dgm:pt modelId="{BB166103-275D-4F4F-9183-0D9046207309}" type="pres">
      <dgm:prSet presAssocID="{9CE4686F-4B69-4D82-90E7-A42D3FBFBFA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ove Letter"/>
        </a:ext>
      </dgm:extLst>
    </dgm:pt>
    <dgm:pt modelId="{446EE43A-85B9-4CEE-9526-A1BD4AC581D8}" type="pres">
      <dgm:prSet presAssocID="{9CE4686F-4B69-4D82-90E7-A42D3FBFBFAD}" presName="spaceRect" presStyleCnt="0"/>
      <dgm:spPr/>
    </dgm:pt>
    <dgm:pt modelId="{F710C681-BB4A-4894-9FC8-7389D350517B}" type="pres">
      <dgm:prSet presAssocID="{9CE4686F-4B69-4D82-90E7-A42D3FBFBFAD}" presName="parTx" presStyleLbl="revTx" presStyleIdx="0" presStyleCnt="3">
        <dgm:presLayoutVars>
          <dgm:chMax val="0"/>
          <dgm:chPref val="0"/>
        </dgm:presLayoutVars>
      </dgm:prSet>
      <dgm:spPr/>
    </dgm:pt>
    <dgm:pt modelId="{1FD55F07-3253-4B9C-9BDE-F73ED24AF5A7}" type="pres">
      <dgm:prSet presAssocID="{77D48CB2-3B07-442D-92C6-C71F8984836D}" presName="sibTrans" presStyleCnt="0"/>
      <dgm:spPr/>
    </dgm:pt>
    <dgm:pt modelId="{92E1B25E-63E4-488C-A761-3BDF868D52F6}" type="pres">
      <dgm:prSet presAssocID="{4660580D-A39B-4CF7-8CF7-AD95F931BAE0}" presName="compNode" presStyleCnt="0"/>
      <dgm:spPr/>
    </dgm:pt>
    <dgm:pt modelId="{813E2D93-C166-43C2-B55D-F83BC3E72315}" type="pres">
      <dgm:prSet presAssocID="{4660580D-A39B-4CF7-8CF7-AD95F931BAE0}" presName="bgRect" presStyleLbl="bgShp" presStyleIdx="1" presStyleCnt="3"/>
      <dgm:spPr/>
    </dgm:pt>
    <dgm:pt modelId="{8F6EE6EC-C359-46D3-A58B-7CCF51ECCE69}" type="pres">
      <dgm:prSet presAssocID="{4660580D-A39B-4CF7-8CF7-AD95F931BAE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 Lock"/>
        </a:ext>
      </dgm:extLst>
    </dgm:pt>
    <dgm:pt modelId="{5F95110E-207E-49E4-A62F-7B545B583CA2}" type="pres">
      <dgm:prSet presAssocID="{4660580D-A39B-4CF7-8CF7-AD95F931BAE0}" presName="spaceRect" presStyleCnt="0"/>
      <dgm:spPr/>
    </dgm:pt>
    <dgm:pt modelId="{462C8D84-43FD-4404-ADDE-E42FAF1A1601}" type="pres">
      <dgm:prSet presAssocID="{4660580D-A39B-4CF7-8CF7-AD95F931BAE0}" presName="parTx" presStyleLbl="revTx" presStyleIdx="1" presStyleCnt="3">
        <dgm:presLayoutVars>
          <dgm:chMax val="0"/>
          <dgm:chPref val="0"/>
        </dgm:presLayoutVars>
      </dgm:prSet>
      <dgm:spPr/>
    </dgm:pt>
    <dgm:pt modelId="{8D4E5392-B329-4352-B8C5-7AEA10BE7179}" type="pres">
      <dgm:prSet presAssocID="{11DA030A-BB61-4711-A2F5-C8191796FA73}" presName="sibTrans" presStyleCnt="0"/>
      <dgm:spPr/>
    </dgm:pt>
    <dgm:pt modelId="{3D27B026-8113-44F9-A65A-91A912FA421D}" type="pres">
      <dgm:prSet presAssocID="{3E8BE281-C945-4E4C-8BC9-11B166AB2DEA}" presName="compNode" presStyleCnt="0"/>
      <dgm:spPr/>
    </dgm:pt>
    <dgm:pt modelId="{F40F6F52-3A84-4A53-951D-1E6E8AC887AF}" type="pres">
      <dgm:prSet presAssocID="{3E8BE281-C945-4E4C-8BC9-11B166AB2DEA}" presName="bgRect" presStyleLbl="bgShp" presStyleIdx="2" presStyleCnt="3"/>
      <dgm:spPr/>
    </dgm:pt>
    <dgm:pt modelId="{51F1CA82-7D75-4C09-9313-AC17E2F6D4EB}" type="pres">
      <dgm:prSet presAssocID="{3E8BE281-C945-4E4C-8BC9-11B166AB2DE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rritant"/>
        </a:ext>
      </dgm:extLst>
    </dgm:pt>
    <dgm:pt modelId="{25EA0B1A-AB9F-445C-BDE9-646A92057181}" type="pres">
      <dgm:prSet presAssocID="{3E8BE281-C945-4E4C-8BC9-11B166AB2DEA}" presName="spaceRect" presStyleCnt="0"/>
      <dgm:spPr/>
    </dgm:pt>
    <dgm:pt modelId="{3AD174BA-7224-4FE5-9014-A7E6FE86E9A3}" type="pres">
      <dgm:prSet presAssocID="{3E8BE281-C945-4E4C-8BC9-11B166AB2DEA}" presName="parTx" presStyleLbl="revTx" presStyleIdx="2" presStyleCnt="3">
        <dgm:presLayoutVars>
          <dgm:chMax val="0"/>
          <dgm:chPref val="0"/>
        </dgm:presLayoutVars>
      </dgm:prSet>
      <dgm:spPr/>
    </dgm:pt>
  </dgm:ptLst>
  <dgm:cxnLst>
    <dgm:cxn modelId="{A4ABDD37-3526-4346-A6D5-AEAE33B88316}" type="presOf" srcId="{9CE4686F-4B69-4D82-90E7-A42D3FBFBFAD}" destId="{F710C681-BB4A-4894-9FC8-7389D350517B}" srcOrd="0" destOrd="0" presId="urn:microsoft.com/office/officeart/2018/2/layout/IconVerticalSolidList"/>
    <dgm:cxn modelId="{8C24BC3A-232E-426B-BED4-C29E0C3E2A54}" type="presOf" srcId="{3E8BE281-C945-4E4C-8BC9-11B166AB2DEA}" destId="{3AD174BA-7224-4FE5-9014-A7E6FE86E9A3}" srcOrd="0" destOrd="0" presId="urn:microsoft.com/office/officeart/2018/2/layout/IconVerticalSolidList"/>
    <dgm:cxn modelId="{A90F8E5C-F431-4319-86ED-60B46A254C32}" srcId="{423499DE-EDA8-4D4E-80E4-20337C6F9950}" destId="{9CE4686F-4B69-4D82-90E7-A42D3FBFBFAD}" srcOrd="0" destOrd="0" parTransId="{13E5E29F-D6C6-4AF1-9987-598CD85189CD}" sibTransId="{77D48CB2-3B07-442D-92C6-C71F8984836D}"/>
    <dgm:cxn modelId="{65F6F49B-C42C-444D-9A03-B3D3CBFA0F13}" type="presOf" srcId="{423499DE-EDA8-4D4E-80E4-20337C6F9950}" destId="{C88B5092-C739-418A-82F5-5B26A4394892}" srcOrd="0" destOrd="0" presId="urn:microsoft.com/office/officeart/2018/2/layout/IconVerticalSolidList"/>
    <dgm:cxn modelId="{77B0D9B3-3477-493D-8CD1-15305AEAAFCA}" srcId="{423499DE-EDA8-4D4E-80E4-20337C6F9950}" destId="{4660580D-A39B-4CF7-8CF7-AD95F931BAE0}" srcOrd="1" destOrd="0" parTransId="{190CDA63-C42F-4F80-98BD-92B468A19BB8}" sibTransId="{11DA030A-BB61-4711-A2F5-C8191796FA73}"/>
    <dgm:cxn modelId="{0562C2B7-20F0-459D-871C-6AD53C4B0A0C}" srcId="{423499DE-EDA8-4D4E-80E4-20337C6F9950}" destId="{3E8BE281-C945-4E4C-8BC9-11B166AB2DEA}" srcOrd="2" destOrd="0" parTransId="{2DDE2538-CDB6-473C-83F8-6E5EF4B6CBCE}" sibTransId="{9DD8CAA6-D354-48C3-AAA1-44CFFB4D111E}"/>
    <dgm:cxn modelId="{CE7C87BF-9817-4137-8487-C86B4A26862B}" type="presOf" srcId="{4660580D-A39B-4CF7-8CF7-AD95F931BAE0}" destId="{462C8D84-43FD-4404-ADDE-E42FAF1A1601}" srcOrd="0" destOrd="0" presId="urn:microsoft.com/office/officeart/2018/2/layout/IconVerticalSolidList"/>
    <dgm:cxn modelId="{3CF72053-DE15-4CEF-9CA7-2D1627942393}" type="presParOf" srcId="{C88B5092-C739-418A-82F5-5B26A4394892}" destId="{7856C882-553F-496B-B6AB-F6F836EA1450}" srcOrd="0" destOrd="0" presId="urn:microsoft.com/office/officeart/2018/2/layout/IconVerticalSolidList"/>
    <dgm:cxn modelId="{C5FAA257-6596-4C59-A3BA-D4802D905EAE}" type="presParOf" srcId="{7856C882-553F-496B-B6AB-F6F836EA1450}" destId="{E32902A1-784F-467D-BB62-FFC9B2194BAC}" srcOrd="0" destOrd="0" presId="urn:microsoft.com/office/officeart/2018/2/layout/IconVerticalSolidList"/>
    <dgm:cxn modelId="{6FEDD2C4-6F31-45B3-BFDE-8CD66E549E4D}" type="presParOf" srcId="{7856C882-553F-496B-B6AB-F6F836EA1450}" destId="{BB166103-275D-4F4F-9183-0D9046207309}" srcOrd="1" destOrd="0" presId="urn:microsoft.com/office/officeart/2018/2/layout/IconVerticalSolidList"/>
    <dgm:cxn modelId="{46DC2874-EF03-4033-A15D-395CEFB102B6}" type="presParOf" srcId="{7856C882-553F-496B-B6AB-F6F836EA1450}" destId="{446EE43A-85B9-4CEE-9526-A1BD4AC581D8}" srcOrd="2" destOrd="0" presId="urn:microsoft.com/office/officeart/2018/2/layout/IconVerticalSolidList"/>
    <dgm:cxn modelId="{49C7AFAC-9BB3-49E5-B3F6-25C38B636EC9}" type="presParOf" srcId="{7856C882-553F-496B-B6AB-F6F836EA1450}" destId="{F710C681-BB4A-4894-9FC8-7389D350517B}" srcOrd="3" destOrd="0" presId="urn:microsoft.com/office/officeart/2018/2/layout/IconVerticalSolidList"/>
    <dgm:cxn modelId="{975E8A5C-DA57-48CA-B0E9-2E99F13C0606}" type="presParOf" srcId="{C88B5092-C739-418A-82F5-5B26A4394892}" destId="{1FD55F07-3253-4B9C-9BDE-F73ED24AF5A7}" srcOrd="1" destOrd="0" presId="urn:microsoft.com/office/officeart/2018/2/layout/IconVerticalSolidList"/>
    <dgm:cxn modelId="{D40ED8C5-AA7D-47B1-A532-58B97E97038C}" type="presParOf" srcId="{C88B5092-C739-418A-82F5-5B26A4394892}" destId="{92E1B25E-63E4-488C-A761-3BDF868D52F6}" srcOrd="2" destOrd="0" presId="urn:microsoft.com/office/officeart/2018/2/layout/IconVerticalSolidList"/>
    <dgm:cxn modelId="{C5F64E6B-1E3D-4F58-A5E8-962BF2FF9A6F}" type="presParOf" srcId="{92E1B25E-63E4-488C-A761-3BDF868D52F6}" destId="{813E2D93-C166-43C2-B55D-F83BC3E72315}" srcOrd="0" destOrd="0" presId="urn:microsoft.com/office/officeart/2018/2/layout/IconVerticalSolidList"/>
    <dgm:cxn modelId="{26A32DD9-064F-4839-9182-BD99F06A57E4}" type="presParOf" srcId="{92E1B25E-63E4-488C-A761-3BDF868D52F6}" destId="{8F6EE6EC-C359-46D3-A58B-7CCF51ECCE69}" srcOrd="1" destOrd="0" presId="urn:microsoft.com/office/officeart/2018/2/layout/IconVerticalSolidList"/>
    <dgm:cxn modelId="{BC8F8464-7DCB-4D82-B300-5A6F28576206}" type="presParOf" srcId="{92E1B25E-63E4-488C-A761-3BDF868D52F6}" destId="{5F95110E-207E-49E4-A62F-7B545B583CA2}" srcOrd="2" destOrd="0" presId="urn:microsoft.com/office/officeart/2018/2/layout/IconVerticalSolidList"/>
    <dgm:cxn modelId="{376AD69F-1D2A-4C74-B5C2-2F15FB1642DC}" type="presParOf" srcId="{92E1B25E-63E4-488C-A761-3BDF868D52F6}" destId="{462C8D84-43FD-4404-ADDE-E42FAF1A1601}" srcOrd="3" destOrd="0" presId="urn:microsoft.com/office/officeart/2018/2/layout/IconVerticalSolidList"/>
    <dgm:cxn modelId="{88E9F90C-3747-40E3-8F24-D93156010175}" type="presParOf" srcId="{C88B5092-C739-418A-82F5-5B26A4394892}" destId="{8D4E5392-B329-4352-B8C5-7AEA10BE7179}" srcOrd="3" destOrd="0" presId="urn:microsoft.com/office/officeart/2018/2/layout/IconVerticalSolidList"/>
    <dgm:cxn modelId="{B2E791A4-1581-44F0-A9C2-C5C7941250CD}" type="presParOf" srcId="{C88B5092-C739-418A-82F5-5B26A4394892}" destId="{3D27B026-8113-44F9-A65A-91A912FA421D}" srcOrd="4" destOrd="0" presId="urn:microsoft.com/office/officeart/2018/2/layout/IconVerticalSolidList"/>
    <dgm:cxn modelId="{4FB5006C-55A7-4AE7-A971-DF1825F07A37}" type="presParOf" srcId="{3D27B026-8113-44F9-A65A-91A912FA421D}" destId="{F40F6F52-3A84-4A53-951D-1E6E8AC887AF}" srcOrd="0" destOrd="0" presId="urn:microsoft.com/office/officeart/2018/2/layout/IconVerticalSolidList"/>
    <dgm:cxn modelId="{F55DC44B-A8D1-4649-8A6D-9098628D21FA}" type="presParOf" srcId="{3D27B026-8113-44F9-A65A-91A912FA421D}" destId="{51F1CA82-7D75-4C09-9313-AC17E2F6D4EB}" srcOrd="1" destOrd="0" presId="urn:microsoft.com/office/officeart/2018/2/layout/IconVerticalSolidList"/>
    <dgm:cxn modelId="{E771D9E0-2A90-4789-A5F7-B39C1A6F2DA1}" type="presParOf" srcId="{3D27B026-8113-44F9-A65A-91A912FA421D}" destId="{25EA0B1A-AB9F-445C-BDE9-646A92057181}" srcOrd="2" destOrd="0" presId="urn:microsoft.com/office/officeart/2018/2/layout/IconVerticalSolidList"/>
    <dgm:cxn modelId="{C92FE86B-6D54-4BE4-8464-30279B886A92}" type="presParOf" srcId="{3D27B026-8113-44F9-A65A-91A912FA421D}" destId="{3AD174BA-7224-4FE5-9014-A7E6FE86E9A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2902A1-784F-467D-BB62-FFC9B2194BAC}">
      <dsp:nvSpPr>
        <dsp:cNvPr id="0" name=""/>
        <dsp:cNvSpPr/>
      </dsp:nvSpPr>
      <dsp:spPr>
        <a:xfrm>
          <a:off x="0" y="651"/>
          <a:ext cx="6651253" cy="152498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166103-275D-4F4F-9183-0D9046207309}">
      <dsp:nvSpPr>
        <dsp:cNvPr id="0" name=""/>
        <dsp:cNvSpPr/>
      </dsp:nvSpPr>
      <dsp:spPr>
        <a:xfrm>
          <a:off x="461309" y="343774"/>
          <a:ext cx="838743" cy="8387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10C681-BB4A-4894-9FC8-7389D350517B}">
      <dsp:nvSpPr>
        <dsp:cNvPr id="0" name=""/>
        <dsp:cNvSpPr/>
      </dsp:nvSpPr>
      <dsp:spPr>
        <a:xfrm>
          <a:off x="1761361" y="651"/>
          <a:ext cx="4889891" cy="1524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395" tIns="161395" rIns="161395" bIns="161395" numCol="1" spcCol="1270" anchor="ctr" anchorCtr="0">
          <a:noAutofit/>
        </a:bodyPr>
        <a:lstStyle/>
        <a:p>
          <a:pPr marL="0" lvl="0" indent="0" algn="l" defTabSz="844550">
            <a:lnSpc>
              <a:spcPct val="90000"/>
            </a:lnSpc>
            <a:spcBef>
              <a:spcPct val="0"/>
            </a:spcBef>
            <a:spcAft>
              <a:spcPct val="35000"/>
            </a:spcAft>
            <a:buNone/>
          </a:pPr>
          <a:r>
            <a:rPr lang="ru-RU" sz="1900" kern="1200" dirty="0"/>
            <a:t>Бог не может простить грех без искупления, потому что это само по себе было бы несправедливо (а Бог не может отречься от Себя, 2 Тим. 2:13).</a:t>
          </a:r>
          <a:endParaRPr lang="en-US" sz="1900" kern="1200" dirty="0"/>
        </a:p>
      </dsp:txBody>
      <dsp:txXfrm>
        <a:off x="1761361" y="651"/>
        <a:ext cx="4889891" cy="1524988"/>
      </dsp:txXfrm>
    </dsp:sp>
    <dsp:sp modelId="{813E2D93-C166-43C2-B55D-F83BC3E72315}">
      <dsp:nvSpPr>
        <dsp:cNvPr id="0" name=""/>
        <dsp:cNvSpPr/>
      </dsp:nvSpPr>
      <dsp:spPr>
        <a:xfrm>
          <a:off x="0" y="1906887"/>
          <a:ext cx="6651253" cy="152498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6EE6EC-C359-46D3-A58B-7CCF51ECCE69}">
      <dsp:nvSpPr>
        <dsp:cNvPr id="0" name=""/>
        <dsp:cNvSpPr/>
      </dsp:nvSpPr>
      <dsp:spPr>
        <a:xfrm>
          <a:off x="461309" y="2250010"/>
          <a:ext cx="838743" cy="8387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2C8D84-43FD-4404-ADDE-E42FAF1A1601}">
      <dsp:nvSpPr>
        <dsp:cNvPr id="0" name=""/>
        <dsp:cNvSpPr/>
      </dsp:nvSpPr>
      <dsp:spPr>
        <a:xfrm>
          <a:off x="1761361" y="1906887"/>
          <a:ext cx="4889891" cy="1524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395" tIns="161395" rIns="161395" bIns="161395" numCol="1" spcCol="1270" anchor="ctr" anchorCtr="0">
          <a:noAutofit/>
        </a:bodyPr>
        <a:lstStyle/>
        <a:p>
          <a:pPr marL="0" lvl="0" indent="0" algn="l" defTabSz="844550">
            <a:lnSpc>
              <a:spcPct val="90000"/>
            </a:lnSpc>
            <a:spcBef>
              <a:spcPct val="0"/>
            </a:spcBef>
            <a:spcAft>
              <a:spcPct val="35000"/>
            </a:spcAft>
            <a:buNone/>
          </a:pPr>
          <a:r>
            <a:rPr lang="en-US" sz="1900" kern="1200" dirty="0"/>
            <a:t>Since God “cannot lie” (Titus 1:2) and His promises are unbreakable (Heb 6:18) , God could not simply cancel or break His perfect law of unselfish love</a:t>
          </a:r>
        </a:p>
      </dsp:txBody>
      <dsp:txXfrm>
        <a:off x="1761361" y="1906887"/>
        <a:ext cx="4889891" cy="1524988"/>
      </dsp:txXfrm>
    </dsp:sp>
    <dsp:sp modelId="{F40F6F52-3A84-4A53-951D-1E6E8AC887AF}">
      <dsp:nvSpPr>
        <dsp:cNvPr id="0" name=""/>
        <dsp:cNvSpPr/>
      </dsp:nvSpPr>
      <dsp:spPr>
        <a:xfrm>
          <a:off x="0" y="3813123"/>
          <a:ext cx="6651253" cy="152498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F1CA82-7D75-4C09-9313-AC17E2F6D4EB}">
      <dsp:nvSpPr>
        <dsp:cNvPr id="0" name=""/>
        <dsp:cNvSpPr/>
      </dsp:nvSpPr>
      <dsp:spPr>
        <a:xfrm>
          <a:off x="461309" y="4156246"/>
          <a:ext cx="838743" cy="83874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D174BA-7224-4FE5-9014-A7E6FE86E9A3}">
      <dsp:nvSpPr>
        <dsp:cNvPr id="0" name=""/>
        <dsp:cNvSpPr/>
      </dsp:nvSpPr>
      <dsp:spPr>
        <a:xfrm>
          <a:off x="1761361" y="3813123"/>
          <a:ext cx="4889891" cy="1524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395" tIns="161395" rIns="161395" bIns="161395" numCol="1" spcCol="1270" anchor="ctr" anchorCtr="0">
          <a:noAutofit/>
        </a:bodyPr>
        <a:lstStyle/>
        <a:p>
          <a:pPr marL="0" lvl="0" indent="0" algn="l" defTabSz="844550">
            <a:lnSpc>
              <a:spcPct val="90000"/>
            </a:lnSpc>
            <a:spcBef>
              <a:spcPct val="0"/>
            </a:spcBef>
            <a:spcAft>
              <a:spcPct val="35000"/>
            </a:spcAft>
            <a:buNone/>
          </a:pPr>
          <a:r>
            <a:rPr lang="en-US" sz="1900" kern="1200" dirty="0"/>
            <a:t>To overlook sin or change His law to accommodate it would mean God’s moral law was arbitrary and unjust in the first place, as Satan alleged.</a:t>
          </a:r>
        </a:p>
      </dsp:txBody>
      <dsp:txXfrm>
        <a:off x="1761361" y="3813123"/>
        <a:ext cx="4889891" cy="152498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A5BA6D-064B-AA46-89A2-84BC8CFB3888}" type="datetimeFigureOut">
              <a:rPr lang="en-US" smtClean="0"/>
              <a:t>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07CA9F-1EF7-BA4B-8BF4-63DFD02FE120}" type="slidenum">
              <a:rPr lang="en-US" smtClean="0"/>
              <a:t>‹#›</a:t>
            </a:fld>
            <a:endParaRPr lang="en-US"/>
          </a:p>
        </p:txBody>
      </p:sp>
    </p:spTree>
    <p:extLst>
      <p:ext uri="{BB962C8B-B14F-4D97-AF65-F5344CB8AC3E}">
        <p14:creationId xmlns:p14="http://schemas.microsoft.com/office/powerpoint/2010/main" val="2444281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7CA9F-1EF7-BA4B-8BF4-63DFD02FE120}" type="slidenum">
              <a:rPr lang="en-US" smtClean="0"/>
              <a:t>1</a:t>
            </a:fld>
            <a:endParaRPr lang="en-US"/>
          </a:p>
        </p:txBody>
      </p:sp>
    </p:spTree>
    <p:extLst>
      <p:ext uri="{BB962C8B-B14F-4D97-AF65-F5344CB8AC3E}">
        <p14:creationId xmlns:p14="http://schemas.microsoft.com/office/powerpoint/2010/main" val="1149043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7CA9F-1EF7-BA4B-8BF4-63DFD02FE120}" type="slidenum">
              <a:rPr lang="en-US" smtClean="0"/>
              <a:t>12</a:t>
            </a:fld>
            <a:endParaRPr lang="en-US"/>
          </a:p>
        </p:txBody>
      </p:sp>
    </p:spTree>
    <p:extLst>
      <p:ext uri="{BB962C8B-B14F-4D97-AF65-F5344CB8AC3E}">
        <p14:creationId xmlns:p14="http://schemas.microsoft.com/office/powerpoint/2010/main" val="961131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05DDF31B-BE28-3743-A4FF-697C5EA93448}" type="slidenum">
              <a:rPr lang="en-US" smtClean="0"/>
              <a:t>13</a:t>
            </a:fld>
            <a:endParaRPr lang="en-US"/>
          </a:p>
        </p:txBody>
      </p:sp>
    </p:spTree>
    <p:extLst>
      <p:ext uri="{BB962C8B-B14F-4D97-AF65-F5344CB8AC3E}">
        <p14:creationId xmlns:p14="http://schemas.microsoft.com/office/powerpoint/2010/main" val="1635003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DF31B-BE28-3743-A4FF-697C5EA93448}" type="slidenum">
              <a:rPr lang="en-US" smtClean="0"/>
              <a:t>14</a:t>
            </a:fld>
            <a:endParaRPr lang="en-US"/>
          </a:p>
        </p:txBody>
      </p:sp>
    </p:spTree>
    <p:extLst>
      <p:ext uri="{BB962C8B-B14F-4D97-AF65-F5344CB8AC3E}">
        <p14:creationId xmlns:p14="http://schemas.microsoft.com/office/powerpoint/2010/main" val="3842586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7CA9F-1EF7-BA4B-8BF4-63DFD02FE120}" type="slidenum">
              <a:rPr lang="en-US" smtClean="0"/>
              <a:t>15</a:t>
            </a:fld>
            <a:endParaRPr lang="en-US"/>
          </a:p>
        </p:txBody>
      </p:sp>
    </p:spTree>
    <p:extLst>
      <p:ext uri="{BB962C8B-B14F-4D97-AF65-F5344CB8AC3E}">
        <p14:creationId xmlns:p14="http://schemas.microsoft.com/office/powerpoint/2010/main" val="2441416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7CA9F-1EF7-BA4B-8BF4-63DFD02FE120}" type="slidenum">
              <a:rPr lang="en-US" smtClean="0"/>
              <a:t>16</a:t>
            </a:fld>
            <a:endParaRPr lang="en-US"/>
          </a:p>
        </p:txBody>
      </p:sp>
    </p:spTree>
    <p:extLst>
      <p:ext uri="{BB962C8B-B14F-4D97-AF65-F5344CB8AC3E}">
        <p14:creationId xmlns:p14="http://schemas.microsoft.com/office/powerpoint/2010/main" val="3323619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7CA9F-1EF7-BA4B-8BF4-63DFD02FE120}" type="slidenum">
              <a:rPr lang="en-US" smtClean="0"/>
              <a:t>17</a:t>
            </a:fld>
            <a:endParaRPr lang="en-US"/>
          </a:p>
        </p:txBody>
      </p:sp>
    </p:spTree>
    <p:extLst>
      <p:ext uri="{BB962C8B-B14F-4D97-AF65-F5344CB8AC3E}">
        <p14:creationId xmlns:p14="http://schemas.microsoft.com/office/powerpoint/2010/main" val="2874391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7CA9F-1EF7-BA4B-8BF4-63DFD02FE120}" type="slidenum">
              <a:rPr lang="en-US" smtClean="0"/>
              <a:t>18</a:t>
            </a:fld>
            <a:endParaRPr lang="en-US"/>
          </a:p>
        </p:txBody>
      </p:sp>
    </p:spTree>
    <p:extLst>
      <p:ext uri="{BB962C8B-B14F-4D97-AF65-F5344CB8AC3E}">
        <p14:creationId xmlns:p14="http://schemas.microsoft.com/office/powerpoint/2010/main" val="1825869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7CA9F-1EF7-BA4B-8BF4-63DFD02FE120}" type="slidenum">
              <a:rPr lang="en-US" smtClean="0"/>
              <a:t>19</a:t>
            </a:fld>
            <a:endParaRPr lang="en-US"/>
          </a:p>
        </p:txBody>
      </p:sp>
    </p:spTree>
    <p:extLst>
      <p:ext uri="{BB962C8B-B14F-4D97-AF65-F5344CB8AC3E}">
        <p14:creationId xmlns:p14="http://schemas.microsoft.com/office/powerpoint/2010/main" val="1522662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7CA9F-1EF7-BA4B-8BF4-63DFD02FE120}" type="slidenum">
              <a:rPr lang="en-US" smtClean="0"/>
              <a:t>21</a:t>
            </a:fld>
            <a:endParaRPr lang="en-US"/>
          </a:p>
        </p:txBody>
      </p:sp>
    </p:spTree>
    <p:extLst>
      <p:ext uri="{BB962C8B-B14F-4D97-AF65-F5344CB8AC3E}">
        <p14:creationId xmlns:p14="http://schemas.microsoft.com/office/powerpoint/2010/main" val="1957361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7CA9F-1EF7-BA4B-8BF4-63DFD02FE120}" type="slidenum">
              <a:rPr lang="en-US" smtClean="0"/>
              <a:t>22</a:t>
            </a:fld>
            <a:endParaRPr lang="en-US"/>
          </a:p>
        </p:txBody>
      </p:sp>
    </p:spTree>
    <p:extLst>
      <p:ext uri="{BB962C8B-B14F-4D97-AF65-F5344CB8AC3E}">
        <p14:creationId xmlns:p14="http://schemas.microsoft.com/office/powerpoint/2010/main" val="2236455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07CA9F-1EF7-BA4B-8BF4-63DFD02FE120}" type="slidenum">
              <a:rPr lang="en-US" smtClean="0"/>
              <a:t>4</a:t>
            </a:fld>
            <a:endParaRPr lang="en-US"/>
          </a:p>
        </p:txBody>
      </p:sp>
    </p:spTree>
    <p:extLst>
      <p:ext uri="{BB962C8B-B14F-4D97-AF65-F5344CB8AC3E}">
        <p14:creationId xmlns:p14="http://schemas.microsoft.com/office/powerpoint/2010/main" val="2475324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7CA9F-1EF7-BA4B-8BF4-63DFD02FE120}" type="slidenum">
              <a:rPr lang="en-US" smtClean="0"/>
              <a:t>24</a:t>
            </a:fld>
            <a:endParaRPr lang="en-US"/>
          </a:p>
        </p:txBody>
      </p:sp>
    </p:spTree>
    <p:extLst>
      <p:ext uri="{BB962C8B-B14F-4D97-AF65-F5344CB8AC3E}">
        <p14:creationId xmlns:p14="http://schemas.microsoft.com/office/powerpoint/2010/main" val="1489336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7CA9F-1EF7-BA4B-8BF4-63DFD02FE120}" type="slidenum">
              <a:rPr lang="en-US" smtClean="0"/>
              <a:t>25</a:t>
            </a:fld>
            <a:endParaRPr lang="en-US"/>
          </a:p>
        </p:txBody>
      </p:sp>
    </p:spTree>
    <p:extLst>
      <p:ext uri="{BB962C8B-B14F-4D97-AF65-F5344CB8AC3E}">
        <p14:creationId xmlns:p14="http://schemas.microsoft.com/office/powerpoint/2010/main" val="3867117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7CA9F-1EF7-BA4B-8BF4-63DFD02FE120}" type="slidenum">
              <a:rPr lang="en-US" smtClean="0"/>
              <a:t>26</a:t>
            </a:fld>
            <a:endParaRPr lang="en-US"/>
          </a:p>
        </p:txBody>
      </p:sp>
    </p:spTree>
    <p:extLst>
      <p:ext uri="{BB962C8B-B14F-4D97-AF65-F5344CB8AC3E}">
        <p14:creationId xmlns:p14="http://schemas.microsoft.com/office/powerpoint/2010/main" val="2086476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7CA9F-1EF7-BA4B-8BF4-63DFD02FE120}" type="slidenum">
              <a:rPr lang="en-US" smtClean="0"/>
              <a:t>28</a:t>
            </a:fld>
            <a:endParaRPr lang="en-US"/>
          </a:p>
        </p:txBody>
      </p:sp>
    </p:spTree>
    <p:extLst>
      <p:ext uri="{BB962C8B-B14F-4D97-AF65-F5344CB8AC3E}">
        <p14:creationId xmlns:p14="http://schemas.microsoft.com/office/powerpoint/2010/main" val="22157399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7CA9F-1EF7-BA4B-8BF4-63DFD02FE120}" type="slidenum">
              <a:rPr lang="en-US" smtClean="0"/>
              <a:t>29</a:t>
            </a:fld>
            <a:endParaRPr lang="en-US"/>
          </a:p>
        </p:txBody>
      </p:sp>
    </p:spTree>
    <p:extLst>
      <p:ext uri="{BB962C8B-B14F-4D97-AF65-F5344CB8AC3E}">
        <p14:creationId xmlns:p14="http://schemas.microsoft.com/office/powerpoint/2010/main" val="2303366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07CA9F-1EF7-BA4B-8BF4-63DFD02FE120}" type="slidenum">
              <a:rPr lang="en-US" smtClean="0"/>
              <a:t>30</a:t>
            </a:fld>
            <a:endParaRPr lang="en-US"/>
          </a:p>
        </p:txBody>
      </p:sp>
    </p:spTree>
    <p:extLst>
      <p:ext uri="{BB962C8B-B14F-4D97-AF65-F5344CB8AC3E}">
        <p14:creationId xmlns:p14="http://schemas.microsoft.com/office/powerpoint/2010/main" val="2014277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07CA9F-1EF7-BA4B-8BF4-63DFD02FE120}" type="slidenum">
              <a:rPr lang="en-US" smtClean="0"/>
              <a:t>31</a:t>
            </a:fld>
            <a:endParaRPr lang="en-US"/>
          </a:p>
        </p:txBody>
      </p:sp>
    </p:spTree>
    <p:extLst>
      <p:ext uri="{BB962C8B-B14F-4D97-AF65-F5344CB8AC3E}">
        <p14:creationId xmlns:p14="http://schemas.microsoft.com/office/powerpoint/2010/main" val="1821828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DF31B-BE28-3743-A4FF-697C5EA93448}" type="slidenum">
              <a:rPr lang="en-US" smtClean="0"/>
              <a:t>32</a:t>
            </a:fld>
            <a:endParaRPr lang="en-US"/>
          </a:p>
        </p:txBody>
      </p:sp>
    </p:spTree>
    <p:extLst>
      <p:ext uri="{BB962C8B-B14F-4D97-AF65-F5344CB8AC3E}">
        <p14:creationId xmlns:p14="http://schemas.microsoft.com/office/powerpoint/2010/main" val="13018700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DF31B-BE28-3743-A4FF-697C5EA93448}" type="slidenum">
              <a:rPr lang="en-US" smtClean="0"/>
              <a:t>33</a:t>
            </a:fld>
            <a:endParaRPr lang="en-US"/>
          </a:p>
        </p:txBody>
      </p:sp>
    </p:spTree>
    <p:extLst>
      <p:ext uri="{BB962C8B-B14F-4D97-AF65-F5344CB8AC3E}">
        <p14:creationId xmlns:p14="http://schemas.microsoft.com/office/powerpoint/2010/main" val="364824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DF31B-BE28-3743-A4FF-697C5EA93448}" type="slidenum">
              <a:rPr lang="en-US" smtClean="0"/>
              <a:t>34</a:t>
            </a:fld>
            <a:endParaRPr lang="en-US"/>
          </a:p>
        </p:txBody>
      </p:sp>
    </p:spTree>
    <p:extLst>
      <p:ext uri="{BB962C8B-B14F-4D97-AF65-F5344CB8AC3E}">
        <p14:creationId xmlns:p14="http://schemas.microsoft.com/office/powerpoint/2010/main" val="2822595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7CA9F-1EF7-BA4B-8BF4-63DFD02FE120}" type="slidenum">
              <a:rPr lang="en-US" smtClean="0"/>
              <a:t>5</a:t>
            </a:fld>
            <a:endParaRPr lang="en-US"/>
          </a:p>
        </p:txBody>
      </p:sp>
    </p:spTree>
    <p:extLst>
      <p:ext uri="{BB962C8B-B14F-4D97-AF65-F5344CB8AC3E}">
        <p14:creationId xmlns:p14="http://schemas.microsoft.com/office/powerpoint/2010/main" val="2717974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7CA9F-1EF7-BA4B-8BF4-63DFD02FE120}" type="slidenum">
              <a:rPr lang="en-US" smtClean="0"/>
              <a:t>35</a:t>
            </a:fld>
            <a:endParaRPr lang="en-US"/>
          </a:p>
        </p:txBody>
      </p:sp>
    </p:spTree>
    <p:extLst>
      <p:ext uri="{BB962C8B-B14F-4D97-AF65-F5344CB8AC3E}">
        <p14:creationId xmlns:p14="http://schemas.microsoft.com/office/powerpoint/2010/main" val="27307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7CA9F-1EF7-BA4B-8BF4-63DFD02FE120}" type="slidenum">
              <a:rPr lang="en-US" smtClean="0"/>
              <a:t>36</a:t>
            </a:fld>
            <a:endParaRPr lang="en-US"/>
          </a:p>
        </p:txBody>
      </p:sp>
    </p:spTree>
    <p:extLst>
      <p:ext uri="{BB962C8B-B14F-4D97-AF65-F5344CB8AC3E}">
        <p14:creationId xmlns:p14="http://schemas.microsoft.com/office/powerpoint/2010/main" val="4076765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DF31B-BE28-3743-A4FF-697C5EA93448}" type="slidenum">
              <a:rPr lang="en-US" smtClean="0"/>
              <a:t>37</a:t>
            </a:fld>
            <a:endParaRPr lang="en-US"/>
          </a:p>
        </p:txBody>
      </p:sp>
    </p:spTree>
    <p:extLst>
      <p:ext uri="{BB962C8B-B14F-4D97-AF65-F5344CB8AC3E}">
        <p14:creationId xmlns:p14="http://schemas.microsoft.com/office/powerpoint/2010/main" val="38745607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DF31B-BE28-3743-A4FF-697C5EA93448}" type="slidenum">
              <a:rPr lang="en-US" smtClean="0"/>
              <a:t>38</a:t>
            </a:fld>
            <a:endParaRPr lang="en-US"/>
          </a:p>
        </p:txBody>
      </p:sp>
    </p:spTree>
    <p:extLst>
      <p:ext uri="{BB962C8B-B14F-4D97-AF65-F5344CB8AC3E}">
        <p14:creationId xmlns:p14="http://schemas.microsoft.com/office/powerpoint/2010/main" val="27656943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17376-3AFC-575F-D20C-D267E2F77B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110898-76A3-5ED5-1F94-17DF757275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11E00C-2E04-111F-E9E5-FE491F0BD3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A397D8-9B9F-C5C7-8F61-FE9D5ECEFE11}"/>
              </a:ext>
            </a:extLst>
          </p:cNvPr>
          <p:cNvSpPr>
            <a:spLocks noGrp="1"/>
          </p:cNvSpPr>
          <p:nvPr>
            <p:ph type="sldNum" sz="quarter" idx="5"/>
          </p:nvPr>
        </p:nvSpPr>
        <p:spPr/>
        <p:txBody>
          <a:bodyPr/>
          <a:lstStyle/>
          <a:p>
            <a:fld id="{05DDF31B-BE28-3743-A4FF-697C5EA93448}" type="slidenum">
              <a:rPr lang="en-US" smtClean="0"/>
              <a:t>39</a:t>
            </a:fld>
            <a:endParaRPr lang="en-US"/>
          </a:p>
        </p:txBody>
      </p:sp>
    </p:spTree>
    <p:extLst>
      <p:ext uri="{BB962C8B-B14F-4D97-AF65-F5344CB8AC3E}">
        <p14:creationId xmlns:p14="http://schemas.microsoft.com/office/powerpoint/2010/main" val="17175971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7CA9F-1EF7-BA4B-8BF4-63DFD02FE120}" type="slidenum">
              <a:rPr lang="en-US" smtClean="0"/>
              <a:t>40</a:t>
            </a:fld>
            <a:endParaRPr lang="en-US"/>
          </a:p>
        </p:txBody>
      </p:sp>
    </p:spTree>
    <p:extLst>
      <p:ext uri="{BB962C8B-B14F-4D97-AF65-F5344CB8AC3E}">
        <p14:creationId xmlns:p14="http://schemas.microsoft.com/office/powerpoint/2010/main" val="13803024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7CA9F-1EF7-BA4B-8BF4-63DFD02FE120}" type="slidenum">
              <a:rPr lang="en-US" smtClean="0"/>
              <a:t>41</a:t>
            </a:fld>
            <a:endParaRPr lang="en-US"/>
          </a:p>
        </p:txBody>
      </p:sp>
    </p:spTree>
    <p:extLst>
      <p:ext uri="{BB962C8B-B14F-4D97-AF65-F5344CB8AC3E}">
        <p14:creationId xmlns:p14="http://schemas.microsoft.com/office/powerpoint/2010/main" val="37420324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7CA9F-1EF7-BA4B-8BF4-63DFD02FE120}" type="slidenum">
              <a:rPr lang="en-US" smtClean="0"/>
              <a:t>42</a:t>
            </a:fld>
            <a:endParaRPr lang="en-US"/>
          </a:p>
        </p:txBody>
      </p:sp>
    </p:spTree>
    <p:extLst>
      <p:ext uri="{BB962C8B-B14F-4D97-AF65-F5344CB8AC3E}">
        <p14:creationId xmlns:p14="http://schemas.microsoft.com/office/powerpoint/2010/main" val="3986925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7CA9F-1EF7-BA4B-8BF4-63DFD02FE120}" type="slidenum">
              <a:rPr lang="en-US" smtClean="0"/>
              <a:t>43</a:t>
            </a:fld>
            <a:endParaRPr lang="en-US"/>
          </a:p>
        </p:txBody>
      </p:sp>
    </p:spTree>
    <p:extLst>
      <p:ext uri="{BB962C8B-B14F-4D97-AF65-F5344CB8AC3E}">
        <p14:creationId xmlns:p14="http://schemas.microsoft.com/office/powerpoint/2010/main" val="2484807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DF31B-BE28-3743-A4FF-697C5EA93448}" type="slidenum">
              <a:rPr lang="en-US" smtClean="0"/>
              <a:t>6</a:t>
            </a:fld>
            <a:endParaRPr lang="en-US"/>
          </a:p>
        </p:txBody>
      </p:sp>
    </p:spTree>
    <p:extLst>
      <p:ext uri="{BB962C8B-B14F-4D97-AF65-F5344CB8AC3E}">
        <p14:creationId xmlns:p14="http://schemas.microsoft.com/office/powerpoint/2010/main" val="875083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7CA9F-1EF7-BA4B-8BF4-63DFD02FE120}" type="slidenum">
              <a:rPr lang="en-US" smtClean="0"/>
              <a:t>7</a:t>
            </a:fld>
            <a:endParaRPr lang="en-US"/>
          </a:p>
        </p:txBody>
      </p:sp>
    </p:spTree>
    <p:extLst>
      <p:ext uri="{BB962C8B-B14F-4D97-AF65-F5344CB8AC3E}">
        <p14:creationId xmlns:p14="http://schemas.microsoft.com/office/powerpoint/2010/main" val="225309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7CA9F-1EF7-BA4B-8BF4-63DFD02FE120}" type="slidenum">
              <a:rPr lang="en-US" smtClean="0"/>
              <a:t>8</a:t>
            </a:fld>
            <a:endParaRPr lang="en-US"/>
          </a:p>
        </p:txBody>
      </p:sp>
    </p:spTree>
    <p:extLst>
      <p:ext uri="{BB962C8B-B14F-4D97-AF65-F5344CB8AC3E}">
        <p14:creationId xmlns:p14="http://schemas.microsoft.com/office/powerpoint/2010/main" val="409497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807CA9F-1EF7-BA4B-8BF4-63DFD02FE120}" type="slidenum">
              <a:rPr lang="en-US" smtClean="0"/>
              <a:t>9</a:t>
            </a:fld>
            <a:endParaRPr lang="en-US"/>
          </a:p>
        </p:txBody>
      </p:sp>
    </p:spTree>
    <p:extLst>
      <p:ext uri="{BB962C8B-B14F-4D97-AF65-F5344CB8AC3E}">
        <p14:creationId xmlns:p14="http://schemas.microsoft.com/office/powerpoint/2010/main" val="4084982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7CA9F-1EF7-BA4B-8BF4-63DFD02FE120}" type="slidenum">
              <a:rPr lang="en-US" smtClean="0"/>
              <a:t>10</a:t>
            </a:fld>
            <a:endParaRPr lang="en-US"/>
          </a:p>
        </p:txBody>
      </p:sp>
    </p:spTree>
    <p:extLst>
      <p:ext uri="{BB962C8B-B14F-4D97-AF65-F5344CB8AC3E}">
        <p14:creationId xmlns:p14="http://schemas.microsoft.com/office/powerpoint/2010/main" val="3206092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7CA9F-1EF7-BA4B-8BF4-63DFD02FE120}" type="slidenum">
              <a:rPr lang="en-US" smtClean="0"/>
              <a:t>11</a:t>
            </a:fld>
            <a:endParaRPr lang="en-US"/>
          </a:p>
        </p:txBody>
      </p:sp>
    </p:spTree>
    <p:extLst>
      <p:ext uri="{BB962C8B-B14F-4D97-AF65-F5344CB8AC3E}">
        <p14:creationId xmlns:p14="http://schemas.microsoft.com/office/powerpoint/2010/main" val="1202202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80467175"/>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a:xfrm>
            <a:off x="137160" y="6453002"/>
            <a:ext cx="3494314" cy="365125"/>
          </a:xfrm>
          <a:prstGeom prst="rect">
            <a:avLst/>
          </a:prstGeom>
        </p:spPr>
        <p:txBody>
          <a:bodyPr/>
          <a:lstStyle/>
          <a:p>
            <a:fld id="{999A8DD2-C443-44AD-85B3-4CE72B962C5F}" type="datetimeFigureOut">
              <a:rPr lang="en-US" smtClean="0"/>
              <a:t>2/4/24</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a:xfrm>
            <a:off x="8876521" y="6453002"/>
            <a:ext cx="2805405"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a:xfrm>
            <a:off x="11632162" y="6453002"/>
            <a:ext cx="429207" cy="365125"/>
          </a:xfrm>
          <a:prstGeom prst="rect">
            <a:avLst/>
          </a:prstGeom>
        </p:spPr>
        <p:txBody>
          <a:bodyPr/>
          <a:lstStyle/>
          <a:p>
            <a:fld id="{FA4FCA09-A334-4A38-8A78-E51DCD588AB3}" type="slidenum">
              <a:rPr lang="en-US" smtClean="0"/>
              <a:t>‹#›</a:t>
            </a:fld>
            <a:endParaRPr lang="en-US"/>
          </a:p>
        </p:txBody>
      </p:sp>
    </p:spTree>
    <p:extLst>
      <p:ext uri="{BB962C8B-B14F-4D97-AF65-F5344CB8AC3E}">
        <p14:creationId xmlns:p14="http://schemas.microsoft.com/office/powerpoint/2010/main" val="3816653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a:xfrm>
            <a:off x="137160" y="6453002"/>
            <a:ext cx="3494314" cy="365125"/>
          </a:xfrm>
          <a:prstGeom prst="rect">
            <a:avLst/>
          </a:prstGeom>
        </p:spPr>
        <p:txBody>
          <a:bodyPr/>
          <a:lstStyle/>
          <a:p>
            <a:fld id="{999A8DD2-C443-44AD-85B3-4CE72B962C5F}" type="datetimeFigureOut">
              <a:rPr lang="en-US" smtClean="0"/>
              <a:t>2/4/24</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a:xfrm>
            <a:off x="8876521" y="6453002"/>
            <a:ext cx="2805405"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a:xfrm>
            <a:off x="11632162" y="6453002"/>
            <a:ext cx="429207" cy="365125"/>
          </a:xfrm>
          <a:prstGeom prst="rect">
            <a:avLst/>
          </a:prstGeom>
        </p:spPr>
        <p:txBody>
          <a:bodyPr/>
          <a:lstStyle/>
          <a:p>
            <a:fld id="{FA4FCA09-A334-4A38-8A78-E51DCD588AB3}" type="slidenum">
              <a:rPr lang="en-US" smtClean="0"/>
              <a:t>‹#›</a:t>
            </a:fld>
            <a:endParaRPr lang="en-US"/>
          </a:p>
        </p:txBody>
      </p:sp>
    </p:spTree>
    <p:extLst>
      <p:ext uri="{BB962C8B-B14F-4D97-AF65-F5344CB8AC3E}">
        <p14:creationId xmlns:p14="http://schemas.microsoft.com/office/powerpoint/2010/main" val="1688192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2/4/24</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886568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2/4/24</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62774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2/4/24</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14558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2/4/24</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49483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2/4/24</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209481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2/4/24</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058703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2/4/24</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75557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2/4/24</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637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2675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2/4/24</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41814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2/4/24</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1054513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2/4/24</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71792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2/4/24</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73813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63883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3494314" cy="365125"/>
          </a:xfrm>
          <a:prstGeom prst="rect">
            <a:avLst/>
          </a:prstGeom>
        </p:spPr>
        <p:txBody>
          <a:bodyPr/>
          <a:lstStyle/>
          <a:p>
            <a:fld id="{999A8DD2-C443-44AD-85B3-4CE72B962C5F}" type="datetimeFigureOut">
              <a:rPr lang="en-US" smtClean="0"/>
              <a:t>2/4/24</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6453002"/>
            <a:ext cx="2805405"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6453002"/>
            <a:ext cx="429207" cy="365125"/>
          </a:xfrm>
          <a:prstGeom prst="rect">
            <a:avLst/>
          </a:prstGeom>
        </p:spPr>
        <p:txBody>
          <a:bodyPr/>
          <a:lstStyle/>
          <a:p>
            <a:fld id="{FA4FCA09-A334-4A38-8A78-E51DCD588AB3}" type="slidenum">
              <a:rPr lang="en-US" smtClean="0"/>
              <a:t>‹#›</a:t>
            </a:fld>
            <a:endParaRPr lang="en-US"/>
          </a:p>
        </p:txBody>
      </p:sp>
    </p:spTree>
    <p:extLst>
      <p:ext uri="{BB962C8B-B14F-4D97-AF65-F5344CB8AC3E}">
        <p14:creationId xmlns:p14="http://schemas.microsoft.com/office/powerpoint/2010/main" val="128352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a:xfrm>
            <a:off x="137160" y="6453002"/>
            <a:ext cx="3494314" cy="365125"/>
          </a:xfrm>
          <a:prstGeom prst="rect">
            <a:avLst/>
          </a:prstGeom>
        </p:spPr>
        <p:txBody>
          <a:bodyPr/>
          <a:lstStyle/>
          <a:p>
            <a:fld id="{999A8DD2-C443-44AD-85B3-4CE72B962C5F}" type="datetimeFigureOut">
              <a:rPr lang="en-US" smtClean="0"/>
              <a:t>2/4/24</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a:xfrm>
            <a:off x="8876521" y="6453002"/>
            <a:ext cx="2805405"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a:xfrm>
            <a:off x="11632162" y="6453002"/>
            <a:ext cx="429207" cy="365125"/>
          </a:xfrm>
          <a:prstGeom prst="rect">
            <a:avLst/>
          </a:prstGeom>
        </p:spPr>
        <p:txBody>
          <a:bodyPr/>
          <a:lstStyle/>
          <a:p>
            <a:fld id="{FA4FCA09-A334-4A38-8A78-E51DCD588AB3}" type="slidenum">
              <a:rPr lang="en-US" smtClean="0"/>
              <a:t>‹#›</a:t>
            </a:fld>
            <a:endParaRPr lang="en-US"/>
          </a:p>
        </p:txBody>
      </p:sp>
    </p:spTree>
    <p:extLst>
      <p:ext uri="{BB962C8B-B14F-4D97-AF65-F5344CB8AC3E}">
        <p14:creationId xmlns:p14="http://schemas.microsoft.com/office/powerpoint/2010/main" val="3253898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a:xfrm>
            <a:off x="137160" y="6453002"/>
            <a:ext cx="3494314" cy="365125"/>
          </a:xfrm>
          <a:prstGeom prst="rect">
            <a:avLst/>
          </a:prstGeom>
        </p:spPr>
        <p:txBody>
          <a:bodyPr/>
          <a:lstStyle/>
          <a:p>
            <a:fld id="{999A8DD2-C443-44AD-85B3-4CE72B962C5F}" type="datetimeFigureOut">
              <a:rPr lang="en-US" smtClean="0"/>
              <a:t>2/4/24</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a:xfrm>
            <a:off x="8876521" y="6453002"/>
            <a:ext cx="2805405"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a:xfrm>
            <a:off x="11632162" y="6453002"/>
            <a:ext cx="429207" cy="365125"/>
          </a:xfrm>
          <a:prstGeom prst="rect">
            <a:avLst/>
          </a:prstGeom>
        </p:spPr>
        <p:txBody>
          <a:bodyPr/>
          <a:lstStyle/>
          <a:p>
            <a:fld id="{FA4FCA09-A334-4A38-8A78-E51DCD588AB3}" type="slidenum">
              <a:rPr lang="en-US" smtClean="0"/>
              <a:t>‹#›</a:t>
            </a:fld>
            <a:endParaRPr lang="en-US"/>
          </a:p>
        </p:txBody>
      </p:sp>
    </p:spTree>
    <p:extLst>
      <p:ext uri="{BB962C8B-B14F-4D97-AF65-F5344CB8AC3E}">
        <p14:creationId xmlns:p14="http://schemas.microsoft.com/office/powerpoint/2010/main" val="2622533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a:xfrm>
            <a:off x="137160" y="6453002"/>
            <a:ext cx="3494314" cy="365125"/>
          </a:xfrm>
          <a:prstGeom prst="rect">
            <a:avLst/>
          </a:prstGeom>
        </p:spPr>
        <p:txBody>
          <a:bodyPr/>
          <a:lstStyle/>
          <a:p>
            <a:fld id="{999A8DD2-C443-44AD-85B3-4CE72B962C5F}" type="datetimeFigureOut">
              <a:rPr lang="en-US" smtClean="0"/>
              <a:t>2/4/24</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a:xfrm>
            <a:off x="8876521" y="6453002"/>
            <a:ext cx="2805405"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a:xfrm>
            <a:off x="11632162" y="6453002"/>
            <a:ext cx="429207" cy="365125"/>
          </a:xfrm>
          <a:prstGeom prst="rect">
            <a:avLst/>
          </a:prstGeom>
        </p:spPr>
        <p:txBody>
          <a:bodyPr/>
          <a:lstStyle/>
          <a:p>
            <a:fld id="{FA4FCA09-A334-4A38-8A78-E51DCD588AB3}" type="slidenum">
              <a:rPr lang="en-US" smtClean="0"/>
              <a:t>‹#›</a:t>
            </a:fld>
            <a:endParaRPr lang="en-US"/>
          </a:p>
        </p:txBody>
      </p:sp>
    </p:spTree>
    <p:extLst>
      <p:ext uri="{BB962C8B-B14F-4D97-AF65-F5344CB8AC3E}">
        <p14:creationId xmlns:p14="http://schemas.microsoft.com/office/powerpoint/2010/main" val="1689520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a:xfrm>
            <a:off x="137160" y="6453002"/>
            <a:ext cx="3494314" cy="365125"/>
          </a:xfrm>
          <a:prstGeom prst="rect">
            <a:avLst/>
          </a:prstGeom>
        </p:spPr>
        <p:txBody>
          <a:bodyPr/>
          <a:lstStyle/>
          <a:p>
            <a:fld id="{999A8DD2-C443-44AD-85B3-4CE72B962C5F}" type="datetimeFigureOut">
              <a:rPr lang="en-US" smtClean="0"/>
              <a:t>2/4/24</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a:xfrm>
            <a:off x="8876521" y="6453002"/>
            <a:ext cx="2805405"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a:xfrm>
            <a:off x="11632162" y="6453002"/>
            <a:ext cx="429207" cy="365125"/>
          </a:xfrm>
          <a:prstGeom prst="rect">
            <a:avLst/>
          </a:prstGeom>
        </p:spPr>
        <p:txBody>
          <a:bodyPr/>
          <a:lstStyle/>
          <a:p>
            <a:fld id="{FA4FCA09-A334-4A38-8A78-E51DCD588AB3}" type="slidenum">
              <a:rPr lang="en-US" smtClean="0"/>
              <a:t>‹#›</a:t>
            </a:fld>
            <a:endParaRPr lang="en-US"/>
          </a:p>
        </p:txBody>
      </p:sp>
    </p:spTree>
    <p:extLst>
      <p:ext uri="{BB962C8B-B14F-4D97-AF65-F5344CB8AC3E}">
        <p14:creationId xmlns:p14="http://schemas.microsoft.com/office/powerpoint/2010/main" val="3183027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a:xfrm>
            <a:off x="137160" y="6453002"/>
            <a:ext cx="3494314" cy="365125"/>
          </a:xfrm>
          <a:prstGeom prst="rect">
            <a:avLst/>
          </a:prstGeom>
        </p:spPr>
        <p:txBody>
          <a:bodyPr/>
          <a:lstStyle/>
          <a:p>
            <a:fld id="{999A8DD2-C443-44AD-85B3-4CE72B962C5F}" type="datetimeFigureOut">
              <a:rPr lang="en-US" smtClean="0"/>
              <a:t>2/4/24</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a:xfrm>
            <a:off x="8876521" y="6453002"/>
            <a:ext cx="2805405"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a:xfrm>
            <a:off x="11632162" y="6453002"/>
            <a:ext cx="429207" cy="365125"/>
          </a:xfrm>
          <a:prstGeom prst="rect">
            <a:avLst/>
          </a:prstGeom>
        </p:spPr>
        <p:txBody>
          <a:bodyPr/>
          <a:lstStyle/>
          <a:p>
            <a:fld id="{FA4FCA09-A334-4A38-8A78-E51DCD588AB3}" type="slidenum">
              <a:rPr lang="en-US" smtClean="0"/>
              <a:t>‹#›</a:t>
            </a:fld>
            <a:endParaRPr lang="en-US"/>
          </a:p>
        </p:txBody>
      </p:sp>
    </p:spTree>
    <p:extLst>
      <p:ext uri="{BB962C8B-B14F-4D97-AF65-F5344CB8AC3E}">
        <p14:creationId xmlns:p14="http://schemas.microsoft.com/office/powerpoint/2010/main" val="3856109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65384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2/4/24</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19486778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pxfuel.com/en/free-photo-xcag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epitomeofsass.blogspot.com/2009/11/power-of-prayer-gives-us-strength-to.html" TargetMode="External"/><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svgsilh.com/image/2025655.html" TargetMode="External"/><Relationship Id="rId4" Type="http://schemas.openxmlformats.org/officeDocument/2006/relationships/image" Target="../media/image5.svg"/></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lhouette of three crosses on a hill&#10;&#10;Description automatically generated">
            <a:extLst>
              <a:ext uri="{FF2B5EF4-FFF2-40B4-BE49-F238E27FC236}">
                <a16:creationId xmlns:a16="http://schemas.microsoft.com/office/drawing/2014/main" id="{7FF85C23-2E52-1E15-8B37-7E8BFEBFDD9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4861" b="10869"/>
          <a:stretch/>
        </p:blipFill>
        <p:spPr>
          <a:xfrm>
            <a:off x="20" y="10"/>
            <a:ext cx="12191980" cy="6857990"/>
          </a:xfrm>
          <a:prstGeom prst="rect">
            <a:avLst/>
          </a:prstGeom>
          <a:noFill/>
        </p:spPr>
      </p:pic>
      <p:sp>
        <p:nvSpPr>
          <p:cNvPr id="2" name="Title"/>
          <p:cNvSpPr>
            <a:spLocks noGrp="1"/>
          </p:cNvSpPr>
          <p:nvPr>
            <p:ph type="ctrTitle"/>
          </p:nvPr>
        </p:nvSpPr>
        <p:spPr>
          <a:xfrm>
            <a:off x="1378806" y="2165136"/>
            <a:ext cx="3445923" cy="2104212"/>
          </a:xfrm>
        </p:spPr>
        <p:txBody>
          <a:bodyPr>
            <a:normAutofit/>
          </a:bodyPr>
          <a:lstStyle/>
          <a:p>
            <a:pPr algn="l"/>
            <a:r>
              <a:rPr lang="ru-RU" sz="3200" dirty="0">
                <a:solidFill>
                  <a:srgbClr val="FFFFFF"/>
                </a:solidFill>
              </a:rPr>
              <a:t>Адвентистская </a:t>
            </a:r>
            <a:r>
              <a:rPr lang="ru-RU" sz="3200" dirty="0" err="1">
                <a:solidFill>
                  <a:srgbClr val="FFFFFF"/>
                </a:solidFill>
              </a:rPr>
              <a:t>сотериология</a:t>
            </a:r>
            <a:r>
              <a:rPr lang="ru-RU" sz="3200" dirty="0">
                <a:solidFill>
                  <a:srgbClr val="FFFFFF"/>
                </a:solidFill>
              </a:rPr>
              <a:t>: как Бог спасает</a:t>
            </a:r>
            <a:r>
              <a:rPr lang="en-US" sz="3200" dirty="0">
                <a:solidFill>
                  <a:srgbClr val="FFFFFF"/>
                </a:solidFill>
              </a:rPr>
              <a:t>?</a:t>
            </a:r>
          </a:p>
        </p:txBody>
      </p:sp>
      <p:sp>
        <p:nvSpPr>
          <p:cNvPr id="10" name="Subtitle 2">
            <a:extLst>
              <a:ext uri="{FF2B5EF4-FFF2-40B4-BE49-F238E27FC236}">
                <a16:creationId xmlns:a16="http://schemas.microsoft.com/office/drawing/2014/main" id="{7604D864-A6BD-C75F-9B88-BAB58775ABDD}"/>
              </a:ext>
            </a:extLst>
          </p:cNvPr>
          <p:cNvSpPr>
            <a:spLocks noGrp="1"/>
          </p:cNvSpPr>
          <p:nvPr>
            <p:ph type="subTitle" idx="1"/>
          </p:nvPr>
        </p:nvSpPr>
        <p:spPr>
          <a:xfrm>
            <a:off x="1339536" y="4531491"/>
            <a:ext cx="3253729" cy="1286297"/>
          </a:xfrm>
        </p:spPr>
        <p:txBody>
          <a:bodyPr>
            <a:normAutofit fontScale="62500" lnSpcReduction="20000"/>
          </a:bodyPr>
          <a:lstStyle/>
          <a:p>
            <a:pPr algn="l"/>
            <a:r>
              <a:rPr lang="ru-RU" dirty="0">
                <a:solidFill>
                  <a:srgbClr val="FFFFFF"/>
                </a:solidFill>
                <a:effectLst>
                  <a:outerShdw blurRad="38100" dist="38100" dir="2700000" algn="tl">
                    <a:srgbClr val="000000">
                      <a:alpha val="43137"/>
                    </a:srgbClr>
                  </a:outerShdw>
                </a:effectLst>
              </a:rPr>
              <a:t>Джон </a:t>
            </a:r>
            <a:r>
              <a:rPr lang="ru-RU" dirty="0" err="1">
                <a:solidFill>
                  <a:srgbClr val="FFFFFF"/>
                </a:solidFill>
                <a:effectLst>
                  <a:outerShdw blurRad="38100" dist="38100" dir="2700000" algn="tl">
                    <a:srgbClr val="000000">
                      <a:alpha val="43137"/>
                    </a:srgbClr>
                  </a:outerShdw>
                </a:effectLst>
              </a:rPr>
              <a:t>Пекхэм</a:t>
            </a:r>
            <a:endParaRPr lang="ru-RU" dirty="0">
              <a:solidFill>
                <a:srgbClr val="FFFFFF"/>
              </a:solidFill>
              <a:effectLst>
                <a:outerShdw blurRad="38100" dist="38100" dir="2700000" algn="tl">
                  <a:srgbClr val="000000">
                    <a:alpha val="43137"/>
                  </a:srgbClr>
                </a:outerShdw>
              </a:effectLst>
            </a:endParaRPr>
          </a:p>
          <a:p>
            <a:pPr algn="l"/>
            <a:r>
              <a:rPr lang="ru-RU" dirty="0">
                <a:solidFill>
                  <a:srgbClr val="FFFFFF"/>
                </a:solidFill>
                <a:effectLst>
                  <a:outerShdw blurRad="38100" dist="38100" dir="2700000" algn="tl">
                    <a:srgbClr val="000000">
                      <a:alpha val="43137"/>
                    </a:srgbClr>
                  </a:outerShdw>
                </a:effectLst>
              </a:rPr>
              <a:t>Профессор кафедры теологии и христианской философии Университета Эндрюса</a:t>
            </a:r>
          </a:p>
          <a:p>
            <a:pPr algn="l"/>
            <a:r>
              <a:rPr lang="ru-RU" dirty="0">
                <a:solidFill>
                  <a:srgbClr val="FFFFFF"/>
                </a:solidFill>
                <a:effectLst>
                  <a:outerShdw blurRad="38100" dist="38100" dir="2700000" algn="tl">
                    <a:srgbClr val="000000">
                      <a:alpha val="43137"/>
                    </a:srgbClr>
                  </a:outerShdw>
                </a:effectLst>
              </a:rPr>
              <a:t>Заместитель редактора </a:t>
            </a:r>
            <a:r>
              <a:rPr lang="en-US" dirty="0">
                <a:solidFill>
                  <a:srgbClr val="FFFFFF"/>
                </a:solidFill>
                <a:effectLst>
                  <a:outerShdw blurRad="38100" dist="38100" dir="2700000" algn="tl">
                    <a:srgbClr val="000000">
                      <a:alpha val="43137"/>
                    </a:srgbClr>
                  </a:outerShdw>
                </a:effectLst>
              </a:rPr>
              <a:t>Adventist Review</a:t>
            </a:r>
          </a:p>
        </p:txBody>
      </p:sp>
    </p:spTree>
    <p:extLst>
      <p:ext uri="{BB962C8B-B14F-4D97-AF65-F5344CB8AC3E}">
        <p14:creationId xmlns:p14="http://schemas.microsoft.com/office/powerpoint/2010/main" val="1272198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6451211" y="-553845"/>
            <a:ext cx="4563883" cy="2146300"/>
          </a:xfrm>
        </p:spPr>
        <p:txBody>
          <a:bodyPr anchor="b">
            <a:normAutofit/>
          </a:bodyPr>
          <a:lstStyle/>
          <a:p>
            <a:r>
              <a:rPr lang="ru-RU" dirty="0"/>
              <a:t>Как Христос спасает нас</a:t>
            </a:r>
            <a:r>
              <a:rPr lang="en-US" dirty="0"/>
              <a:t>?</a:t>
            </a:r>
          </a:p>
        </p:txBody>
      </p:sp>
      <p:sp>
        <p:nvSpPr>
          <p:cNvPr id="3" name="Content Placeholder"/>
          <p:cNvSpPr>
            <a:spLocks noGrp="1"/>
          </p:cNvSpPr>
          <p:nvPr>
            <p:ph idx="1"/>
          </p:nvPr>
        </p:nvSpPr>
        <p:spPr>
          <a:xfrm>
            <a:off x="6324601" y="1951893"/>
            <a:ext cx="5264726" cy="4457141"/>
          </a:xfrm>
        </p:spPr>
        <p:txBody>
          <a:bodyPr>
            <a:normAutofit/>
          </a:bodyPr>
          <a:lstStyle/>
          <a:p>
            <a:pPr>
              <a:lnSpc>
                <a:spcPct val="110000"/>
              </a:lnSpc>
            </a:pPr>
            <a:r>
              <a:rPr lang="ru-RU" sz="2800" dirty="0">
                <a:latin typeface="Neue Haas Grotesk Text Pro" panose="020B0504020202020204" pitchFamily="34" charset="77"/>
              </a:rPr>
              <a:t>Священное Писание представляет искупление многогранно.</a:t>
            </a:r>
            <a:endParaRPr lang="en-US" sz="2800" dirty="0">
              <a:latin typeface="Neue Haas Grotesk Text Pro" panose="020B0504020202020204" pitchFamily="34" charset="77"/>
            </a:endParaRPr>
          </a:p>
          <a:p>
            <a:pPr>
              <a:lnSpc>
                <a:spcPct val="110000"/>
              </a:lnSpc>
            </a:pPr>
            <a:endParaRPr lang="en-US" sz="2800" dirty="0">
              <a:latin typeface="Neue Haas Grotesk Text Pro" panose="020B0504020202020204" pitchFamily="34" charset="77"/>
            </a:endParaRPr>
          </a:p>
          <a:p>
            <a:pPr lvl="0">
              <a:lnSpc>
                <a:spcPct val="110000"/>
              </a:lnSpc>
            </a:pPr>
            <a:r>
              <a:rPr lang="ru-RU" sz="2800" dirty="0">
                <a:effectLst/>
                <a:latin typeface="Neue Haas Grotesk Text Pro" panose="020B0504020202020204" pitchFamily="34" charset="77"/>
                <a:ea typeface="Times New Roman" panose="02020603050405020304" pitchFamily="18" charset="0"/>
              </a:rPr>
              <a:t>Адвентистское понимание спасения является целостным (как и все наше богословие</a:t>
            </a:r>
            <a:r>
              <a:rPr lang="en-US" sz="2800" dirty="0">
                <a:effectLst/>
                <a:latin typeface="Neue Haas Grotesk Text Pro" panose="020B0504020202020204" pitchFamily="34" charset="77"/>
                <a:ea typeface="Times New Roman" panose="02020603050405020304" pitchFamily="18" charset="0"/>
              </a:rPr>
              <a:t>). </a:t>
            </a:r>
            <a:endParaRPr lang="en-US" sz="2800" dirty="0">
              <a:latin typeface="Neue Haas Grotesk Text Pro" panose="020B0504020202020204" pitchFamily="34" charset="77"/>
            </a:endParaRPr>
          </a:p>
        </p:txBody>
      </p:sp>
      <p:pic>
        <p:nvPicPr>
          <p:cNvPr id="4" name="Picture 2" descr="A person in a white robe&#10;&#10;Description automatically generated">
            <a:extLst>
              <a:ext uri="{FF2B5EF4-FFF2-40B4-BE49-F238E27FC236}">
                <a16:creationId xmlns:a16="http://schemas.microsoft.com/office/drawing/2014/main" id="{632BCADC-907F-06AF-E6F7-1FF5BB40D74B}"/>
              </a:ext>
            </a:extLst>
          </p:cNvPr>
          <p:cNvPicPr>
            <a:picLocks noChangeAspect="1" noChangeArrowheads="1"/>
          </p:cNvPicPr>
          <p:nvPr/>
        </p:nvPicPr>
        <p:blipFill rotWithShape="1">
          <a:blip r:embed="rId3" cstate="print"/>
          <a:srcRect r="18641"/>
          <a:stretch/>
        </p:blipFill>
        <p:spPr bwMode="auto">
          <a:xfrm>
            <a:off x="-1698659" y="10"/>
            <a:ext cx="7439450" cy="6857990"/>
          </a:xfrm>
          <a:prstGeom prst="rect">
            <a:avLst/>
          </a:prstGeom>
          <a:noFill/>
          <a:ln w="9525">
            <a:noFill/>
            <a:miter lim="800000"/>
            <a:headEnd/>
            <a:tailEnd/>
          </a:ln>
          <a:effectLst/>
        </p:spPr>
      </p:pic>
    </p:spTree>
    <p:extLst>
      <p:ext uri="{BB962C8B-B14F-4D97-AF65-F5344CB8AC3E}">
        <p14:creationId xmlns:p14="http://schemas.microsoft.com/office/powerpoint/2010/main" val="889408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4754879" y="-853693"/>
            <a:ext cx="6788727" cy="2146300"/>
          </a:xfrm>
        </p:spPr>
        <p:txBody>
          <a:bodyPr anchor="b">
            <a:normAutofit/>
          </a:bodyPr>
          <a:lstStyle/>
          <a:p>
            <a:r>
              <a:rPr lang="ru-RU" dirty="0"/>
              <a:t>Дело искупления Христа</a:t>
            </a:r>
            <a:r>
              <a:rPr lang="en-US" dirty="0"/>
              <a:t>:</a:t>
            </a:r>
          </a:p>
        </p:txBody>
      </p:sp>
      <p:sp>
        <p:nvSpPr>
          <p:cNvPr id="3" name="Content Placeholder"/>
          <p:cNvSpPr>
            <a:spLocks noGrp="1"/>
          </p:cNvSpPr>
          <p:nvPr>
            <p:ph idx="1"/>
          </p:nvPr>
        </p:nvSpPr>
        <p:spPr>
          <a:xfrm>
            <a:off x="4754880" y="1444752"/>
            <a:ext cx="6788727" cy="5193791"/>
          </a:xfrm>
        </p:spPr>
        <p:txBody>
          <a:bodyPr>
            <a:normAutofit fontScale="92500" lnSpcReduction="20000"/>
          </a:bodyPr>
          <a:lstStyle/>
          <a:p>
            <a:pPr marL="0" marR="0" indent="0">
              <a:spcBef>
                <a:spcPts val="600"/>
              </a:spcBef>
              <a:spcAft>
                <a:spcPts val="0"/>
              </a:spcAft>
              <a:buNone/>
            </a:pPr>
            <a:r>
              <a:rPr lang="en-US"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 </a:t>
            </a:r>
            <a:r>
              <a:rPr lang="ru-RU" sz="2400" b="1" kern="1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заместительно</a:t>
            </a:r>
            <a:r>
              <a:rPr lang="ru-RU" sz="2400" b="1"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(Ис. 53:6; Рим. 5:8; 1 Петр 2:24; 3:18; </a:t>
            </a:r>
            <a:r>
              <a:rPr lang="ru-RU" sz="2400" kern="1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Еф</a:t>
            </a:r>
            <a:r>
              <a:rPr lang="ru-RU"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5:2; Гал. 3:13; Евр. 9:28; ср. Исх. 34:7; 2 Кор. 5:14) .</a:t>
            </a:r>
            <a:endParaRPr lang="en-US" sz="2400" kern="100" dirty="0">
              <a:effectLst/>
              <a:latin typeface="Calibri" panose="020F0502020204030204" pitchFamily="34" charset="0"/>
              <a:ea typeface="Times New Roman" panose="02020603050405020304" pitchFamily="18" charset="0"/>
              <a:cs typeface="Arial" panose="020B0604020202020204" pitchFamily="34" charset="0"/>
            </a:endParaRPr>
          </a:p>
          <a:p>
            <a:pPr marL="0" marR="0" indent="0">
              <a:spcBef>
                <a:spcPts val="600"/>
              </a:spcBef>
              <a:spcAft>
                <a:spcPts val="0"/>
              </a:spcAft>
              <a:buNone/>
            </a:pPr>
            <a:r>
              <a:rPr lang="en-US"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 </a:t>
            </a:r>
            <a:r>
              <a:rPr lang="ru-RU" sz="2400" b="1"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жертвенно </a:t>
            </a:r>
            <a:r>
              <a:rPr lang="ru-RU"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(Рим. 3:25; 8:3-4; 1 Кор. 5:7; Евр. 9:22; ср. 9:12). </a:t>
            </a:r>
          </a:p>
          <a:p>
            <a:pPr marL="0" marR="0" indent="0">
              <a:spcBef>
                <a:spcPts val="600"/>
              </a:spcBef>
              <a:spcAft>
                <a:spcPts val="0"/>
              </a:spcAft>
              <a:buNone/>
            </a:pPr>
            <a:r>
              <a:rPr lang="en-US"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(3) </a:t>
            </a:r>
            <a:r>
              <a:rPr lang="ru-RU"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Сравни </a:t>
            </a:r>
            <a:r>
              <a:rPr lang="ru-RU" sz="2400" b="1"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выкупу</a:t>
            </a:r>
            <a:r>
              <a:rPr lang="ru-RU"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и </a:t>
            </a:r>
            <a:r>
              <a:rPr lang="ru-RU" sz="2400" b="1"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искуплению</a:t>
            </a:r>
            <a:r>
              <a:rPr lang="ru-RU"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2400" kern="1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Еф</a:t>
            </a:r>
            <a:r>
              <a:rPr lang="ru-RU"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1:7; 1 Тим. 2:6; Тит. 2:14; ср. Мф. 20:28; Марк 10:45; Рим. 3:24; Евр. 9:12, 15; 1 Петр 1:18-19), включает </a:t>
            </a:r>
            <a:r>
              <a:rPr lang="ru-RU" sz="2400" b="1" kern="1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изглаживание</a:t>
            </a:r>
            <a:r>
              <a:rPr lang="ru-RU"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грехов (т. е. снятие вины), </a:t>
            </a:r>
            <a:r>
              <a:rPr lang="ru-RU" sz="2400" b="1"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оправдание</a:t>
            </a:r>
            <a:r>
              <a:rPr lang="ru-RU"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и </a:t>
            </a:r>
            <a:r>
              <a:rPr lang="ru-RU" sz="2400" b="1"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примирение</a:t>
            </a:r>
            <a:r>
              <a:rPr lang="ru-RU"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(например, Рим. 3:24-25; 8:1-4). </a:t>
            </a:r>
          </a:p>
          <a:p>
            <a:pPr marL="0" marR="0" indent="0">
              <a:spcBef>
                <a:spcPts val="600"/>
              </a:spcBef>
              <a:spcAft>
                <a:spcPts val="0"/>
              </a:spcAft>
              <a:buNone/>
            </a:pPr>
            <a:r>
              <a:rPr lang="en-US"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(4) </a:t>
            </a:r>
            <a:r>
              <a:rPr lang="ru-RU" sz="2400" b="1"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образцово </a:t>
            </a:r>
            <a:r>
              <a:rPr lang="ru-RU"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(Ин. 14:9; 1 Петр 2:21).</a:t>
            </a:r>
            <a:endParaRPr lang="en-US" sz="2400" kern="100" dirty="0">
              <a:latin typeface="Calibri" panose="020F0502020204030204" pitchFamily="34" charset="0"/>
              <a:ea typeface="Times New Roman" panose="02020603050405020304" pitchFamily="18" charset="0"/>
              <a:cs typeface="Arial" panose="020B0604020202020204" pitchFamily="34" charset="0"/>
            </a:endParaRPr>
          </a:p>
          <a:p>
            <a:pPr marL="0" marR="0" indent="0">
              <a:spcBef>
                <a:spcPts val="600"/>
              </a:spcBef>
              <a:spcAft>
                <a:spcPts val="0"/>
              </a:spcAft>
              <a:buNone/>
            </a:pPr>
            <a:r>
              <a:rPr lang="en-US"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(5) </a:t>
            </a:r>
            <a:r>
              <a:rPr lang="ru-RU" sz="2400" b="1" kern="1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О</a:t>
            </a:r>
            <a:r>
              <a:rPr lang="ru-RU" sz="2400" b="1"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державшее победу над властью сатаны и его владычеством </a:t>
            </a:r>
            <a:r>
              <a:rPr lang="ru-RU"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(Быт. 3:15; </a:t>
            </a:r>
            <a:r>
              <a:rPr lang="ru-RU" sz="2400" kern="1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Откр</a:t>
            </a:r>
            <a:r>
              <a:rPr lang="ru-RU"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12:7-9; 1 Ин. 3:8; Евр. 2:14; </a:t>
            </a:r>
            <a:r>
              <a:rPr lang="ru-RU" sz="2400" kern="1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Откр</a:t>
            </a:r>
            <a:r>
              <a:rPr lang="ru-RU"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20:2, 10).</a:t>
            </a:r>
            <a:endParaRPr lang="en-US" sz="1800" dirty="0"/>
          </a:p>
        </p:txBody>
      </p:sp>
      <p:pic>
        <p:nvPicPr>
          <p:cNvPr id="6" name="Picture 5" descr="Black jigsaw puzzle pieces">
            <a:extLst>
              <a:ext uri="{FF2B5EF4-FFF2-40B4-BE49-F238E27FC236}">
                <a16:creationId xmlns:a16="http://schemas.microsoft.com/office/drawing/2014/main" id="{2D203597-A4FD-19D0-BB58-990A23C86642}"/>
              </a:ext>
            </a:extLst>
          </p:cNvPr>
          <p:cNvPicPr>
            <a:picLocks noChangeAspect="1"/>
          </p:cNvPicPr>
          <p:nvPr/>
        </p:nvPicPr>
        <p:blipFill rotWithShape="1">
          <a:blip r:embed="rId3"/>
          <a:srcRect l="21910" r="5786" b="-3"/>
          <a:stretch/>
        </p:blipFill>
        <p:spPr>
          <a:xfrm>
            <a:off x="-1642384" y="0"/>
            <a:ext cx="6095979" cy="6857990"/>
          </a:xfrm>
          <a:prstGeom prst="rect">
            <a:avLst/>
          </a:prstGeom>
          <a:noFill/>
        </p:spPr>
      </p:pic>
    </p:spTree>
    <p:extLst>
      <p:ext uri="{BB962C8B-B14F-4D97-AF65-F5344CB8AC3E}">
        <p14:creationId xmlns:p14="http://schemas.microsoft.com/office/powerpoint/2010/main" val="276329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5275750" y="-798829"/>
            <a:ext cx="6212994" cy="2146300"/>
          </a:xfrm>
        </p:spPr>
        <p:txBody>
          <a:bodyPr anchor="b">
            <a:normAutofit/>
          </a:bodyPr>
          <a:lstStyle/>
          <a:p>
            <a:r>
              <a:rPr lang="ru-RU" dirty="0"/>
              <a:t>Заместительное искупление</a:t>
            </a:r>
            <a:endParaRPr lang="en-US" dirty="0"/>
          </a:p>
        </p:txBody>
      </p:sp>
      <p:sp>
        <p:nvSpPr>
          <p:cNvPr id="3" name="Content Placeholder"/>
          <p:cNvSpPr>
            <a:spLocks noGrp="1"/>
          </p:cNvSpPr>
          <p:nvPr>
            <p:ph idx="1"/>
          </p:nvPr>
        </p:nvSpPr>
        <p:spPr>
          <a:xfrm>
            <a:off x="5275750" y="1773937"/>
            <a:ext cx="6212994" cy="5084063"/>
          </a:xfrm>
        </p:spPr>
        <p:txBody>
          <a:bodyPr>
            <a:normAutofit/>
          </a:bodyPr>
          <a:lstStyle/>
          <a:p>
            <a:pPr lvl="0">
              <a:lnSpc>
                <a:spcPct val="110000"/>
              </a:lnSpc>
            </a:pPr>
            <a:r>
              <a:rPr lang="ru-RU" dirty="0">
                <a:latin typeface="Neue Haas Grotesk Text Pro" panose="020B0504020202020204" pitchFamily="34" charset="77"/>
                <a:cs typeface="New Athena Unicode" panose="02000503000000020003" pitchFamily="2" charset="77"/>
              </a:rPr>
              <a:t>Христос умер за нас как наш Заместитель</a:t>
            </a:r>
            <a:endParaRPr lang="en-US" dirty="0">
              <a:latin typeface="Neue Haas Grotesk Text Pro" panose="020B0504020202020204" pitchFamily="34" charset="77"/>
              <a:cs typeface="New Athena Unicode" panose="02000503000000020003" pitchFamily="2" charset="77"/>
            </a:endParaRPr>
          </a:p>
          <a:p>
            <a:pPr lvl="1">
              <a:lnSpc>
                <a:spcPct val="110000"/>
              </a:lnSpc>
            </a:pPr>
            <a:r>
              <a:rPr lang="ru-RU" kern="100" dirty="0">
                <a:effectLst/>
                <a:latin typeface="Neue Haas Grotesk Text Pro" panose="020B0504020202020204" pitchFamily="34" charset="77"/>
                <a:ea typeface="Times New Roman" panose="02020603050405020304" pitchFamily="18" charset="0"/>
                <a:cs typeface="New Athena Unicode" panose="02000503000000020003" pitchFamily="2" charset="77"/>
              </a:rPr>
              <a:t>«Христос умер за нас» в качестве нашего заместителя (например, Ис. 53:6; Рим. 5:8; 1 Пет. 2:21, 24; </a:t>
            </a:r>
            <a:r>
              <a:rPr lang="ru-RU" kern="100" dirty="0" err="1">
                <a:effectLst/>
                <a:latin typeface="Neue Haas Grotesk Text Pro" panose="020B0504020202020204" pitchFamily="34" charset="77"/>
                <a:ea typeface="Times New Roman" panose="02020603050405020304" pitchFamily="18" charset="0"/>
                <a:cs typeface="New Athena Unicode" panose="02000503000000020003" pitchFamily="2" charset="77"/>
              </a:rPr>
              <a:t>Еф</a:t>
            </a:r>
            <a:r>
              <a:rPr lang="ru-RU" kern="100" dirty="0">
                <a:effectLst/>
                <a:latin typeface="Neue Haas Grotesk Text Pro" panose="020B0504020202020204" pitchFamily="34" charset="77"/>
                <a:ea typeface="Times New Roman" panose="02020603050405020304" pitchFamily="18" charset="0"/>
                <a:cs typeface="New Athena Unicode" panose="02000503000000020003" pitchFamily="2" charset="77"/>
              </a:rPr>
              <a:t>. 5:2; Гал. 3:13; Евр. 9:28; ср. 2 Кор. 5:14, 21). </a:t>
            </a:r>
          </a:p>
          <a:p>
            <a:pPr lvl="1">
              <a:lnSpc>
                <a:spcPct val="110000"/>
              </a:lnSpc>
            </a:pPr>
            <a:r>
              <a:rPr lang="ru-RU" dirty="0">
                <a:latin typeface="Neue Haas Grotesk Text Pro" panose="020B0504020202020204" pitchFamily="34" charset="77"/>
                <a:cs typeface="New Athena Unicode" panose="02000503000000020003" pitchFamily="2" charset="77"/>
              </a:rPr>
              <a:t>Христос «умер за грехи один раз за всех, праведник за неправедных, чтобы привести нас к Богу» (1 Пет. 3:18; ср. Рим. 4:25; 1 Тим. 2:6; 1 Ин. 4:10; 1 Кор. 5:7).</a:t>
            </a:r>
            <a:endParaRPr lang="en-US" sz="2000" dirty="0">
              <a:latin typeface="Neue Haas Grotesk Text Pro" panose="020B0504020202020204" pitchFamily="34" charset="77"/>
              <a:cs typeface="New Athena Unicode" panose="02000503000000020003" pitchFamily="2" charset="77"/>
            </a:endParaRPr>
          </a:p>
          <a:p>
            <a:pPr lvl="0">
              <a:lnSpc>
                <a:spcPct val="110000"/>
              </a:lnSpc>
            </a:pPr>
            <a:r>
              <a:rPr lang="en-US" kern="100" dirty="0">
                <a:solidFill>
                  <a:srgbClr val="000000"/>
                </a:solidFill>
                <a:effectLst/>
                <a:latin typeface="Neue Haas Grotesk Text Pro" panose="020B0504020202020204" pitchFamily="34" charset="77"/>
                <a:ea typeface="Times New Roman" panose="02020603050405020304" pitchFamily="18" charset="0"/>
                <a:cs typeface="Arial" panose="020B0604020202020204" pitchFamily="34" charset="0"/>
              </a:rPr>
              <a:t>“</a:t>
            </a:r>
            <a:r>
              <a:rPr lang="ru-RU" kern="100" dirty="0">
                <a:solidFill>
                  <a:srgbClr val="000000"/>
                </a:solidFill>
                <a:effectLst/>
                <a:latin typeface="Neue Haas Grotesk Text Pro" panose="020B0504020202020204" pitchFamily="34" charset="77"/>
                <a:ea typeface="Times New Roman" panose="02020603050405020304" pitchFamily="18" charset="0"/>
                <a:cs typeface="Arial" panose="020B0604020202020204" pitchFamily="34" charset="0"/>
              </a:rPr>
              <a:t>На Христа, как на нашего заместителя и поручителя, были возложены все наши беззакония. Его посчитали преступником, чтобы искупить нас от осуждения закона</a:t>
            </a:r>
            <a:r>
              <a:rPr lang="en-US" kern="100" dirty="0">
                <a:solidFill>
                  <a:srgbClr val="000000"/>
                </a:solidFill>
                <a:effectLst/>
                <a:latin typeface="Neue Haas Grotesk Text Pro" panose="020B0504020202020204" pitchFamily="34" charset="77"/>
                <a:ea typeface="Times New Roman" panose="02020603050405020304" pitchFamily="18" charset="0"/>
                <a:cs typeface="Arial" panose="020B0604020202020204" pitchFamily="34" charset="0"/>
              </a:rPr>
              <a:t>.” Ellen White, </a:t>
            </a:r>
            <a:r>
              <a:rPr lang="en-US" i="1" kern="100" dirty="0">
                <a:solidFill>
                  <a:srgbClr val="000000"/>
                </a:solidFill>
                <a:effectLst/>
                <a:latin typeface="Neue Haas Grotesk Text Pro" panose="020B0504020202020204" pitchFamily="34" charset="77"/>
                <a:ea typeface="Times New Roman" panose="02020603050405020304" pitchFamily="18" charset="0"/>
                <a:cs typeface="Arial" panose="020B0604020202020204" pitchFamily="34" charset="0"/>
              </a:rPr>
              <a:t>The Desire of Ages, </a:t>
            </a:r>
            <a:r>
              <a:rPr lang="en-US" kern="100" dirty="0">
                <a:solidFill>
                  <a:srgbClr val="000000"/>
                </a:solidFill>
                <a:effectLst/>
                <a:latin typeface="Neue Haas Grotesk Text Pro" panose="020B0504020202020204" pitchFamily="34" charset="77"/>
                <a:ea typeface="Times New Roman" panose="02020603050405020304" pitchFamily="18" charset="0"/>
                <a:cs typeface="Arial" panose="020B0604020202020204" pitchFamily="34" charset="0"/>
              </a:rPr>
              <a:t>753.</a:t>
            </a:r>
            <a:r>
              <a:rPr lang="en-US" kern="100" dirty="0">
                <a:solidFill>
                  <a:srgbClr val="000000"/>
                </a:solidFill>
                <a:effectLst/>
                <a:latin typeface="Neue Haas Grotesk Text Pro" panose="020B0504020202020204" pitchFamily="34" charset="77"/>
                <a:ea typeface="Times New Roman" panose="02020603050405020304" pitchFamily="18" charset="0"/>
                <a:cs typeface="Times Roman"/>
              </a:rPr>
              <a:t> </a:t>
            </a:r>
          </a:p>
          <a:p>
            <a:pPr lvl="0">
              <a:lnSpc>
                <a:spcPct val="110000"/>
              </a:lnSpc>
            </a:pPr>
            <a:endParaRPr lang="en-US" sz="1800" kern="100" dirty="0">
              <a:solidFill>
                <a:srgbClr val="000000"/>
              </a:solidFill>
              <a:effectLst/>
              <a:latin typeface="Neue Haas Grotesk Text Pro" panose="020B0504020202020204" pitchFamily="34" charset="77"/>
              <a:ea typeface="Times New Roman" panose="02020603050405020304" pitchFamily="18" charset="0"/>
              <a:cs typeface="Calibri" panose="020F0502020204030204" pitchFamily="34" charset="0"/>
            </a:endParaRPr>
          </a:p>
          <a:p>
            <a:pPr marL="0" lvl="0" indent="0">
              <a:lnSpc>
                <a:spcPct val="110000"/>
              </a:lnSpc>
              <a:buNone/>
            </a:pPr>
            <a:endParaRPr lang="en-US" sz="1800" dirty="0">
              <a:latin typeface="Neue Haas Grotesk Text Pro" panose="020B0504020202020204" pitchFamily="34" charset="77"/>
              <a:cs typeface="New Athena Unicode" panose="02000503000000020003" pitchFamily="2" charset="77"/>
            </a:endParaRPr>
          </a:p>
        </p:txBody>
      </p:sp>
      <p:pic>
        <p:nvPicPr>
          <p:cNvPr id="7" name="Picture 2">
            <a:extLst>
              <a:ext uri="{FF2B5EF4-FFF2-40B4-BE49-F238E27FC236}">
                <a16:creationId xmlns:a16="http://schemas.microsoft.com/office/drawing/2014/main" id="{B61763D5-7C80-AFE8-3B0B-2980D9A4D996}"/>
              </a:ext>
            </a:extLst>
          </p:cNvPr>
          <p:cNvPicPr>
            <a:picLocks noChangeAspect="1" noChangeArrowheads="1"/>
          </p:cNvPicPr>
          <p:nvPr/>
        </p:nvPicPr>
        <p:blipFill>
          <a:blip r:embed="rId3" cstate="print"/>
          <a:srcRect l="24062" t="13750" r="42188" b="17500"/>
          <a:stretch>
            <a:fillRect/>
          </a:stretch>
        </p:blipFill>
        <p:spPr bwMode="auto">
          <a:xfrm>
            <a:off x="0" y="0"/>
            <a:ext cx="4563882" cy="6972596"/>
          </a:xfrm>
          <a:prstGeom prst="rect">
            <a:avLst/>
          </a:prstGeom>
          <a:noFill/>
          <a:ln w="9525">
            <a:noFill/>
            <a:miter lim="800000"/>
            <a:headEnd/>
            <a:tailEnd/>
          </a:ln>
          <a:effectLst/>
        </p:spPr>
      </p:pic>
    </p:spTree>
    <p:extLst>
      <p:ext uri="{BB962C8B-B14F-4D97-AF65-F5344CB8AC3E}">
        <p14:creationId xmlns:p14="http://schemas.microsoft.com/office/powerpoint/2010/main" val="2930297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770722" y="681639"/>
            <a:ext cx="3553412" cy="1648943"/>
          </a:xfrm>
        </p:spPr>
        <p:txBody>
          <a:bodyPr anchor="t">
            <a:normAutofit/>
          </a:bodyPr>
          <a:lstStyle/>
          <a:p>
            <a:r>
              <a:rPr lang="ru-RU" sz="2800" dirty="0"/>
              <a:t>Не является ли идея заместительства безнравственной</a:t>
            </a:r>
            <a:r>
              <a:rPr lang="en-US" sz="2400" dirty="0"/>
              <a:t>?</a:t>
            </a:r>
            <a:endParaRPr lang="en-US" sz="2800" dirty="0"/>
          </a:p>
        </p:txBody>
      </p:sp>
      <p:sp>
        <p:nvSpPr>
          <p:cNvPr id="3" name="Content Placeholder"/>
          <p:cNvSpPr>
            <a:spLocks noGrp="1"/>
          </p:cNvSpPr>
          <p:nvPr>
            <p:ph idx="1"/>
          </p:nvPr>
        </p:nvSpPr>
        <p:spPr>
          <a:xfrm>
            <a:off x="614680" y="2330582"/>
            <a:ext cx="3553413" cy="4122420"/>
          </a:xfrm>
        </p:spPr>
        <p:txBody>
          <a:bodyPr>
            <a:normAutofit lnSpcReduction="10000"/>
          </a:bodyPr>
          <a:lstStyle/>
          <a:p>
            <a:pPr lvl="0">
              <a:lnSpc>
                <a:spcPct val="110000"/>
              </a:lnSpc>
            </a:pPr>
            <a:r>
              <a:rPr lang="ru-RU" sz="1800" dirty="0"/>
              <a:t>Нет, не является</a:t>
            </a:r>
            <a:r>
              <a:rPr lang="en-US" sz="1800" dirty="0"/>
              <a:t>.</a:t>
            </a:r>
          </a:p>
          <a:p>
            <a:pPr marL="0" lvl="0" indent="0">
              <a:lnSpc>
                <a:spcPct val="110000"/>
              </a:lnSpc>
              <a:buNone/>
            </a:pPr>
            <a:endParaRPr lang="en-US" sz="1800" dirty="0"/>
          </a:p>
          <a:p>
            <a:pPr lvl="0">
              <a:lnSpc>
                <a:spcPct val="110000"/>
              </a:lnSpc>
            </a:pPr>
            <a:r>
              <a:rPr lang="ru-RU" sz="1800" dirty="0"/>
              <a:t>В уголовных делах заместительство может считаться несправедливым, но в гражданских делах один может добровольно уплатить штраф за другого.</a:t>
            </a:r>
            <a:endParaRPr lang="en-US" sz="1800" dirty="0"/>
          </a:p>
          <a:p>
            <a:pPr lvl="0">
              <a:lnSpc>
                <a:spcPct val="110000"/>
              </a:lnSpc>
            </a:pPr>
            <a:r>
              <a:rPr lang="ru-RU" sz="1800" dirty="0"/>
              <a:t>Бог может справедливо взять на себя наши обязательства и оплатить возмездие за грех всем, кто верою соединен со Христом.</a:t>
            </a:r>
            <a:endParaRPr lang="en-US" sz="1800" dirty="0"/>
          </a:p>
        </p:txBody>
      </p:sp>
      <p:pic>
        <p:nvPicPr>
          <p:cNvPr id="6" name="Picture 5" descr="Sunset on desert">
            <a:extLst>
              <a:ext uri="{FF2B5EF4-FFF2-40B4-BE49-F238E27FC236}">
                <a16:creationId xmlns:a16="http://schemas.microsoft.com/office/drawing/2014/main" id="{9AA5CAE6-12E5-915B-368C-D3155277912B}"/>
              </a:ext>
            </a:extLst>
          </p:cNvPr>
          <p:cNvPicPr>
            <a:picLocks noChangeAspect="1"/>
          </p:cNvPicPr>
          <p:nvPr/>
        </p:nvPicPr>
        <p:blipFill rotWithShape="1">
          <a:blip r:embed="rId3"/>
          <a:srcRect l="6220" r="21476" b="-3"/>
          <a:stretch/>
        </p:blipFill>
        <p:spPr>
          <a:xfrm>
            <a:off x="4752550" y="10"/>
            <a:ext cx="7439450" cy="6857990"/>
          </a:xfrm>
          <a:prstGeom prst="rect">
            <a:avLst/>
          </a:prstGeom>
          <a:noFill/>
        </p:spPr>
      </p:pic>
      <p:sp>
        <p:nvSpPr>
          <p:cNvPr id="14" name="Slide Number Placeholder 11">
            <a:extLst>
              <a:ext uri="{FF2B5EF4-FFF2-40B4-BE49-F238E27FC236}">
                <a16:creationId xmlns:a16="http://schemas.microsoft.com/office/drawing/2014/main" id="{8298AED6-FDA1-2358-192E-99EEAF6A8CB8}"/>
              </a:ext>
            </a:extLst>
          </p:cNvPr>
          <p:cNvSpPr>
            <a:spLocks noGrp="1"/>
          </p:cNvSpPr>
          <p:nvPr>
            <p:ph type="sldNum" sz="quarter" idx="12"/>
          </p:nvPr>
        </p:nvSpPr>
        <p:spPr>
          <a:xfrm>
            <a:off x="11632162" y="6453002"/>
            <a:ext cx="429207"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FA4FCA09-A334-4A38-8A78-E51DCD588AB3}" type="slidenum">
              <a:rPr lang="en-US" smtClean="0"/>
              <a:pPr>
                <a:spcAft>
                  <a:spcPts val="600"/>
                </a:spcAft>
              </a:pPr>
              <a:t>13</a:t>
            </a:fld>
            <a:endParaRPr lang="en-US">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84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7281E4BB-E45D-0EA5-87E2-1A6A57489F18}"/>
              </a:ext>
            </a:extLst>
          </p:cNvPr>
          <p:cNvSpPr>
            <a:spLocks noGrp="1"/>
          </p:cNvSpPr>
          <p:nvPr>
            <p:ph idx="1"/>
          </p:nvPr>
        </p:nvSpPr>
        <p:spPr>
          <a:xfrm>
            <a:off x="770721" y="2053941"/>
            <a:ext cx="3553413" cy="4122420"/>
          </a:xfrm>
        </p:spPr>
        <p:txBody>
          <a:bodyPr>
            <a:normAutofit fontScale="77500" lnSpcReduction="20000"/>
          </a:bodyPr>
          <a:lstStyle/>
          <a:p>
            <a:endParaRPr lang="en-US" sz="1800" dirty="0"/>
          </a:p>
          <a:p>
            <a:pPr lvl="0">
              <a:lnSpc>
                <a:spcPct val="110000"/>
              </a:lnSpc>
            </a:pPr>
            <a:r>
              <a:rPr lang="ru-RU" sz="1800" dirty="0"/>
              <a:t>Нет, это не юридическая фикция</a:t>
            </a:r>
            <a:endParaRPr lang="en-US" sz="1800" dirty="0"/>
          </a:p>
          <a:p>
            <a:pPr lvl="0">
              <a:lnSpc>
                <a:spcPct val="110000"/>
              </a:lnSpc>
            </a:pPr>
            <a:r>
              <a:rPr lang="ru-RU" sz="1800" dirty="0"/>
              <a:t>Бог не притворяется, что грешные и несправедливые люди на самом деле безгрешны и справедливы, но Бог обещает, что Его заявление о праведности грешника станет правдой в действительности — все, кто доверяет Христу, в конце концов станут безгрешными и справедливыми (как долговое обязательство).</a:t>
            </a:r>
            <a:endParaRPr lang="en-US" sz="1800" dirty="0"/>
          </a:p>
          <a:p>
            <a:pPr lvl="0">
              <a:lnSpc>
                <a:spcPct val="110000"/>
              </a:lnSpc>
            </a:pPr>
            <a:r>
              <a:rPr lang="ru-RU" sz="1800" dirty="0"/>
              <a:t>Прощение </a:t>
            </a:r>
            <a:r>
              <a:rPr lang="ru-RU" sz="1800" i="1" dirty="0"/>
              <a:t>и</a:t>
            </a:r>
            <a:r>
              <a:rPr lang="ru-RU" sz="1800" dirty="0"/>
              <a:t> очищение</a:t>
            </a:r>
            <a:endParaRPr lang="en-US" sz="1800" dirty="0"/>
          </a:p>
          <a:p>
            <a:pPr lvl="0">
              <a:lnSpc>
                <a:spcPct val="110000"/>
              </a:lnSpc>
            </a:pPr>
            <a:endParaRPr lang="en-US" sz="1800" dirty="0"/>
          </a:p>
          <a:p>
            <a:pPr lvl="0">
              <a:lnSpc>
                <a:spcPct val="110000"/>
              </a:lnSpc>
            </a:pPr>
            <a:r>
              <a:rPr lang="ru-RU" sz="1800" dirty="0"/>
              <a:t>Покрытые праведностью Христа и в то же время становящиеся праведными с течением времени.</a:t>
            </a:r>
            <a:endParaRPr lang="en-US" sz="1800" dirty="0"/>
          </a:p>
        </p:txBody>
      </p:sp>
      <p:pic>
        <p:nvPicPr>
          <p:cNvPr id="6" name="Content Placeholder 5" descr="Gavel resting on block">
            <a:extLst>
              <a:ext uri="{FF2B5EF4-FFF2-40B4-BE49-F238E27FC236}">
                <a16:creationId xmlns:a16="http://schemas.microsoft.com/office/drawing/2014/main" id="{15204C51-F6C8-482C-97B0-894FEDC3BD7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7862"/>
          <a:stretch/>
        </p:blipFill>
        <p:spPr>
          <a:xfrm>
            <a:off x="4752550" y="10"/>
            <a:ext cx="7439450" cy="6857990"/>
          </a:xfrm>
          <a:noFill/>
        </p:spPr>
      </p:pic>
      <p:sp>
        <p:nvSpPr>
          <p:cNvPr id="4" name="Title">
            <a:extLst>
              <a:ext uri="{FF2B5EF4-FFF2-40B4-BE49-F238E27FC236}">
                <a16:creationId xmlns:a16="http://schemas.microsoft.com/office/drawing/2014/main" id="{720F4B3A-D67A-B48B-B74D-3C8331817B3E}"/>
              </a:ext>
            </a:extLst>
          </p:cNvPr>
          <p:cNvSpPr>
            <a:spLocks noGrp="1"/>
          </p:cNvSpPr>
          <p:nvPr>
            <p:ph type="title"/>
          </p:nvPr>
        </p:nvSpPr>
        <p:spPr>
          <a:xfrm>
            <a:off x="770722" y="681639"/>
            <a:ext cx="3553412" cy="1648943"/>
          </a:xfrm>
        </p:spPr>
        <p:txBody>
          <a:bodyPr anchor="t">
            <a:normAutofit/>
          </a:bodyPr>
          <a:lstStyle/>
          <a:p>
            <a:r>
              <a:rPr lang="ru-RU" sz="2800" dirty="0"/>
              <a:t>Не является ли заместительство юридической фикцией</a:t>
            </a:r>
            <a:r>
              <a:rPr lang="en-US" sz="2800" dirty="0"/>
              <a:t>?</a:t>
            </a:r>
          </a:p>
        </p:txBody>
      </p:sp>
    </p:spTree>
    <p:extLst>
      <p:ext uri="{BB962C8B-B14F-4D97-AF65-F5344CB8AC3E}">
        <p14:creationId xmlns:p14="http://schemas.microsoft.com/office/powerpoint/2010/main" val="1063848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2B5F44B2-9F76-47D6-B718-B20573C04C63}"/>
              </a:ext>
            </a:extLst>
          </p:cNvPr>
          <p:cNvSpPr txBox="1">
            <a:spLocks/>
          </p:cNvSpPr>
          <p:nvPr/>
        </p:nvSpPr>
        <p:spPr>
          <a:xfrm>
            <a:off x="6943148" y="-589022"/>
            <a:ext cx="4563883" cy="21463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ru-RU" dirty="0"/>
              <a:t>Искупление посредством жертвы</a:t>
            </a:r>
            <a:endParaRPr lang="en-US" dirty="0"/>
          </a:p>
        </p:txBody>
      </p:sp>
      <p:pic>
        <p:nvPicPr>
          <p:cNvPr id="5" name="Picture 2">
            <a:extLst>
              <a:ext uri="{FF2B5EF4-FFF2-40B4-BE49-F238E27FC236}">
                <a16:creationId xmlns:a16="http://schemas.microsoft.com/office/drawing/2014/main" id="{3645D30B-3B61-01C8-728D-57F7701AF37F}"/>
              </a:ext>
            </a:extLst>
          </p:cNvPr>
          <p:cNvPicPr>
            <a:picLocks noChangeAspect="1" noChangeArrowheads="1"/>
          </p:cNvPicPr>
          <p:nvPr/>
        </p:nvPicPr>
        <p:blipFill rotWithShape="1">
          <a:blip r:embed="rId3" cstate="print"/>
          <a:srcRect r="33334"/>
          <a:stretch/>
        </p:blipFill>
        <p:spPr bwMode="auto">
          <a:xfrm>
            <a:off x="20" y="10"/>
            <a:ext cx="6095979" cy="6857990"/>
          </a:xfrm>
          <a:prstGeom prst="rect">
            <a:avLst/>
          </a:prstGeom>
          <a:noFill/>
          <a:ln w="9525">
            <a:noFill/>
            <a:miter lim="800000"/>
            <a:headEnd/>
            <a:tailEnd/>
          </a:ln>
        </p:spPr>
      </p:pic>
      <p:sp>
        <p:nvSpPr>
          <p:cNvPr id="6" name="Content Placeholder">
            <a:extLst>
              <a:ext uri="{FF2B5EF4-FFF2-40B4-BE49-F238E27FC236}">
                <a16:creationId xmlns:a16="http://schemas.microsoft.com/office/drawing/2014/main" id="{49BE0387-EBB8-159C-74B3-EFDCECE2B7EA}"/>
              </a:ext>
            </a:extLst>
          </p:cNvPr>
          <p:cNvSpPr txBox="1">
            <a:spLocks/>
          </p:cNvSpPr>
          <p:nvPr/>
        </p:nvSpPr>
        <p:spPr>
          <a:xfrm>
            <a:off x="6796844" y="1811911"/>
            <a:ext cx="4563883" cy="482663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ru-RU" sz="1800" dirty="0">
                <a:latin typeface="Neue Haas Grotesk Text Pro" panose="020B0504020202020204" pitchFamily="34" charset="77"/>
              </a:rPr>
              <a:t>Христос отдал Свою жизнь как жертву за грешников</a:t>
            </a:r>
          </a:p>
          <a:p>
            <a:pPr>
              <a:lnSpc>
                <a:spcPct val="110000"/>
              </a:lnSpc>
            </a:pPr>
            <a:r>
              <a:rPr lang="ru-RU" sz="1600" dirty="0">
                <a:latin typeface="Neue Haas Grotesk Text Pro" panose="020B0504020202020204" pitchFamily="34" charset="77"/>
              </a:rPr>
              <a:t>См. Рим 3:25; 8:3-4; 1 Кор. 5:7; Евр. 9:22; ср. 9:12</a:t>
            </a:r>
          </a:p>
          <a:p>
            <a:pPr>
              <a:lnSpc>
                <a:spcPct val="110000"/>
              </a:lnSpc>
            </a:pPr>
            <a:r>
              <a:rPr lang="ru-RU" sz="1800" dirty="0">
                <a:latin typeface="Neue Haas Grotesk Text Pro" panose="020B0504020202020204" pitchFamily="34" charset="77"/>
              </a:rPr>
              <a:t>Христос «есть умилостивление</a:t>
            </a:r>
            <a:r>
              <a:rPr lang="en-US" sz="1800" dirty="0">
                <a:latin typeface="Neue Haas Grotesk Text Pro" panose="020B0504020202020204" pitchFamily="34" charset="77"/>
              </a:rPr>
              <a:t> </a:t>
            </a:r>
            <a:r>
              <a:rPr lang="ru-RU" sz="1800" dirty="0">
                <a:latin typeface="Neue Haas Grotesk Text Pro" panose="020B0504020202020204" pitchFamily="34" charset="77"/>
              </a:rPr>
              <a:t>за грехи наши, и не только за наши, но и за грехи всего мира </a:t>
            </a:r>
            <a:r>
              <a:rPr lang="en-US" sz="1800" dirty="0">
                <a:latin typeface="Neue Haas Grotesk Text Pro" panose="020B0504020202020204" pitchFamily="34" charset="77"/>
              </a:rPr>
              <a:t>(1 </a:t>
            </a:r>
            <a:r>
              <a:rPr lang="ru-RU" sz="1800" dirty="0">
                <a:latin typeface="Neue Haas Grotesk Text Pro" panose="020B0504020202020204" pitchFamily="34" charset="77"/>
              </a:rPr>
              <a:t>Ин.</a:t>
            </a:r>
            <a:r>
              <a:rPr lang="en-US" sz="1800" dirty="0">
                <a:latin typeface="Neue Haas Grotesk Text Pro" panose="020B0504020202020204" pitchFamily="34" charset="77"/>
              </a:rPr>
              <a:t> 2:2).</a:t>
            </a:r>
          </a:p>
          <a:p>
            <a:pPr>
              <a:lnSpc>
                <a:spcPct val="110000"/>
              </a:lnSpc>
            </a:pPr>
            <a:r>
              <a:rPr lang="ru-RU"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Христос – «пасхальный» Агнец, </a:t>
            </a:r>
            <a:r>
              <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a:t>
            </a:r>
            <a:r>
              <a:rPr lang="ru-RU"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закланный за нас» </a:t>
            </a:r>
            <a:r>
              <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(1 Cor 5:7); “</a:t>
            </a:r>
            <a:r>
              <a:rPr lang="ru-RU"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Агнец Божий, который берет на себя грехи мира</a:t>
            </a:r>
            <a:r>
              <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 (</a:t>
            </a:r>
            <a:r>
              <a:rPr lang="ru-RU"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Ин.</a:t>
            </a:r>
            <a:r>
              <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 1:29; cf. 1 </a:t>
            </a:r>
            <a:r>
              <a:rPr lang="ru-RU"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Петр.</a:t>
            </a:r>
            <a:r>
              <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 1:19; </a:t>
            </a:r>
            <a:r>
              <a:rPr lang="ru-RU" sz="1800" kern="100" dirty="0" err="1">
                <a:effectLst/>
                <a:latin typeface="Neue Haas Grotesk Text Pro" panose="020B0504020202020204" pitchFamily="34" charset="77"/>
                <a:ea typeface="Times New Roman" panose="02020603050405020304" pitchFamily="18" charset="0"/>
                <a:cs typeface="Arial" panose="020B0604020202020204" pitchFamily="34" charset="0"/>
              </a:rPr>
              <a:t>Откр</a:t>
            </a:r>
            <a:r>
              <a:rPr lang="ru-RU"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a:t>
            </a:r>
            <a:r>
              <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 5; 13:8).</a:t>
            </a:r>
            <a:endParaRPr lang="en-US" sz="1800" dirty="0">
              <a:latin typeface="Neue Haas Grotesk Text Pro" panose="020B0504020202020204" pitchFamily="34" charset="77"/>
            </a:endParaRPr>
          </a:p>
          <a:p>
            <a:pPr>
              <a:lnSpc>
                <a:spcPct val="110000"/>
              </a:lnSpc>
            </a:pPr>
            <a:r>
              <a:rPr lang="ru-RU" sz="1800" dirty="0">
                <a:latin typeface="Neue Haas Grotesk Text Pro" panose="020B0504020202020204" pitchFamily="34" charset="77"/>
              </a:rPr>
              <a:t>Радикально отлично от языческих жертв</a:t>
            </a:r>
            <a:endParaRPr lang="en-US" sz="1800" dirty="0">
              <a:latin typeface="Neue Haas Grotesk Text Pro" panose="020B0504020202020204" pitchFamily="34" charset="77"/>
            </a:endParaRPr>
          </a:p>
        </p:txBody>
      </p:sp>
    </p:spTree>
    <p:extLst>
      <p:ext uri="{BB962C8B-B14F-4D97-AF65-F5344CB8AC3E}">
        <p14:creationId xmlns:p14="http://schemas.microsoft.com/office/powerpoint/2010/main" val="472158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5447627" y="-542390"/>
            <a:ext cx="6095979" cy="2146300"/>
          </a:xfrm>
        </p:spPr>
        <p:txBody>
          <a:bodyPr anchor="b">
            <a:normAutofit/>
          </a:bodyPr>
          <a:lstStyle/>
          <a:p>
            <a:r>
              <a:rPr lang="ru-RU" sz="3100" dirty="0"/>
              <a:t>Искупление как выкуп</a:t>
            </a:r>
            <a:endParaRPr lang="en-US" sz="3100" dirty="0"/>
          </a:p>
        </p:txBody>
      </p:sp>
      <p:pic>
        <p:nvPicPr>
          <p:cNvPr id="6" name="Picture 5" descr="White stones balanced in a stack">
            <a:extLst>
              <a:ext uri="{FF2B5EF4-FFF2-40B4-BE49-F238E27FC236}">
                <a16:creationId xmlns:a16="http://schemas.microsoft.com/office/drawing/2014/main" id="{E18F4D38-C37A-E43E-CAFA-FEEF8E6BCAB6}"/>
              </a:ext>
            </a:extLst>
          </p:cNvPr>
          <p:cNvPicPr>
            <a:picLocks noChangeAspect="1"/>
          </p:cNvPicPr>
          <p:nvPr/>
        </p:nvPicPr>
        <p:blipFill rotWithShape="1">
          <a:blip r:embed="rId3"/>
          <a:srcRect l="40757" r="-3" b="-3"/>
          <a:stretch/>
        </p:blipFill>
        <p:spPr>
          <a:xfrm>
            <a:off x="-1481308" y="10"/>
            <a:ext cx="6095979" cy="6857990"/>
          </a:xfrm>
          <a:prstGeom prst="rect">
            <a:avLst/>
          </a:prstGeom>
          <a:noFill/>
        </p:spPr>
      </p:pic>
      <p:sp>
        <p:nvSpPr>
          <p:cNvPr id="3" name="Content Placeholder"/>
          <p:cNvSpPr>
            <a:spLocks noGrp="1"/>
          </p:cNvSpPr>
          <p:nvPr>
            <p:ph idx="1"/>
          </p:nvPr>
        </p:nvSpPr>
        <p:spPr>
          <a:xfrm>
            <a:off x="5447627" y="1879388"/>
            <a:ext cx="6095979" cy="4638548"/>
          </a:xfrm>
        </p:spPr>
        <p:txBody>
          <a:bodyPr>
            <a:normAutofit fontScale="92500" lnSpcReduction="10000"/>
          </a:bodyPr>
          <a:lstStyle/>
          <a:p>
            <a:pPr lvl="0"/>
            <a:r>
              <a:rPr lang="ru-RU" sz="1700" dirty="0">
                <a:latin typeface="Neue Haas Grotesk Text Pro" panose="020B0504020202020204" pitchFamily="34" charset="77"/>
              </a:rPr>
              <a:t>Христос имеет дело с «долгами» грешников, которые они никогда не смогут покрыть самостоятельно, — возмещая ущерб (искупление).</a:t>
            </a:r>
          </a:p>
          <a:p>
            <a:pPr lvl="0"/>
            <a:r>
              <a:rPr lang="ru-RU" sz="1600" dirty="0">
                <a:solidFill>
                  <a:srgbClr val="000000"/>
                </a:solidFill>
                <a:effectLst/>
                <a:latin typeface="Neue Haas Grotesk Text Pro" panose="020B0504020202020204" pitchFamily="34" charset="77"/>
                <a:ea typeface="Times New Roman" panose="02020603050405020304" pitchFamily="18" charset="0"/>
              </a:rPr>
              <a:t>См. </a:t>
            </a:r>
            <a:r>
              <a:rPr lang="ru-RU" sz="1600" dirty="0" err="1">
                <a:solidFill>
                  <a:srgbClr val="000000"/>
                </a:solidFill>
                <a:effectLst/>
                <a:latin typeface="Neue Haas Grotesk Text Pro" panose="020B0504020202020204" pitchFamily="34" charset="77"/>
                <a:ea typeface="Times New Roman" panose="02020603050405020304" pitchFamily="18" charset="0"/>
              </a:rPr>
              <a:t>Еф</a:t>
            </a:r>
            <a:r>
              <a:rPr lang="ru-RU" sz="1600" dirty="0">
                <a:solidFill>
                  <a:srgbClr val="000000"/>
                </a:solidFill>
                <a:effectLst/>
                <a:latin typeface="Neue Haas Grotesk Text Pro" panose="020B0504020202020204" pitchFamily="34" charset="77"/>
                <a:ea typeface="Times New Roman" panose="02020603050405020304" pitchFamily="18" charset="0"/>
              </a:rPr>
              <a:t> 1:7; 1 Тим. 2:6; Тит 2:14; ср. Мф. 20:28; Марк 10:45; Рим. 3:24; Евр. 9:12, 15; 1 Петр. 1:18-19.</a:t>
            </a:r>
          </a:p>
          <a:p>
            <a:pPr lvl="0"/>
            <a:r>
              <a:rPr lang="ru-RU" sz="1700" dirty="0">
                <a:latin typeface="Neue Haas Grotesk Text Pro" panose="020B0504020202020204" pitchFamily="34" charset="77"/>
              </a:rPr>
              <a:t>Христос</a:t>
            </a:r>
            <a:r>
              <a:rPr lang="en-US" sz="1700" dirty="0">
                <a:latin typeface="Neue Haas Grotesk Text Pro" panose="020B0504020202020204" pitchFamily="34" charset="77"/>
              </a:rPr>
              <a:t> “</a:t>
            </a:r>
            <a:r>
              <a:rPr lang="ru-RU" sz="1700" dirty="0">
                <a:latin typeface="Neue Haas Grotesk Text Pro" panose="020B0504020202020204" pitchFamily="34" charset="77"/>
              </a:rPr>
              <a:t>предавший Себя для искупления всех</a:t>
            </a:r>
            <a:r>
              <a:rPr lang="en-US" sz="1700" dirty="0">
                <a:latin typeface="Neue Haas Grotesk Text Pro" panose="020B0504020202020204" pitchFamily="34" charset="77"/>
              </a:rPr>
              <a:t>” </a:t>
            </a:r>
            <a:r>
              <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(1 </a:t>
            </a:r>
            <a:r>
              <a:rPr lang="ru-RU"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Тим.</a:t>
            </a:r>
            <a:r>
              <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 2:6; </a:t>
            </a:r>
            <a:r>
              <a:rPr lang="ru-RU"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ср</a:t>
            </a:r>
            <a:r>
              <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 </a:t>
            </a:r>
            <a:r>
              <a:rPr lang="ru-RU"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Мф.</a:t>
            </a:r>
            <a:r>
              <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 20:28; </a:t>
            </a:r>
            <a:r>
              <a:rPr lang="ru-RU"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Марк</a:t>
            </a:r>
            <a:r>
              <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 10:45).</a:t>
            </a:r>
          </a:p>
          <a:p>
            <a:r>
              <a:rPr lang="ru-RU"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Христос</a:t>
            </a:r>
            <a:r>
              <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 “</a:t>
            </a:r>
            <a:r>
              <a:rPr lang="ru-RU"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который дал Себя за нас, чтобы избавить нас от всякого беззакония</a:t>
            </a:r>
            <a:r>
              <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 (</a:t>
            </a:r>
            <a:r>
              <a:rPr lang="ru-RU"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Тит.</a:t>
            </a:r>
            <a:r>
              <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 2:14). </a:t>
            </a:r>
            <a:endParaRPr lang="en-US" sz="1700" dirty="0">
              <a:latin typeface="Neue Haas Grotesk Text Pro" panose="020B0504020202020204" pitchFamily="34" charset="77"/>
            </a:endParaRPr>
          </a:p>
          <a:p>
            <a:pPr lvl="0"/>
            <a:r>
              <a:rPr lang="ru-RU" sz="1800" dirty="0">
                <a:effectLst/>
                <a:latin typeface="Neue Haas Grotesk Text Pro" panose="020B0504020202020204" pitchFamily="34" charset="77"/>
                <a:ea typeface="Times New Roman" panose="02020603050405020304" pitchFamily="18" charset="0"/>
              </a:rPr>
              <a:t>Обеспечить выкуп кому-либо (в буквальном смысле) — значит произвести платеж от его имени.</a:t>
            </a:r>
          </a:p>
          <a:p>
            <a:pPr lvl="0"/>
            <a:r>
              <a:rPr lang="ru-RU" sz="1700" dirty="0">
                <a:latin typeface="Neue Haas Grotesk Text Pro" panose="020B0504020202020204" pitchFamily="34" charset="77"/>
              </a:rPr>
              <a:t>Этот образ заимствован из еврейского контекста уплаты выкупа за освобождение людей от рабства и/или покрытие долгов, которые они не могли выплатить (Исх. 21:7-11; Иов 6:23; Руфь).</a:t>
            </a:r>
            <a:endParaRPr lang="en-US" sz="1700" dirty="0">
              <a:latin typeface="Neue Haas Grotesk Text Pro" panose="020B0504020202020204" pitchFamily="34" charset="77"/>
            </a:endParaRPr>
          </a:p>
        </p:txBody>
      </p:sp>
    </p:spTree>
    <p:extLst>
      <p:ext uri="{BB962C8B-B14F-4D97-AF65-F5344CB8AC3E}">
        <p14:creationId xmlns:p14="http://schemas.microsoft.com/office/powerpoint/2010/main" val="4112933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e up of heart shaped pages of a book">
            <a:extLst>
              <a:ext uri="{FF2B5EF4-FFF2-40B4-BE49-F238E27FC236}">
                <a16:creationId xmlns:a16="http://schemas.microsoft.com/office/drawing/2014/main" id="{BF6F95C7-C324-0EE4-11EF-85FF4620280D}"/>
              </a:ext>
            </a:extLst>
          </p:cNvPr>
          <p:cNvPicPr>
            <a:picLocks noChangeAspect="1"/>
          </p:cNvPicPr>
          <p:nvPr/>
        </p:nvPicPr>
        <p:blipFill rotWithShape="1">
          <a:blip r:embed="rId3"/>
          <a:srcRect l="20865" r="19801" b="-1"/>
          <a:stretch/>
        </p:blipFill>
        <p:spPr>
          <a:xfrm>
            <a:off x="20" y="10"/>
            <a:ext cx="6095979" cy="6857990"/>
          </a:xfrm>
          <a:prstGeom prst="rect">
            <a:avLst/>
          </a:prstGeom>
          <a:noFill/>
        </p:spPr>
      </p:pic>
      <p:sp>
        <p:nvSpPr>
          <p:cNvPr id="5" name="Title">
            <a:extLst>
              <a:ext uri="{FF2B5EF4-FFF2-40B4-BE49-F238E27FC236}">
                <a16:creationId xmlns:a16="http://schemas.microsoft.com/office/drawing/2014/main" id="{77C39C6E-8553-13D9-B218-BA48F298034B}"/>
              </a:ext>
            </a:extLst>
          </p:cNvPr>
          <p:cNvSpPr txBox="1">
            <a:spLocks/>
          </p:cNvSpPr>
          <p:nvPr/>
        </p:nvSpPr>
        <p:spPr>
          <a:xfrm>
            <a:off x="6796844" y="-184035"/>
            <a:ext cx="4563883" cy="21463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ru-RU" dirty="0"/>
              <a:t>Демонстрация и пример бескорыстной любви</a:t>
            </a:r>
            <a:endParaRPr lang="en-US" dirty="0"/>
          </a:p>
        </p:txBody>
      </p:sp>
      <p:sp>
        <p:nvSpPr>
          <p:cNvPr id="6" name="Content Placeholder">
            <a:extLst>
              <a:ext uri="{FF2B5EF4-FFF2-40B4-BE49-F238E27FC236}">
                <a16:creationId xmlns:a16="http://schemas.microsoft.com/office/drawing/2014/main" id="{09A0A9BF-0F7D-38AB-E064-41367C0D5AAE}"/>
              </a:ext>
            </a:extLst>
          </p:cNvPr>
          <p:cNvSpPr txBox="1">
            <a:spLocks/>
          </p:cNvSpPr>
          <p:nvPr/>
        </p:nvSpPr>
        <p:spPr>
          <a:xfrm>
            <a:off x="6650540" y="2218297"/>
            <a:ext cx="4563883" cy="426670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ru-RU" sz="1800" dirty="0">
                <a:latin typeface="Neue Haas Grotesk Text Pro" panose="020B0504020202020204" pitchFamily="34" charset="77"/>
              </a:rPr>
              <a:t>Искупительная работа Христа является образцовой, то есть Христос подал пример того, каков Бог и как люди должны относиться к Богу (Ин. 14:9; 1 Петр. 2:21).</a:t>
            </a:r>
          </a:p>
          <a:p>
            <a:pPr>
              <a:lnSpc>
                <a:spcPct val="110000"/>
              </a:lnSpc>
            </a:pPr>
            <a:r>
              <a:rPr lang="en-US" sz="1800" dirty="0">
                <a:latin typeface="Neue Haas Grotesk Text Pro" panose="020B0504020202020204" pitchFamily="34" charset="77"/>
              </a:rPr>
              <a:t>“</a:t>
            </a:r>
            <a:r>
              <a:rPr lang="ru-RU" sz="1800" dirty="0">
                <a:latin typeface="Neue Haas Grotesk Text Pro" panose="020B0504020202020204" pitchFamily="34" charset="77"/>
              </a:rPr>
              <a:t>Бог Свою любовь к нам доказывает тем, что Христос умер за нас, когда мы были еще грешниками</a:t>
            </a:r>
            <a:r>
              <a:rPr lang="en-US" sz="1800" dirty="0">
                <a:latin typeface="Neue Haas Grotesk Text Pro" panose="020B0504020202020204" pitchFamily="34" charset="77"/>
              </a:rPr>
              <a:t>” (</a:t>
            </a:r>
            <a:r>
              <a:rPr lang="ru-RU" sz="1800" dirty="0">
                <a:latin typeface="Neue Haas Grotesk Text Pro" panose="020B0504020202020204" pitchFamily="34" charset="77"/>
              </a:rPr>
              <a:t>Рим.</a:t>
            </a:r>
            <a:r>
              <a:rPr lang="en-US" sz="1800" dirty="0">
                <a:latin typeface="Neue Haas Grotesk Text Pro" panose="020B0504020202020204" pitchFamily="34" charset="77"/>
              </a:rPr>
              <a:t> 5:8).</a:t>
            </a:r>
          </a:p>
          <a:p>
            <a:pPr>
              <a:lnSpc>
                <a:spcPct val="110000"/>
              </a:lnSpc>
            </a:pPr>
            <a:r>
              <a:rPr lang="ru-RU" sz="1800" dirty="0">
                <a:latin typeface="Neue Haas Grotesk Text Pro" panose="020B0504020202020204" pitchFamily="34" charset="77"/>
              </a:rPr>
              <a:t>Христос пострадал за нас, оставив нам пример, дабы мы шли по следам Его</a:t>
            </a:r>
            <a:r>
              <a:rPr lang="en-US" sz="1800" dirty="0">
                <a:latin typeface="Neue Haas Grotesk Text Pro" panose="020B0504020202020204" pitchFamily="34" charset="77"/>
              </a:rPr>
              <a:t>” (1 </a:t>
            </a:r>
            <a:r>
              <a:rPr lang="ru-RU" sz="1800" dirty="0">
                <a:latin typeface="Neue Haas Grotesk Text Pro" panose="020B0504020202020204" pitchFamily="34" charset="77"/>
              </a:rPr>
              <a:t>Петр.</a:t>
            </a:r>
            <a:r>
              <a:rPr lang="en-US" sz="1800" dirty="0">
                <a:latin typeface="Neue Haas Grotesk Text Pro" panose="020B0504020202020204" pitchFamily="34" charset="77"/>
              </a:rPr>
              <a:t> 2:21). </a:t>
            </a:r>
          </a:p>
          <a:p>
            <a:pPr>
              <a:lnSpc>
                <a:spcPct val="110000"/>
              </a:lnSpc>
            </a:pPr>
            <a:endParaRPr lang="en-US" sz="1400" dirty="0">
              <a:latin typeface="Neue Haas Grotesk Text Pro" panose="020B0504020202020204" pitchFamily="34" charset="77"/>
            </a:endParaRPr>
          </a:p>
        </p:txBody>
      </p:sp>
    </p:spTree>
    <p:extLst>
      <p:ext uri="{BB962C8B-B14F-4D97-AF65-F5344CB8AC3E}">
        <p14:creationId xmlns:p14="http://schemas.microsoft.com/office/powerpoint/2010/main" val="1224453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6942445" y="-1073150"/>
            <a:ext cx="4563883" cy="2146300"/>
          </a:xfrm>
        </p:spPr>
        <p:txBody>
          <a:bodyPr anchor="b">
            <a:normAutofit/>
          </a:bodyPr>
          <a:lstStyle/>
          <a:p>
            <a:r>
              <a:rPr lang="ru-RU" dirty="0"/>
              <a:t>Христос Победитель</a:t>
            </a:r>
            <a:endParaRPr lang="en-US" dirty="0"/>
          </a:p>
        </p:txBody>
      </p:sp>
      <p:pic>
        <p:nvPicPr>
          <p:cNvPr id="4" name="Picture 3" descr="Checkmate in a chess game">
            <a:extLst>
              <a:ext uri="{FF2B5EF4-FFF2-40B4-BE49-F238E27FC236}">
                <a16:creationId xmlns:a16="http://schemas.microsoft.com/office/drawing/2014/main" id="{231859C6-3BB5-9865-9C5E-B0CAB8F068D2}"/>
              </a:ext>
            </a:extLst>
          </p:cNvPr>
          <p:cNvPicPr>
            <a:picLocks noChangeAspect="1"/>
          </p:cNvPicPr>
          <p:nvPr/>
        </p:nvPicPr>
        <p:blipFill rotWithShape="1">
          <a:blip r:embed="rId3"/>
          <a:srcRect l="15179" r="17489" b="2"/>
          <a:stretch/>
        </p:blipFill>
        <p:spPr>
          <a:xfrm>
            <a:off x="20" y="10"/>
            <a:ext cx="6095979" cy="6857990"/>
          </a:xfrm>
          <a:prstGeom prst="rect">
            <a:avLst/>
          </a:prstGeom>
          <a:noFill/>
        </p:spPr>
      </p:pic>
      <p:sp>
        <p:nvSpPr>
          <p:cNvPr id="3" name="Content Placeholder"/>
          <p:cNvSpPr>
            <a:spLocks noGrp="1"/>
          </p:cNvSpPr>
          <p:nvPr>
            <p:ph idx="1"/>
          </p:nvPr>
        </p:nvSpPr>
        <p:spPr>
          <a:xfrm>
            <a:off x="6778556" y="1494692"/>
            <a:ext cx="4563883" cy="4807427"/>
          </a:xfrm>
        </p:spPr>
        <p:txBody>
          <a:bodyPr>
            <a:normAutofit/>
          </a:bodyPr>
          <a:lstStyle/>
          <a:p>
            <a:pPr>
              <a:lnSpc>
                <a:spcPct val="110000"/>
              </a:lnSpc>
            </a:pPr>
            <a:r>
              <a:rPr lang="ru-RU" sz="1800" dirty="0">
                <a:latin typeface="Neue Haas Grotesk Text Pro" panose="020B0504020202020204" pitchFamily="34" charset="77"/>
              </a:rPr>
              <a:t>Дело искупления Христа побеждает власть сатаны и его владычество.</a:t>
            </a:r>
          </a:p>
          <a:p>
            <a:pPr>
              <a:lnSpc>
                <a:spcPct val="110000"/>
              </a:lnSpc>
            </a:pPr>
            <a:r>
              <a:rPr lang="ru-RU" sz="1600" kern="100" dirty="0">
                <a:solidFill>
                  <a:srgbClr val="000000"/>
                </a:solidFill>
                <a:effectLst/>
                <a:latin typeface="Neue Haas Grotesk Text Pro" panose="020B0504020202020204" pitchFamily="34" charset="77"/>
                <a:ea typeface="Times New Roman" panose="02020603050405020304" pitchFamily="18" charset="0"/>
                <a:cs typeface="Arial" panose="020B0604020202020204" pitchFamily="34" charset="0"/>
              </a:rPr>
              <a:t>Быт. 3:15; </a:t>
            </a:r>
            <a:r>
              <a:rPr lang="ru-RU" sz="1600" kern="100" dirty="0" err="1">
                <a:solidFill>
                  <a:srgbClr val="000000"/>
                </a:solidFill>
                <a:effectLst/>
                <a:latin typeface="Neue Haas Grotesk Text Pro" panose="020B0504020202020204" pitchFamily="34" charset="77"/>
                <a:ea typeface="Times New Roman" panose="02020603050405020304" pitchFamily="18" charset="0"/>
                <a:cs typeface="Arial" panose="020B0604020202020204" pitchFamily="34" charset="0"/>
              </a:rPr>
              <a:t>Откр</a:t>
            </a:r>
            <a:r>
              <a:rPr lang="ru-RU" sz="1600" kern="100" dirty="0">
                <a:solidFill>
                  <a:srgbClr val="000000"/>
                </a:solidFill>
                <a:effectLst/>
                <a:latin typeface="Neue Haas Grotesk Text Pro" panose="020B0504020202020204" pitchFamily="34" charset="77"/>
                <a:ea typeface="Times New Roman" panose="02020603050405020304" pitchFamily="18" charset="0"/>
                <a:cs typeface="Arial" panose="020B0604020202020204" pitchFamily="34" charset="0"/>
              </a:rPr>
              <a:t>. 12:7-9; 1 Ин. 3:8; Евр. 2:14; </a:t>
            </a:r>
            <a:r>
              <a:rPr lang="ru-RU" sz="1600" kern="100" dirty="0" err="1">
                <a:solidFill>
                  <a:srgbClr val="000000"/>
                </a:solidFill>
                <a:effectLst/>
                <a:latin typeface="Neue Haas Grotesk Text Pro" panose="020B0504020202020204" pitchFamily="34" charset="77"/>
                <a:ea typeface="Times New Roman" panose="02020603050405020304" pitchFamily="18" charset="0"/>
                <a:cs typeface="Arial" panose="020B0604020202020204" pitchFamily="34" charset="0"/>
              </a:rPr>
              <a:t>Откр</a:t>
            </a:r>
            <a:r>
              <a:rPr lang="ru-RU" sz="1600" kern="100" dirty="0">
                <a:solidFill>
                  <a:srgbClr val="000000"/>
                </a:solidFill>
                <a:effectLst/>
                <a:latin typeface="Neue Haas Grotesk Text Pro" panose="020B0504020202020204" pitchFamily="34" charset="77"/>
                <a:ea typeface="Times New Roman" panose="02020603050405020304" pitchFamily="18" charset="0"/>
                <a:cs typeface="Arial" panose="020B0604020202020204" pitchFamily="34" charset="0"/>
              </a:rPr>
              <a:t>. 20:2, 10.</a:t>
            </a:r>
          </a:p>
          <a:p>
            <a:pPr>
              <a:lnSpc>
                <a:spcPct val="110000"/>
              </a:lnSpc>
            </a:pPr>
            <a:r>
              <a:rPr lang="ru-RU" sz="1800" dirty="0">
                <a:latin typeface="Neue Haas Grotesk Text Pro" panose="020B0504020202020204" pitchFamily="34" charset="77"/>
              </a:rPr>
              <a:t>Для сего то и явился Сын Божий, чтобы разрушить дела дьявола</a:t>
            </a:r>
            <a:r>
              <a:rPr lang="en-US" sz="1800" dirty="0">
                <a:latin typeface="Neue Haas Grotesk Text Pro" panose="020B0504020202020204" pitchFamily="34" charset="77"/>
              </a:rPr>
              <a:t>” (1 </a:t>
            </a:r>
            <a:r>
              <a:rPr lang="ru-RU" sz="1800" dirty="0">
                <a:latin typeface="Neue Haas Grotesk Text Pro" panose="020B0504020202020204" pitchFamily="34" charset="77"/>
              </a:rPr>
              <a:t>Ин.</a:t>
            </a:r>
            <a:r>
              <a:rPr lang="en-US" sz="1800" dirty="0">
                <a:latin typeface="Neue Haas Grotesk Text Pro" panose="020B0504020202020204" pitchFamily="34" charset="77"/>
              </a:rPr>
              <a:t> 3:8).</a:t>
            </a:r>
          </a:p>
          <a:p>
            <a:pPr lvl="0">
              <a:lnSpc>
                <a:spcPct val="110000"/>
              </a:lnSpc>
            </a:pPr>
            <a:r>
              <a:rPr lang="en-US" sz="1800" dirty="0">
                <a:latin typeface="Neue Haas Grotesk Text Pro" panose="020B0504020202020204" pitchFamily="34" charset="77"/>
              </a:rPr>
              <a:t>“ . . . </a:t>
            </a:r>
            <a:r>
              <a:rPr lang="ru-RU" sz="1800" dirty="0">
                <a:latin typeface="Neue Haas Grotesk Text Pro" panose="020B0504020202020204" pitchFamily="34" charset="77"/>
              </a:rPr>
              <a:t>Дабы смертью лишить силы имеющего державу смерти, то есть дьявола, и избавить тех, которые от страха смерти через всю жизнь были подвержены рабству</a:t>
            </a:r>
            <a:r>
              <a:rPr lang="en-US" sz="1800" dirty="0">
                <a:latin typeface="Neue Haas Grotesk Text Pro" panose="020B0504020202020204" pitchFamily="34" charset="77"/>
              </a:rPr>
              <a:t>” (</a:t>
            </a:r>
            <a:r>
              <a:rPr lang="ru-RU" sz="1800" dirty="0">
                <a:latin typeface="Neue Haas Grotesk Text Pro" panose="020B0504020202020204" pitchFamily="34" charset="77"/>
              </a:rPr>
              <a:t>Евр.</a:t>
            </a:r>
            <a:r>
              <a:rPr lang="en-US" sz="1800" dirty="0">
                <a:latin typeface="Neue Haas Grotesk Text Pro" panose="020B0504020202020204" pitchFamily="34" charset="77"/>
              </a:rPr>
              <a:t> 2:14-15; </a:t>
            </a:r>
            <a:r>
              <a:rPr lang="ru-RU" sz="1800" dirty="0">
                <a:latin typeface="Neue Haas Grotesk Text Pro" panose="020B0504020202020204" pitchFamily="34" charset="77"/>
              </a:rPr>
              <a:t>ср</a:t>
            </a:r>
            <a:r>
              <a:rPr lang="en-US" sz="1800" dirty="0">
                <a:latin typeface="Neue Haas Grotesk Text Pro" panose="020B0504020202020204" pitchFamily="34" charset="77"/>
              </a:rPr>
              <a:t>. </a:t>
            </a:r>
            <a:r>
              <a:rPr lang="ru-RU" sz="1800" dirty="0">
                <a:latin typeface="Neue Haas Grotesk Text Pro" panose="020B0504020202020204" pitchFamily="34" charset="77"/>
              </a:rPr>
              <a:t>Быт.</a:t>
            </a:r>
            <a:r>
              <a:rPr lang="en-US" sz="1800" dirty="0">
                <a:latin typeface="Neue Haas Grotesk Text Pro" panose="020B0504020202020204" pitchFamily="34" charset="77"/>
              </a:rPr>
              <a:t> 3:15)</a:t>
            </a:r>
          </a:p>
        </p:txBody>
      </p:sp>
      <p:sp>
        <p:nvSpPr>
          <p:cNvPr id="13" name="Slide Number Placeholder 5">
            <a:extLst>
              <a:ext uri="{FF2B5EF4-FFF2-40B4-BE49-F238E27FC236}">
                <a16:creationId xmlns:a16="http://schemas.microsoft.com/office/drawing/2014/main" id="{6E12565A-CC02-62BB-19FD-9F95294060AD}"/>
              </a:ext>
            </a:extLst>
          </p:cNvPr>
          <p:cNvSpPr>
            <a:spLocks noGrp="1"/>
          </p:cNvSpPr>
          <p:nvPr>
            <p:ph type="sldNum" sz="quarter" idx="4294967295"/>
          </p:nvPr>
        </p:nvSpPr>
        <p:spPr>
          <a:xfrm>
            <a:off x="11632162" y="6453002"/>
            <a:ext cx="429207" cy="365125"/>
          </a:xfrm>
          <a:prstGeom prst="rect">
            <a:avLst/>
          </a:prstGeom>
        </p:spPr>
        <p:txBody>
          <a:bodyPr>
            <a:normAutofit lnSpcReduction="10000"/>
          </a:bodyPr>
          <a:lstStyle/>
          <a:p>
            <a:pPr>
              <a:spcAft>
                <a:spcPts val="600"/>
              </a:spcAft>
            </a:pPr>
            <a:fld id="{6F391B04-159E-4284-919C-20BE23D169A4}" type="slidenum">
              <a:rPr lang="en-US" smtClean="0"/>
              <a:pPr>
                <a:spcAft>
                  <a:spcPts val="600"/>
                </a:spcAft>
              </a:pPr>
              <a:t>18</a:t>
            </a:fld>
            <a:endParaRPr lang="en-US"/>
          </a:p>
        </p:txBody>
      </p:sp>
    </p:spTree>
    <p:extLst>
      <p:ext uri="{BB962C8B-B14F-4D97-AF65-F5344CB8AC3E}">
        <p14:creationId xmlns:p14="http://schemas.microsoft.com/office/powerpoint/2010/main" val="87537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790899" y="0"/>
            <a:ext cx="5058873" cy="1323867"/>
          </a:xfrm>
        </p:spPr>
        <p:txBody>
          <a:bodyPr anchor="b">
            <a:normAutofit/>
          </a:bodyPr>
          <a:lstStyle/>
          <a:p>
            <a:r>
              <a:rPr lang="ru-RU" dirty="0"/>
              <a:t>Контекст Великой борьбы как ключ</a:t>
            </a:r>
            <a:endParaRPr lang="en-US" dirty="0"/>
          </a:p>
        </p:txBody>
      </p:sp>
      <p:sp>
        <p:nvSpPr>
          <p:cNvPr id="3" name="Content Placeholder"/>
          <p:cNvSpPr>
            <a:spLocks noGrp="1"/>
          </p:cNvSpPr>
          <p:nvPr>
            <p:ph idx="1"/>
          </p:nvPr>
        </p:nvSpPr>
        <p:spPr>
          <a:xfrm>
            <a:off x="560135" y="1634024"/>
            <a:ext cx="7182884" cy="4660715"/>
          </a:xfrm>
        </p:spPr>
        <p:txBody>
          <a:bodyPr>
            <a:noAutofit/>
          </a:bodyPr>
          <a:lstStyle/>
          <a:p>
            <a:pPr>
              <a:lnSpc>
                <a:spcPct val="110000"/>
              </a:lnSpc>
            </a:pPr>
            <a:r>
              <a:rPr lang="ru-RU" dirty="0">
                <a:latin typeface="Neue Haas Grotesk Text Pro" panose="020B0504020202020204" pitchFamily="34" charset="77"/>
              </a:rPr>
              <a:t>Связывает воедино другие аспекты, помогая нам понять, почему Бог (морально) не мог просто игнорировать зло, но для спасения грешников потребовалось искупление</a:t>
            </a:r>
            <a:r>
              <a:rPr lang="en-US" dirty="0">
                <a:effectLst/>
                <a:latin typeface="Neue Haas Grotesk Text Pro" panose="020B0504020202020204" pitchFamily="34" charset="77"/>
                <a:ea typeface="Times New Roman" panose="02020603050405020304" pitchFamily="18" charset="0"/>
              </a:rPr>
              <a:t>. </a:t>
            </a:r>
          </a:p>
          <a:p>
            <a:pPr>
              <a:lnSpc>
                <a:spcPct val="110000"/>
              </a:lnSpc>
            </a:pPr>
            <a:r>
              <a:rPr lang="ru-RU" kern="100" dirty="0">
                <a:effectLst/>
                <a:latin typeface="Neue Haas Grotesk Text Pro" panose="020B0504020202020204" pitchFamily="34" charset="77"/>
                <a:ea typeface="Times New Roman" panose="02020603050405020304" pitchFamily="18" charset="0"/>
                <a:cs typeface="Arial" panose="020B0604020202020204" pitchFamily="34" charset="0"/>
              </a:rPr>
              <a:t>Бог торжествует над клеветнической ложью сатаны, направленной против характера и правления Бога, а также над его обвинениями в адрес народа Божьего на небесном суде</a:t>
            </a:r>
            <a:r>
              <a:rPr lang="en-US" kern="100" dirty="0">
                <a:effectLst/>
                <a:latin typeface="Neue Haas Grotesk Text Pro" panose="020B0504020202020204" pitchFamily="34" charset="77"/>
                <a:ea typeface="Times New Roman" panose="02020603050405020304" pitchFamily="18" charset="0"/>
                <a:cs typeface="Arial" panose="020B0604020202020204" pitchFamily="34" charset="0"/>
              </a:rPr>
              <a:t>. </a:t>
            </a:r>
          </a:p>
          <a:p>
            <a:pPr lvl="1">
              <a:lnSpc>
                <a:spcPct val="110000"/>
              </a:lnSpc>
            </a:pPr>
            <a:r>
              <a:rPr lang="ru-RU" kern="100" dirty="0">
                <a:effectLst/>
                <a:latin typeface="Neue Haas Grotesk Text Pro" panose="020B0504020202020204" pitchFamily="34" charset="77"/>
                <a:ea typeface="Times New Roman" panose="02020603050405020304" pitchFamily="18" charset="0"/>
                <a:cs typeface="Arial" panose="020B0604020202020204" pitchFamily="34" charset="0"/>
              </a:rPr>
              <a:t>(Сатана утверждает, что Бог не может справедливо спасти таких грешников, см. Зах. 3:1-5; Иуды 9; </a:t>
            </a:r>
            <a:r>
              <a:rPr lang="ru-RU" kern="100" dirty="0" err="1">
                <a:effectLst/>
                <a:latin typeface="Neue Haas Grotesk Text Pro" panose="020B0504020202020204" pitchFamily="34" charset="77"/>
                <a:ea typeface="Times New Roman" panose="02020603050405020304" pitchFamily="18" charset="0"/>
                <a:cs typeface="Arial" panose="020B0604020202020204" pitchFamily="34" charset="0"/>
              </a:rPr>
              <a:t>Откр</a:t>
            </a:r>
            <a:r>
              <a:rPr lang="ru-RU" kern="100" dirty="0">
                <a:effectLst/>
                <a:latin typeface="Neue Haas Grotesk Text Pro" panose="020B0504020202020204" pitchFamily="34" charset="77"/>
                <a:ea typeface="Times New Roman" panose="02020603050405020304" pitchFamily="18" charset="0"/>
                <a:cs typeface="Arial" panose="020B0604020202020204" pitchFamily="34" charset="0"/>
              </a:rPr>
              <a:t>. 12:10; ср. Иов 1-2)</a:t>
            </a:r>
          </a:p>
          <a:p>
            <a:pPr lvl="1">
              <a:lnSpc>
                <a:spcPct val="110000"/>
              </a:lnSpc>
            </a:pPr>
            <a:r>
              <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a:t>
            </a:r>
            <a:r>
              <a:rPr lang="ru-RU"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Ныне настало спасение и сила и царство Бога нашего и власть Христа Его, потому что </a:t>
            </a:r>
            <a:r>
              <a:rPr lang="ru-RU" sz="1800" kern="100" dirty="0" err="1">
                <a:effectLst/>
                <a:latin typeface="Neue Haas Grotesk Text Pro" panose="020B0504020202020204" pitchFamily="34" charset="77"/>
                <a:ea typeface="Times New Roman" panose="02020603050405020304" pitchFamily="18" charset="0"/>
                <a:cs typeface="Arial" panose="020B0604020202020204" pitchFamily="34" charset="0"/>
              </a:rPr>
              <a:t>низвержен</a:t>
            </a:r>
            <a:r>
              <a:rPr lang="ru-RU"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 клеветник братьев наших, клеветавший на них пред Богом нашим день и ночь. Они победили его кровью Агнца и словом свидетельства своего</a:t>
            </a:r>
            <a:r>
              <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 (</a:t>
            </a:r>
            <a:r>
              <a:rPr lang="ru-RU" sz="1800" kern="100" dirty="0" err="1">
                <a:effectLst/>
                <a:latin typeface="Neue Haas Grotesk Text Pro" panose="020B0504020202020204" pitchFamily="34" charset="77"/>
                <a:ea typeface="Times New Roman" panose="02020603050405020304" pitchFamily="18" charset="0"/>
                <a:cs typeface="Arial" panose="020B0604020202020204" pitchFamily="34" charset="0"/>
              </a:rPr>
              <a:t>Откр</a:t>
            </a:r>
            <a:r>
              <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 12:10–11). </a:t>
            </a:r>
          </a:p>
          <a:p>
            <a:pPr lvl="1">
              <a:lnSpc>
                <a:spcPct val="110000"/>
              </a:lnSpc>
            </a:pPr>
            <a:endParaRPr lang="en-US" kern="100" dirty="0">
              <a:effectLst/>
              <a:latin typeface="Neue Haas Grotesk Text Pro" panose="020B0504020202020204" pitchFamily="34" charset="77"/>
              <a:ea typeface="Times New Roman" panose="02020603050405020304" pitchFamily="18" charset="0"/>
              <a:cs typeface="Arial" panose="020B0604020202020204" pitchFamily="34" charset="0"/>
            </a:endParaRPr>
          </a:p>
          <a:p>
            <a:pPr>
              <a:lnSpc>
                <a:spcPct val="110000"/>
              </a:lnSpc>
            </a:pPr>
            <a:endParaRPr lang="en-US" sz="1700" dirty="0">
              <a:latin typeface="Neue Haas Grotesk Text Pro" panose="020B0504020202020204" pitchFamily="34" charset="77"/>
            </a:endParaRPr>
          </a:p>
          <a:p>
            <a:pPr>
              <a:lnSpc>
                <a:spcPct val="110000"/>
              </a:lnSpc>
            </a:pPr>
            <a:endParaRPr lang="en-US" sz="1700" dirty="0">
              <a:latin typeface="Neue Haas Grotesk Text Pro" panose="020B0504020202020204" pitchFamily="34" charset="77"/>
            </a:endParaRPr>
          </a:p>
        </p:txBody>
      </p:sp>
      <p:sp>
        <p:nvSpPr>
          <p:cNvPr id="11" name="Footer Placeholder 4">
            <a:extLst>
              <a:ext uri="{FF2B5EF4-FFF2-40B4-BE49-F238E27FC236}">
                <a16:creationId xmlns:a16="http://schemas.microsoft.com/office/drawing/2014/main" id="{71CEB2DA-6AA9-FC7F-BD25-9F477656C337}"/>
              </a:ext>
            </a:extLst>
          </p:cNvPr>
          <p:cNvSpPr>
            <a:spLocks noGrp="1"/>
          </p:cNvSpPr>
          <p:nvPr>
            <p:ph type="ftr" sz="quarter" idx="4294967295"/>
          </p:nvPr>
        </p:nvSpPr>
        <p:spPr>
          <a:xfrm>
            <a:off x="8876521" y="6453002"/>
            <a:ext cx="2805405" cy="365125"/>
          </a:xfrm>
          <a:prstGeom prst="rect">
            <a:avLst/>
          </a:prstGeom>
        </p:spPr>
        <p:txBody>
          <a:bodyPr/>
          <a:lstStyle/>
          <a:p>
            <a:pPr>
              <a:spcAft>
                <a:spcPts val="600"/>
              </a:spcAft>
            </a:pPr>
            <a:r>
              <a:rPr lang="en-US"/>
              <a:t>Sample Footer Text</a:t>
            </a:r>
          </a:p>
        </p:txBody>
      </p:sp>
      <p:sp>
        <p:nvSpPr>
          <p:cNvPr id="13" name="Slide Number Placeholder 5">
            <a:extLst>
              <a:ext uri="{FF2B5EF4-FFF2-40B4-BE49-F238E27FC236}">
                <a16:creationId xmlns:a16="http://schemas.microsoft.com/office/drawing/2014/main" id="{6E12565A-CC02-62BB-19FD-9F95294060AD}"/>
              </a:ext>
            </a:extLst>
          </p:cNvPr>
          <p:cNvSpPr>
            <a:spLocks noGrp="1"/>
          </p:cNvSpPr>
          <p:nvPr>
            <p:ph type="sldNum" sz="quarter" idx="4294967295"/>
          </p:nvPr>
        </p:nvSpPr>
        <p:spPr>
          <a:xfrm>
            <a:off x="11632162" y="6453002"/>
            <a:ext cx="429207" cy="365125"/>
          </a:xfrm>
          <a:prstGeom prst="rect">
            <a:avLst/>
          </a:prstGeom>
        </p:spPr>
        <p:txBody>
          <a:bodyPr/>
          <a:lstStyle/>
          <a:p>
            <a:pPr>
              <a:spcAft>
                <a:spcPts val="600"/>
              </a:spcAft>
            </a:pPr>
            <a:fld id="{6F391B04-159E-4284-919C-20BE23D169A4}" type="slidenum">
              <a:rPr lang="en-US" smtClean="0"/>
              <a:pPr>
                <a:spcAft>
                  <a:spcPts val="600"/>
                </a:spcAft>
              </a:pPr>
              <a:t>19</a:t>
            </a:fld>
            <a:endParaRPr lang="en-US"/>
          </a:p>
        </p:txBody>
      </p:sp>
      <p:pic>
        <p:nvPicPr>
          <p:cNvPr id="4" name="Picture 3" descr="A swirling meteorite">
            <a:extLst>
              <a:ext uri="{FF2B5EF4-FFF2-40B4-BE49-F238E27FC236}">
                <a16:creationId xmlns:a16="http://schemas.microsoft.com/office/drawing/2014/main" id="{0C031F5A-4595-588B-8EE0-BF05C560A086}"/>
              </a:ext>
            </a:extLst>
          </p:cNvPr>
          <p:cNvPicPr>
            <a:picLocks noChangeAspect="1"/>
          </p:cNvPicPr>
          <p:nvPr/>
        </p:nvPicPr>
        <p:blipFill rotWithShape="1">
          <a:blip r:embed="rId3"/>
          <a:srcRect l="24968" r="18826" b="5"/>
          <a:stretch/>
        </p:blipFill>
        <p:spPr>
          <a:xfrm>
            <a:off x="8040424" y="-39872"/>
            <a:ext cx="5962792" cy="685799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02075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168CF4-98D5-532A-6768-7AE1652B8363}"/>
              </a:ext>
            </a:extLst>
          </p:cNvPr>
          <p:cNvPicPr>
            <a:picLocks noChangeAspect="1"/>
          </p:cNvPicPr>
          <p:nvPr/>
        </p:nvPicPr>
        <p:blipFill rotWithShape="1">
          <a:blip r:embed="rId2"/>
          <a:srcRect r="6250" b="6250"/>
          <a:stretch/>
        </p:blipFill>
        <p:spPr>
          <a:xfrm>
            <a:off x="20" y="-1"/>
            <a:ext cx="12191980" cy="6858001"/>
          </a:xfrm>
          <a:prstGeom prst="rect">
            <a:avLst/>
          </a:prstGeom>
          <a:noFill/>
        </p:spPr>
      </p:pic>
      <p:sp>
        <p:nvSpPr>
          <p:cNvPr id="15" name="Slide Number Placeholder 15">
            <a:extLst>
              <a:ext uri="{FF2B5EF4-FFF2-40B4-BE49-F238E27FC236}">
                <a16:creationId xmlns:a16="http://schemas.microsoft.com/office/drawing/2014/main" id="{E469E198-9AD2-31B8-0152-C6DF6F70F6F3}"/>
              </a:ext>
            </a:extLst>
          </p:cNvPr>
          <p:cNvSpPr>
            <a:spLocks noGrp="1"/>
          </p:cNvSpPr>
          <p:nvPr>
            <p:ph type="sldNum" sz="quarter" idx="4294967295"/>
          </p:nvPr>
        </p:nvSpPr>
        <p:spPr>
          <a:xfrm>
            <a:off x="11632162" y="6453002"/>
            <a:ext cx="429207" cy="365125"/>
          </a:xfrm>
          <a:prstGeom prst="rect">
            <a:avLst/>
          </a:prstGeom>
        </p:spPr>
        <p:txBody>
          <a:bodyPr/>
          <a:lstStyle/>
          <a:p>
            <a:pPr>
              <a:spcAft>
                <a:spcPts val="600"/>
              </a:spcAft>
            </a:pPr>
            <a:fld id="{6F391B04-159E-4284-919C-20BE23D169A4}" type="slidenum">
              <a:rPr lang="en-US" smtClean="0">
                <a:solidFill>
                  <a:srgbClr val="FFFFFF"/>
                </a:solidFill>
                <a:effectLst>
                  <a:outerShdw blurRad="38100" dist="38100" dir="2700000" algn="tl">
                    <a:srgbClr val="000000">
                      <a:alpha val="43137"/>
                    </a:srgbClr>
                  </a:outerShdw>
                </a:effectLst>
              </a:rPr>
              <a:pPr>
                <a:spcAft>
                  <a:spcPts val="600"/>
                </a:spcAft>
              </a:pPr>
              <a:t>2</a:t>
            </a:fld>
            <a:endParaRPr lang="en-US">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63400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790899" y="168073"/>
            <a:ext cx="5058873" cy="1323867"/>
          </a:xfrm>
        </p:spPr>
        <p:txBody>
          <a:bodyPr anchor="b">
            <a:normAutofit/>
          </a:bodyPr>
          <a:lstStyle/>
          <a:p>
            <a:r>
              <a:rPr lang="ru-RU" dirty="0"/>
              <a:t>Контекст Великой борьбы как ключ</a:t>
            </a:r>
            <a:endParaRPr lang="en-US" dirty="0"/>
          </a:p>
        </p:txBody>
      </p:sp>
      <p:sp>
        <p:nvSpPr>
          <p:cNvPr id="3" name="Content Placeholder"/>
          <p:cNvSpPr>
            <a:spLocks noGrp="1"/>
          </p:cNvSpPr>
          <p:nvPr>
            <p:ph idx="1"/>
          </p:nvPr>
        </p:nvSpPr>
        <p:spPr>
          <a:xfrm>
            <a:off x="659854" y="1792286"/>
            <a:ext cx="6549838" cy="4660715"/>
          </a:xfrm>
        </p:spPr>
        <p:txBody>
          <a:bodyPr>
            <a:normAutofit/>
          </a:bodyPr>
          <a:lstStyle/>
          <a:p>
            <a:pPr>
              <a:lnSpc>
                <a:spcPct val="110000"/>
              </a:lnSpc>
            </a:pPr>
            <a:r>
              <a:rPr lang="ru-RU" sz="2400" kern="100" dirty="0">
                <a:effectLst/>
                <a:latin typeface="Times New Roman" panose="02020603050405020304" pitchFamily="18" charset="0"/>
                <a:ea typeface="Times New Roman" panose="02020603050405020304" pitchFamily="18" charset="0"/>
                <a:cs typeface="Arial" panose="020B0604020202020204" pitchFamily="34" charset="0"/>
              </a:rPr>
              <a:t>Фаза искупления, завершившаяся на кресте, была предпосылкой для искупительного служения Христа в небесном святилище (Евр. 8:1-6; 9:11-12) и окончательного искоренения дьявола, смерти и зла (см. </a:t>
            </a:r>
            <a:r>
              <a:rPr lang="ru-RU" sz="2400" kern="100" dirty="0" err="1">
                <a:effectLst/>
                <a:latin typeface="Times New Roman" panose="02020603050405020304" pitchFamily="18" charset="0"/>
                <a:ea typeface="Times New Roman" panose="02020603050405020304" pitchFamily="18" charset="0"/>
                <a:cs typeface="Arial" panose="020B0604020202020204" pitchFamily="34" charset="0"/>
              </a:rPr>
              <a:t>Откр</a:t>
            </a:r>
            <a:r>
              <a:rPr lang="ru-RU" sz="2400" kern="100" dirty="0">
                <a:effectLst/>
                <a:latin typeface="Times New Roman" panose="02020603050405020304" pitchFamily="18" charset="0"/>
                <a:ea typeface="Times New Roman" panose="02020603050405020304" pitchFamily="18" charset="0"/>
                <a:cs typeface="Arial" panose="020B0604020202020204" pitchFamily="34" charset="0"/>
              </a:rPr>
              <a:t>. 21). </a:t>
            </a:r>
          </a:p>
          <a:p>
            <a:pPr>
              <a:lnSpc>
                <a:spcPct val="110000"/>
              </a:lnSpc>
            </a:pPr>
            <a:r>
              <a:rPr lang="ru-RU" sz="2400" kern="100" dirty="0">
                <a:effectLst/>
                <a:latin typeface="Times New Roman" panose="02020603050405020304" pitchFamily="18" charset="0"/>
                <a:ea typeface="Times New Roman" panose="02020603050405020304" pitchFamily="18" charset="0"/>
                <a:cs typeface="Arial" panose="020B0604020202020204" pitchFamily="34" charset="0"/>
              </a:rPr>
              <a:t>После распятия служение в небесных чертогах продолжается (см. </a:t>
            </a:r>
            <a:r>
              <a:rPr lang="ru-RU" sz="2400" kern="100" dirty="0" err="1">
                <a:effectLst/>
                <a:latin typeface="Times New Roman" panose="02020603050405020304" pitchFamily="18" charset="0"/>
                <a:ea typeface="Times New Roman" panose="02020603050405020304" pitchFamily="18" charset="0"/>
                <a:cs typeface="Arial" panose="020B0604020202020204" pitchFamily="34" charset="0"/>
              </a:rPr>
              <a:t>Откр</a:t>
            </a:r>
            <a:r>
              <a:rPr lang="ru-RU" sz="2400" kern="100" dirty="0">
                <a:effectLst/>
                <a:latin typeface="Times New Roman" panose="02020603050405020304" pitchFamily="18" charset="0"/>
                <a:ea typeface="Times New Roman" panose="02020603050405020304" pitchFamily="18" charset="0"/>
                <a:cs typeface="Arial" panose="020B0604020202020204" pitchFamily="34" charset="0"/>
              </a:rPr>
              <a:t>. 4–5), а суд на небесном суде состоится до Второго пришествия Христа (Дан. 7:9–10; </a:t>
            </a:r>
            <a:r>
              <a:rPr lang="ru-RU" sz="2400" kern="100" dirty="0" err="1">
                <a:effectLst/>
                <a:latin typeface="Times New Roman" panose="02020603050405020304" pitchFamily="18" charset="0"/>
                <a:ea typeface="Times New Roman" panose="02020603050405020304" pitchFamily="18" charset="0"/>
                <a:cs typeface="Arial" panose="020B0604020202020204" pitchFamily="34" charset="0"/>
              </a:rPr>
              <a:t>Откр</a:t>
            </a:r>
            <a:r>
              <a:rPr lang="ru-RU" sz="2400" kern="100" dirty="0">
                <a:effectLst/>
                <a:latin typeface="Times New Roman" panose="02020603050405020304" pitchFamily="18" charset="0"/>
                <a:ea typeface="Times New Roman" panose="02020603050405020304" pitchFamily="18" charset="0"/>
                <a:cs typeface="Arial" panose="020B0604020202020204" pitchFamily="34" charset="0"/>
              </a:rPr>
              <a:t>. 14:7 – суд перед пришествием Христа, следственное разбирательство)</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a:lnSpc>
                <a:spcPct val="110000"/>
              </a:lnSpc>
            </a:pPr>
            <a:endParaRPr lang="en-US" sz="1800" kern="100" dirty="0">
              <a:effectLst/>
              <a:latin typeface="Calibri" panose="020F0502020204030204" pitchFamily="34" charset="0"/>
              <a:ea typeface="Times New Roman" panose="02020603050405020304" pitchFamily="18" charset="0"/>
              <a:cs typeface="Arial" panose="020B0604020202020204" pitchFamily="34" charset="0"/>
            </a:endParaRPr>
          </a:p>
          <a:p>
            <a:pPr>
              <a:lnSpc>
                <a:spcPct val="110000"/>
              </a:lnSpc>
            </a:pPr>
            <a:endParaRPr lang="en-US" sz="2000" dirty="0"/>
          </a:p>
          <a:p>
            <a:pPr>
              <a:lnSpc>
                <a:spcPct val="110000"/>
              </a:lnSpc>
            </a:pPr>
            <a:endParaRPr lang="en-US" dirty="0"/>
          </a:p>
        </p:txBody>
      </p:sp>
      <p:sp>
        <p:nvSpPr>
          <p:cNvPr id="11" name="Footer Placeholder 4">
            <a:extLst>
              <a:ext uri="{FF2B5EF4-FFF2-40B4-BE49-F238E27FC236}">
                <a16:creationId xmlns:a16="http://schemas.microsoft.com/office/drawing/2014/main" id="{71CEB2DA-6AA9-FC7F-BD25-9F477656C337}"/>
              </a:ext>
            </a:extLst>
          </p:cNvPr>
          <p:cNvSpPr>
            <a:spLocks noGrp="1"/>
          </p:cNvSpPr>
          <p:nvPr>
            <p:ph type="ftr" sz="quarter" idx="4294967295"/>
          </p:nvPr>
        </p:nvSpPr>
        <p:spPr>
          <a:xfrm>
            <a:off x="8876521" y="6453002"/>
            <a:ext cx="2805405" cy="365125"/>
          </a:xfrm>
          <a:prstGeom prst="rect">
            <a:avLst/>
          </a:prstGeom>
        </p:spPr>
        <p:txBody>
          <a:bodyPr/>
          <a:lstStyle/>
          <a:p>
            <a:pPr>
              <a:spcAft>
                <a:spcPts val="600"/>
              </a:spcAft>
            </a:pPr>
            <a:r>
              <a:rPr lang="en-US"/>
              <a:t>Sample Footer Text</a:t>
            </a:r>
          </a:p>
        </p:txBody>
      </p:sp>
      <p:sp>
        <p:nvSpPr>
          <p:cNvPr id="13" name="Slide Number Placeholder 5">
            <a:extLst>
              <a:ext uri="{FF2B5EF4-FFF2-40B4-BE49-F238E27FC236}">
                <a16:creationId xmlns:a16="http://schemas.microsoft.com/office/drawing/2014/main" id="{6E12565A-CC02-62BB-19FD-9F95294060AD}"/>
              </a:ext>
            </a:extLst>
          </p:cNvPr>
          <p:cNvSpPr>
            <a:spLocks noGrp="1"/>
          </p:cNvSpPr>
          <p:nvPr>
            <p:ph type="sldNum" sz="quarter" idx="4294967295"/>
          </p:nvPr>
        </p:nvSpPr>
        <p:spPr>
          <a:xfrm>
            <a:off x="11632162" y="6453002"/>
            <a:ext cx="429207" cy="365125"/>
          </a:xfrm>
          <a:prstGeom prst="rect">
            <a:avLst/>
          </a:prstGeom>
        </p:spPr>
        <p:txBody>
          <a:bodyPr/>
          <a:lstStyle/>
          <a:p>
            <a:pPr>
              <a:spcAft>
                <a:spcPts val="600"/>
              </a:spcAft>
            </a:pPr>
            <a:fld id="{6F391B04-159E-4284-919C-20BE23D169A4}" type="slidenum">
              <a:rPr lang="en-US" smtClean="0"/>
              <a:pPr>
                <a:spcAft>
                  <a:spcPts val="600"/>
                </a:spcAft>
              </a:pPr>
              <a:t>20</a:t>
            </a:fld>
            <a:endParaRPr lang="en-US"/>
          </a:p>
        </p:txBody>
      </p:sp>
      <p:pic>
        <p:nvPicPr>
          <p:cNvPr id="5" name="Picture 4" descr="Front steps and columns of a majestic city building">
            <a:extLst>
              <a:ext uri="{FF2B5EF4-FFF2-40B4-BE49-F238E27FC236}">
                <a16:creationId xmlns:a16="http://schemas.microsoft.com/office/drawing/2014/main" id="{53F7C4F3-03C2-0023-9124-2113AFD69820}"/>
              </a:ext>
            </a:extLst>
          </p:cNvPr>
          <p:cNvPicPr>
            <a:picLocks noChangeAspect="1"/>
          </p:cNvPicPr>
          <p:nvPr/>
        </p:nvPicPr>
        <p:blipFill rotWithShape="1">
          <a:blip r:embed="rId2"/>
          <a:srcRect l="18456" r="9134" b="-1"/>
          <a:stretch/>
        </p:blipFill>
        <p:spPr>
          <a:xfrm>
            <a:off x="7812421" y="0"/>
            <a:ext cx="7439450" cy="6857990"/>
          </a:xfrm>
          <a:prstGeom prst="rect">
            <a:avLst/>
          </a:prstGeom>
          <a:noFill/>
        </p:spPr>
      </p:pic>
    </p:spTree>
    <p:extLst>
      <p:ext uri="{BB962C8B-B14F-4D97-AF65-F5344CB8AC3E}">
        <p14:creationId xmlns:p14="http://schemas.microsoft.com/office/powerpoint/2010/main" val="429930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590406" y="144924"/>
            <a:ext cx="5058873" cy="1323867"/>
          </a:xfrm>
        </p:spPr>
        <p:txBody>
          <a:bodyPr anchor="b">
            <a:normAutofit/>
          </a:bodyPr>
          <a:lstStyle/>
          <a:p>
            <a:r>
              <a:rPr lang="ru-RU" dirty="0"/>
              <a:t>Контекст Великой борьбы как ключ</a:t>
            </a:r>
            <a:endParaRPr lang="en-US" dirty="0"/>
          </a:p>
        </p:txBody>
      </p:sp>
      <p:sp>
        <p:nvSpPr>
          <p:cNvPr id="3" name="Content Placeholder"/>
          <p:cNvSpPr>
            <a:spLocks noGrp="1"/>
          </p:cNvSpPr>
          <p:nvPr>
            <p:ph idx="1"/>
          </p:nvPr>
        </p:nvSpPr>
        <p:spPr>
          <a:xfrm>
            <a:off x="590406" y="1609468"/>
            <a:ext cx="6425856" cy="4660715"/>
          </a:xfrm>
        </p:spPr>
        <p:txBody>
          <a:bodyPr>
            <a:noAutofit/>
          </a:bodyPr>
          <a:lstStyle/>
          <a:p>
            <a:pPr>
              <a:lnSpc>
                <a:spcPct val="110000"/>
              </a:lnSpc>
            </a:pPr>
            <a:r>
              <a:rPr lang="ru-RU"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Вопросы</a:t>
            </a:r>
            <a:r>
              <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 </a:t>
            </a:r>
            <a:endParaRPr lang="en-US" sz="1800" kern="100" dirty="0">
              <a:latin typeface="Neue Haas Grotesk Text Pro" panose="020B0504020202020204" pitchFamily="34" charset="77"/>
              <a:ea typeface="Times New Roman" panose="02020603050405020304" pitchFamily="18" charset="0"/>
              <a:cs typeface="Arial" panose="020B0604020202020204" pitchFamily="34" charset="0"/>
            </a:endParaRPr>
          </a:p>
          <a:p>
            <a:pPr lvl="1">
              <a:lnSpc>
                <a:spcPct val="110000"/>
              </a:lnSpc>
            </a:pPr>
            <a:r>
              <a:rPr lang="ru-RU" kern="100" dirty="0">
                <a:effectLst/>
                <a:latin typeface="Neue Haas Grotesk Text Pro" panose="020B0504020202020204" pitchFamily="34" charset="77"/>
                <a:ea typeface="Times New Roman" panose="02020603050405020304" pitchFamily="18" charset="0"/>
                <a:cs typeface="Arial" panose="020B0604020202020204" pitchFamily="34" charset="0"/>
              </a:rPr>
              <a:t>Действительно ли Бог справедлив в спасении людей, чьи грехи заслуживают смерти</a:t>
            </a:r>
            <a:r>
              <a:rPr lang="en-US" kern="100" dirty="0">
                <a:effectLst/>
                <a:latin typeface="Neue Haas Grotesk Text Pro" panose="020B0504020202020204" pitchFamily="34" charset="77"/>
                <a:ea typeface="Times New Roman" panose="02020603050405020304" pitchFamily="18" charset="0"/>
                <a:cs typeface="Arial" panose="020B0604020202020204" pitchFamily="34" charset="0"/>
              </a:rPr>
              <a:t>? </a:t>
            </a:r>
            <a:endParaRPr lang="en-US" kern="100" dirty="0">
              <a:latin typeface="Neue Haas Grotesk Text Pro" panose="020B0504020202020204" pitchFamily="34" charset="77"/>
              <a:ea typeface="Times New Roman" panose="02020603050405020304" pitchFamily="18" charset="0"/>
              <a:cs typeface="Arial" panose="020B0604020202020204" pitchFamily="34" charset="0"/>
            </a:endParaRPr>
          </a:p>
          <a:p>
            <a:pPr lvl="1">
              <a:lnSpc>
                <a:spcPct val="110000"/>
              </a:lnSpc>
            </a:pPr>
            <a:r>
              <a:rPr lang="ru-RU" kern="100" dirty="0">
                <a:effectLst/>
                <a:latin typeface="Neue Haas Grotesk Text Pro" panose="020B0504020202020204" pitchFamily="34" charset="77"/>
                <a:ea typeface="Times New Roman" panose="02020603050405020304" pitchFamily="18" charset="0"/>
                <a:cs typeface="Arial" panose="020B0604020202020204" pitchFamily="34" charset="0"/>
              </a:rPr>
              <a:t>Справедлив ли Бог в отношении спасаемых</a:t>
            </a:r>
            <a:r>
              <a:rPr lang="en-US" kern="100" dirty="0">
                <a:effectLst/>
                <a:latin typeface="Neue Haas Grotesk Text Pro" panose="020B0504020202020204" pitchFamily="34" charset="77"/>
                <a:ea typeface="Times New Roman" panose="02020603050405020304" pitchFamily="18" charset="0"/>
                <a:cs typeface="Arial" panose="020B0604020202020204" pitchFamily="34" charset="0"/>
              </a:rPr>
              <a:t>? </a:t>
            </a:r>
          </a:p>
          <a:p>
            <a:pPr lvl="1">
              <a:lnSpc>
                <a:spcPct val="110000"/>
              </a:lnSpc>
            </a:pPr>
            <a:r>
              <a:rPr lang="ru-RU" kern="100" dirty="0">
                <a:effectLst/>
                <a:latin typeface="Neue Haas Grotesk Text Pro" panose="020B0504020202020204" pitchFamily="34" charset="77"/>
                <a:ea typeface="Times New Roman" panose="02020603050405020304" pitchFamily="18" charset="0"/>
                <a:cs typeface="Arial" panose="020B0604020202020204" pitchFamily="34" charset="0"/>
              </a:rPr>
              <a:t>Действительно ли Бог сделал все, что мог, чтобы спасти заблудших, соблюдая полную справедливость для всех заинтересованных сторон</a:t>
            </a:r>
            <a:r>
              <a:rPr lang="en-US" kern="100" dirty="0">
                <a:effectLst/>
                <a:latin typeface="Neue Haas Grotesk Text Pro" panose="020B0504020202020204" pitchFamily="34" charset="77"/>
                <a:ea typeface="Times New Roman" panose="02020603050405020304" pitchFamily="18" charset="0"/>
                <a:cs typeface="Arial" panose="020B0604020202020204" pitchFamily="34" charset="0"/>
              </a:rPr>
              <a:t>?</a:t>
            </a:r>
          </a:p>
          <a:p>
            <a:pPr>
              <a:lnSpc>
                <a:spcPct val="110000"/>
              </a:lnSpc>
            </a:pPr>
            <a:r>
              <a:rPr lang="ru-RU"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Бог отвечает на эти вопросы через </a:t>
            </a:r>
            <a:r>
              <a:rPr lang="ru-RU" sz="1800" b="1" kern="100" dirty="0">
                <a:effectLst/>
                <a:latin typeface="Neue Haas Grotesk Text Pro" panose="020B0504020202020204" pitchFamily="34" charset="77"/>
                <a:ea typeface="Times New Roman" panose="02020603050405020304" pitchFamily="18" charset="0"/>
                <a:cs typeface="Arial" panose="020B0604020202020204" pitchFamily="34" charset="0"/>
              </a:rPr>
              <a:t>крест</a:t>
            </a:r>
            <a:r>
              <a:rPr lang="ru-RU"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 и служение Христа в небесном святилище.</a:t>
            </a:r>
            <a:endPar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endParaRPr>
          </a:p>
          <a:p>
            <a:pPr lvl="1">
              <a:lnSpc>
                <a:spcPct val="110000"/>
              </a:lnSpc>
            </a:pPr>
            <a:r>
              <a:rPr lang="ru-RU" kern="100" dirty="0">
                <a:effectLst/>
                <a:latin typeface="Neue Haas Grotesk Text Pro" panose="020B0504020202020204" pitchFamily="34" charset="77"/>
                <a:ea typeface="Times New Roman" panose="02020603050405020304" pitchFamily="18" charset="0"/>
                <a:cs typeface="Arial" panose="020B0604020202020204" pitchFamily="34" charset="0"/>
              </a:rPr>
              <a:t>(через суд перед Пришествием, Дан. 7:9-10; </a:t>
            </a:r>
            <a:r>
              <a:rPr lang="ru-RU" kern="100" dirty="0" err="1">
                <a:effectLst/>
                <a:latin typeface="Neue Haas Grotesk Text Pro" panose="020B0504020202020204" pitchFamily="34" charset="77"/>
                <a:ea typeface="Times New Roman" panose="02020603050405020304" pitchFamily="18" charset="0"/>
                <a:cs typeface="Arial" panose="020B0604020202020204" pitchFamily="34" charset="0"/>
              </a:rPr>
              <a:t>Отк</a:t>
            </a:r>
            <a:r>
              <a:rPr lang="ru-RU" kern="100" dirty="0">
                <a:effectLst/>
                <a:latin typeface="Neue Haas Grotesk Text Pro" panose="020B0504020202020204" pitchFamily="34" charset="77"/>
                <a:ea typeface="Times New Roman" panose="02020603050405020304" pitchFamily="18" charset="0"/>
                <a:cs typeface="Arial" panose="020B0604020202020204" pitchFamily="34" charset="0"/>
              </a:rPr>
              <a:t>. 14:7, и суд после Пришествия, описанный в Откровении 20:4-5; ср. Ин. 5:28-29, 1 Кор. 6:3).</a:t>
            </a:r>
          </a:p>
          <a:p>
            <a:pPr lvl="1">
              <a:lnSpc>
                <a:spcPct val="110000"/>
              </a:lnSpc>
            </a:pPr>
            <a:r>
              <a:rPr lang="ru-RU"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Когда Христос снова придет, все дела будут решены так, что Христос сможет справедливо «воздать каждому по делам его» (Мф. 16:27; ср. </a:t>
            </a:r>
            <a:r>
              <a:rPr lang="ru-RU" sz="1800" kern="100" dirty="0" err="1">
                <a:effectLst/>
                <a:latin typeface="Neue Haas Grotesk Text Pro" panose="020B0504020202020204" pitchFamily="34" charset="77"/>
                <a:ea typeface="Times New Roman" panose="02020603050405020304" pitchFamily="18" charset="0"/>
                <a:cs typeface="Arial" panose="020B0604020202020204" pitchFamily="34" charset="0"/>
              </a:rPr>
              <a:t>Откр</a:t>
            </a:r>
            <a:r>
              <a:rPr lang="ru-RU"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 20:12; 22:12).</a:t>
            </a:r>
            <a:endParaRPr lang="en-US" kern="100" dirty="0">
              <a:effectLst/>
              <a:latin typeface="Neue Haas Grotesk Text Pro" panose="020B0504020202020204" pitchFamily="34" charset="77"/>
              <a:ea typeface="Times New Roman" panose="02020603050405020304" pitchFamily="18" charset="0"/>
              <a:cs typeface="Arial" panose="020B0604020202020204" pitchFamily="34" charset="0"/>
            </a:endParaRPr>
          </a:p>
          <a:p>
            <a:pPr lvl="1">
              <a:lnSpc>
                <a:spcPct val="110000"/>
              </a:lnSpc>
            </a:pPr>
            <a:endParaRPr lang="en-US" sz="1500" kern="100" dirty="0">
              <a:effectLst/>
              <a:latin typeface="Neue Haas Grotesk Text Pro" panose="020B0504020202020204" pitchFamily="34" charset="77"/>
              <a:ea typeface="Times New Roman" panose="02020603050405020304" pitchFamily="18" charset="0"/>
              <a:cs typeface="Arial" panose="020B0604020202020204" pitchFamily="34" charset="0"/>
            </a:endParaRPr>
          </a:p>
          <a:p>
            <a:pPr marL="0" marR="0" indent="0">
              <a:spcBef>
                <a:spcPts val="0"/>
              </a:spcBef>
              <a:spcAft>
                <a:spcPts val="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500" kern="100" dirty="0">
              <a:effectLst/>
              <a:latin typeface="Neue Haas Grotesk Text Pro" panose="020B0504020202020204" pitchFamily="34" charset="77"/>
              <a:ea typeface="Times New Roman" panose="02020603050405020304" pitchFamily="18" charset="0"/>
              <a:cs typeface="Arial" panose="020B0604020202020204" pitchFamily="34" charset="0"/>
            </a:endParaRPr>
          </a:p>
          <a:p>
            <a:pPr>
              <a:lnSpc>
                <a:spcPct val="110000"/>
              </a:lnSpc>
            </a:pPr>
            <a:endParaRPr lang="en-US" sz="1500" kern="100" dirty="0">
              <a:effectLst/>
              <a:latin typeface="Neue Haas Grotesk Text Pro" panose="020B0504020202020204" pitchFamily="34" charset="77"/>
              <a:ea typeface="Times New Roman" panose="02020603050405020304" pitchFamily="18" charset="0"/>
              <a:cs typeface="Arial" panose="020B0604020202020204" pitchFamily="34" charset="0"/>
            </a:endParaRPr>
          </a:p>
          <a:p>
            <a:pPr>
              <a:lnSpc>
                <a:spcPct val="110000"/>
              </a:lnSpc>
            </a:pPr>
            <a:endParaRPr lang="en-US" sz="1500" kern="100" dirty="0">
              <a:effectLst/>
              <a:latin typeface="Neue Haas Grotesk Text Pro" panose="020B0504020202020204" pitchFamily="34" charset="77"/>
              <a:ea typeface="Times New Roman" panose="02020603050405020304" pitchFamily="18" charset="0"/>
              <a:cs typeface="Arial" panose="020B0604020202020204" pitchFamily="34" charset="0"/>
            </a:endParaRPr>
          </a:p>
          <a:p>
            <a:pPr>
              <a:lnSpc>
                <a:spcPct val="110000"/>
              </a:lnSpc>
            </a:pPr>
            <a:endParaRPr lang="en-US" sz="1500" dirty="0">
              <a:latin typeface="Neue Haas Grotesk Text Pro" panose="020B0504020202020204" pitchFamily="34" charset="77"/>
            </a:endParaRPr>
          </a:p>
          <a:p>
            <a:pPr>
              <a:lnSpc>
                <a:spcPct val="110000"/>
              </a:lnSpc>
            </a:pPr>
            <a:endParaRPr lang="en-US" sz="1500" dirty="0">
              <a:latin typeface="Neue Haas Grotesk Text Pro" panose="020B0504020202020204" pitchFamily="34" charset="77"/>
            </a:endParaRPr>
          </a:p>
        </p:txBody>
      </p:sp>
      <p:sp>
        <p:nvSpPr>
          <p:cNvPr id="11" name="Footer Placeholder 4">
            <a:extLst>
              <a:ext uri="{FF2B5EF4-FFF2-40B4-BE49-F238E27FC236}">
                <a16:creationId xmlns:a16="http://schemas.microsoft.com/office/drawing/2014/main" id="{71CEB2DA-6AA9-FC7F-BD25-9F477656C337}"/>
              </a:ext>
            </a:extLst>
          </p:cNvPr>
          <p:cNvSpPr>
            <a:spLocks noGrp="1"/>
          </p:cNvSpPr>
          <p:nvPr>
            <p:ph type="ftr" sz="quarter" idx="4294967295"/>
          </p:nvPr>
        </p:nvSpPr>
        <p:spPr>
          <a:xfrm>
            <a:off x="8876521" y="6453002"/>
            <a:ext cx="2805405" cy="365125"/>
          </a:xfrm>
          <a:prstGeom prst="rect">
            <a:avLst/>
          </a:prstGeom>
        </p:spPr>
        <p:txBody>
          <a:bodyPr/>
          <a:lstStyle/>
          <a:p>
            <a:pPr>
              <a:spcAft>
                <a:spcPts val="600"/>
              </a:spcAft>
            </a:pPr>
            <a:r>
              <a:rPr lang="en-US"/>
              <a:t>Sample Footer Text</a:t>
            </a:r>
          </a:p>
        </p:txBody>
      </p:sp>
      <p:sp>
        <p:nvSpPr>
          <p:cNvPr id="13" name="Slide Number Placeholder 5">
            <a:extLst>
              <a:ext uri="{FF2B5EF4-FFF2-40B4-BE49-F238E27FC236}">
                <a16:creationId xmlns:a16="http://schemas.microsoft.com/office/drawing/2014/main" id="{6E12565A-CC02-62BB-19FD-9F95294060AD}"/>
              </a:ext>
            </a:extLst>
          </p:cNvPr>
          <p:cNvSpPr>
            <a:spLocks noGrp="1"/>
          </p:cNvSpPr>
          <p:nvPr>
            <p:ph type="sldNum" sz="quarter" idx="4294967295"/>
          </p:nvPr>
        </p:nvSpPr>
        <p:spPr>
          <a:xfrm>
            <a:off x="11632162" y="6453002"/>
            <a:ext cx="429207" cy="365125"/>
          </a:xfrm>
          <a:prstGeom prst="rect">
            <a:avLst/>
          </a:prstGeom>
        </p:spPr>
        <p:txBody>
          <a:bodyPr/>
          <a:lstStyle/>
          <a:p>
            <a:pPr>
              <a:spcAft>
                <a:spcPts val="600"/>
              </a:spcAft>
            </a:pPr>
            <a:fld id="{6F391B04-159E-4284-919C-20BE23D169A4}" type="slidenum">
              <a:rPr lang="en-US" smtClean="0"/>
              <a:pPr>
                <a:spcAft>
                  <a:spcPts val="600"/>
                </a:spcAft>
              </a:pPr>
              <a:t>21</a:t>
            </a:fld>
            <a:endParaRPr lang="en-US"/>
          </a:p>
        </p:txBody>
      </p:sp>
      <p:pic>
        <p:nvPicPr>
          <p:cNvPr id="5" name="Picture 4" descr="Front steps and columns of a majestic city building">
            <a:extLst>
              <a:ext uri="{FF2B5EF4-FFF2-40B4-BE49-F238E27FC236}">
                <a16:creationId xmlns:a16="http://schemas.microsoft.com/office/drawing/2014/main" id="{53F7C4F3-03C2-0023-9124-2113AFD69820}"/>
              </a:ext>
            </a:extLst>
          </p:cNvPr>
          <p:cNvPicPr>
            <a:picLocks noChangeAspect="1"/>
          </p:cNvPicPr>
          <p:nvPr/>
        </p:nvPicPr>
        <p:blipFill rotWithShape="1">
          <a:blip r:embed="rId3"/>
          <a:srcRect l="18456" r="9134" b="-1"/>
          <a:stretch/>
        </p:blipFill>
        <p:spPr>
          <a:xfrm>
            <a:off x="7758777" y="10"/>
            <a:ext cx="7439450" cy="6857990"/>
          </a:xfrm>
          <a:prstGeom prst="rect">
            <a:avLst/>
          </a:prstGeom>
          <a:noFill/>
        </p:spPr>
      </p:pic>
    </p:spTree>
    <p:extLst>
      <p:ext uri="{BB962C8B-B14F-4D97-AF65-F5344CB8AC3E}">
        <p14:creationId xmlns:p14="http://schemas.microsoft.com/office/powerpoint/2010/main" val="4259053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1142999" y="-1073150"/>
            <a:ext cx="10182557" cy="2146300"/>
          </a:xfrm>
        </p:spPr>
        <p:txBody>
          <a:bodyPr anchor="b">
            <a:normAutofit/>
          </a:bodyPr>
          <a:lstStyle/>
          <a:p>
            <a:r>
              <a:rPr lang="ru-RU" dirty="0"/>
              <a:t>Дело искупления Христа многогранно </a:t>
            </a:r>
            <a:r>
              <a:rPr lang="en-US" dirty="0"/>
              <a:t>:</a:t>
            </a:r>
          </a:p>
        </p:txBody>
      </p:sp>
      <p:pic>
        <p:nvPicPr>
          <p:cNvPr id="5" name="limited view.mp4">
            <a:hlinkClick r:id="" action="ppaction://media"/>
            <a:extLst>
              <a:ext uri="{FF2B5EF4-FFF2-40B4-BE49-F238E27FC236}">
                <a16:creationId xmlns:a16="http://schemas.microsoft.com/office/drawing/2014/main" id="{297DE629-90E8-139D-4C8F-76C5E6D64D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2845" y="1547446"/>
            <a:ext cx="4309154" cy="4309154"/>
          </a:xfrm>
          <a:prstGeom prst="rect">
            <a:avLst/>
          </a:prstGeom>
        </p:spPr>
      </p:pic>
      <p:sp>
        <p:nvSpPr>
          <p:cNvPr id="8" name="Content Placeholder">
            <a:extLst>
              <a:ext uri="{FF2B5EF4-FFF2-40B4-BE49-F238E27FC236}">
                <a16:creationId xmlns:a16="http://schemas.microsoft.com/office/drawing/2014/main" id="{7AEAB08A-D84C-E8E1-4563-B8954BED90B7}"/>
              </a:ext>
            </a:extLst>
          </p:cNvPr>
          <p:cNvSpPr txBox="1">
            <a:spLocks/>
          </p:cNvSpPr>
          <p:nvPr/>
        </p:nvSpPr>
        <p:spPr>
          <a:xfrm>
            <a:off x="4913140" y="1360077"/>
            <a:ext cx="6788727" cy="519379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600"/>
              </a:spcBef>
              <a:spcAft>
                <a:spcPts val="0"/>
              </a:spcAft>
              <a:buNone/>
            </a:pPr>
            <a:r>
              <a:rPr lang="en-US"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 </a:t>
            </a:r>
            <a:r>
              <a:rPr lang="ru-RU" sz="2400" b="1" kern="1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заместительно</a:t>
            </a:r>
            <a:r>
              <a:rPr lang="ru-RU" sz="2400" b="1"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(Ис. 53:6; Рим. 5:8; 1 Петр 2:24; 3:18; </a:t>
            </a:r>
            <a:r>
              <a:rPr lang="ru-RU" sz="2400" kern="1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Еф</a:t>
            </a:r>
            <a:r>
              <a:rPr lang="ru-RU"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5:2; Гал. 3:13; Евр. 9:28; ср. Исх. 34:7; 2 Кор. 5:14) .</a:t>
            </a:r>
            <a:endParaRPr lang="en-US" sz="2400" kern="100" dirty="0">
              <a:effectLst/>
              <a:latin typeface="Calibri" panose="020F0502020204030204" pitchFamily="34" charset="0"/>
              <a:ea typeface="Times New Roman" panose="02020603050405020304" pitchFamily="18" charset="0"/>
              <a:cs typeface="Arial" panose="020B0604020202020204" pitchFamily="34" charset="0"/>
            </a:endParaRPr>
          </a:p>
          <a:p>
            <a:pPr marL="0" marR="0" indent="0">
              <a:spcBef>
                <a:spcPts val="600"/>
              </a:spcBef>
              <a:spcAft>
                <a:spcPts val="0"/>
              </a:spcAft>
              <a:buNone/>
            </a:pPr>
            <a:r>
              <a:rPr lang="en-US"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 </a:t>
            </a:r>
            <a:r>
              <a:rPr lang="ru-RU" sz="2400" b="1"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жертвенно </a:t>
            </a:r>
            <a:r>
              <a:rPr lang="ru-RU"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(Рим. 3:25; 8:3-4; 1 Кор. 5:7; Евр. 9:22; ср. 9:12). </a:t>
            </a:r>
          </a:p>
          <a:p>
            <a:pPr marL="0" marR="0" indent="0">
              <a:spcBef>
                <a:spcPts val="600"/>
              </a:spcBef>
              <a:spcAft>
                <a:spcPts val="0"/>
              </a:spcAft>
              <a:buNone/>
            </a:pPr>
            <a:r>
              <a:rPr lang="en-US"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(3) </a:t>
            </a:r>
            <a:r>
              <a:rPr lang="ru-RU"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Сравни </a:t>
            </a:r>
            <a:r>
              <a:rPr lang="ru-RU" sz="2400" b="1"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выкупу</a:t>
            </a:r>
            <a:r>
              <a:rPr lang="ru-RU"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и </a:t>
            </a:r>
            <a:r>
              <a:rPr lang="ru-RU" sz="2400" b="1"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искуплению</a:t>
            </a:r>
            <a:r>
              <a:rPr lang="ru-RU"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2400" kern="1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Еф</a:t>
            </a:r>
            <a:r>
              <a:rPr lang="ru-RU"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1:7; 1 Тим. 2:6; Тит. 2:14; ср. Мф. 20:28; Марк 10:45; Рим. 3:24; Евр. 9:12, 15; 1 Петр 1:18-19), включает </a:t>
            </a:r>
            <a:r>
              <a:rPr lang="ru-RU" sz="2400" b="1" kern="1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изглаживание</a:t>
            </a:r>
            <a:r>
              <a:rPr lang="ru-RU"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грехов (т. е. снятие вины), </a:t>
            </a:r>
            <a:r>
              <a:rPr lang="ru-RU" sz="2400" b="1"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оправдание</a:t>
            </a:r>
            <a:r>
              <a:rPr lang="ru-RU"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и </a:t>
            </a:r>
            <a:r>
              <a:rPr lang="ru-RU" sz="2400" b="1"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примирение</a:t>
            </a:r>
            <a:r>
              <a:rPr lang="ru-RU"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(например, Рим. 3:24-25; 8:1-4). </a:t>
            </a:r>
          </a:p>
          <a:p>
            <a:pPr marL="0" marR="0" indent="0">
              <a:spcBef>
                <a:spcPts val="600"/>
              </a:spcBef>
              <a:spcAft>
                <a:spcPts val="0"/>
              </a:spcAft>
              <a:buNone/>
            </a:pPr>
            <a:r>
              <a:rPr lang="en-US"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(4) </a:t>
            </a:r>
            <a:r>
              <a:rPr lang="ru-RU" sz="2400" b="1"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образцово </a:t>
            </a:r>
            <a:r>
              <a:rPr lang="ru-RU"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(Ин. 14:9; 1 Петр 2:21).</a:t>
            </a:r>
            <a:endParaRPr lang="en-US" sz="2400" kern="100" dirty="0">
              <a:latin typeface="Calibri" panose="020F0502020204030204" pitchFamily="34" charset="0"/>
              <a:ea typeface="Times New Roman" panose="02020603050405020304" pitchFamily="18" charset="0"/>
              <a:cs typeface="Arial" panose="020B0604020202020204" pitchFamily="34" charset="0"/>
            </a:endParaRPr>
          </a:p>
          <a:p>
            <a:pPr marL="0" marR="0" indent="0">
              <a:spcBef>
                <a:spcPts val="600"/>
              </a:spcBef>
              <a:spcAft>
                <a:spcPts val="0"/>
              </a:spcAft>
              <a:buNone/>
            </a:pPr>
            <a:r>
              <a:rPr lang="en-US"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(5) </a:t>
            </a:r>
            <a:r>
              <a:rPr lang="ru-RU" sz="2400" b="1" kern="1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О</a:t>
            </a:r>
            <a:r>
              <a:rPr lang="ru-RU" sz="2400" b="1"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державшее победу над властью сатаны и его владычеством </a:t>
            </a:r>
            <a:r>
              <a:rPr lang="ru-RU"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(Быт. 3:15; </a:t>
            </a:r>
            <a:r>
              <a:rPr lang="ru-RU" sz="2400" kern="1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Откр</a:t>
            </a:r>
            <a:r>
              <a:rPr lang="ru-RU"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12:7-9; 1 Ин. 3:8; Евр. 2:14; </a:t>
            </a:r>
            <a:r>
              <a:rPr lang="ru-RU" sz="2400" kern="1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Откр</a:t>
            </a:r>
            <a:r>
              <a:rPr lang="ru-RU" sz="24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20:2, 10).</a:t>
            </a:r>
            <a:endParaRPr lang="en-US" sz="1800" dirty="0"/>
          </a:p>
          <a:p>
            <a:pPr>
              <a:lnSpc>
                <a:spcPct val="110000"/>
              </a:lnSpc>
              <a:spcBef>
                <a:spcPts val="600"/>
              </a:spcBef>
            </a:pPr>
            <a:endParaRPr lang="en-US" sz="1800" dirty="0"/>
          </a:p>
        </p:txBody>
      </p:sp>
    </p:spTree>
    <p:extLst>
      <p:ext uri="{BB962C8B-B14F-4D97-AF65-F5344CB8AC3E}">
        <p14:creationId xmlns:p14="http://schemas.microsoft.com/office/powerpoint/2010/main" val="373489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and of a person full of coloured paint">
            <a:extLst>
              <a:ext uri="{FF2B5EF4-FFF2-40B4-BE49-F238E27FC236}">
                <a16:creationId xmlns:a16="http://schemas.microsoft.com/office/drawing/2014/main" id="{32A61F62-B4DA-43C2-C93D-55116A9A9AB3}"/>
              </a:ext>
            </a:extLst>
          </p:cNvPr>
          <p:cNvPicPr>
            <a:picLocks noChangeAspect="1"/>
          </p:cNvPicPr>
          <p:nvPr/>
        </p:nvPicPr>
        <p:blipFill rotWithShape="1">
          <a:blip r:embed="rId2"/>
          <a:srcRect t="4059" b="11672"/>
          <a:stretch/>
        </p:blipFill>
        <p:spPr>
          <a:xfrm>
            <a:off x="20" y="382510"/>
            <a:ext cx="12191980" cy="6857990"/>
          </a:xfrm>
          <a:prstGeom prst="rect">
            <a:avLst/>
          </a:prstGeom>
          <a:noFill/>
        </p:spPr>
      </p:pic>
      <p:sp>
        <p:nvSpPr>
          <p:cNvPr id="2" name="Title">
            <a:extLst>
              <a:ext uri="{FF2B5EF4-FFF2-40B4-BE49-F238E27FC236}">
                <a16:creationId xmlns:a16="http://schemas.microsoft.com/office/drawing/2014/main" id="{7A68F494-7F36-9532-D2DE-DAB78C4F7675}"/>
              </a:ext>
            </a:extLst>
          </p:cNvPr>
          <p:cNvSpPr txBox="1">
            <a:spLocks/>
          </p:cNvSpPr>
          <p:nvPr/>
        </p:nvSpPr>
        <p:spPr>
          <a:xfrm>
            <a:off x="413490" y="367996"/>
            <a:ext cx="8837546" cy="1870483"/>
          </a:xfrm>
          <a:prstGeom prst="rect">
            <a:avLst/>
          </a:prstGeom>
        </p:spPr>
        <p:txBody>
          <a:bodyP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ru-RU" dirty="0">
                <a:solidFill>
                  <a:srgbClr val="FFFFFF"/>
                </a:solidFill>
              </a:rPr>
              <a:t>Как человек может быть спасен</a:t>
            </a:r>
            <a:r>
              <a:rPr lang="en-US" dirty="0">
                <a:solidFill>
                  <a:srgbClr val="FFFFFF"/>
                </a:solidFill>
              </a:rPr>
              <a:t>?</a:t>
            </a:r>
          </a:p>
        </p:txBody>
      </p:sp>
      <p:sp>
        <p:nvSpPr>
          <p:cNvPr id="3" name="Subtitle 2">
            <a:extLst>
              <a:ext uri="{FF2B5EF4-FFF2-40B4-BE49-F238E27FC236}">
                <a16:creationId xmlns:a16="http://schemas.microsoft.com/office/drawing/2014/main" id="{87E7F864-5AFC-0080-3F2F-72B4DB5A81BE}"/>
              </a:ext>
            </a:extLst>
          </p:cNvPr>
          <p:cNvSpPr txBox="1">
            <a:spLocks/>
          </p:cNvSpPr>
          <p:nvPr/>
        </p:nvSpPr>
        <p:spPr>
          <a:xfrm>
            <a:off x="406163" y="918227"/>
            <a:ext cx="8837546" cy="770020"/>
          </a:xfrm>
          <a:prstGeom prst="rect">
            <a:avLst/>
          </a:prstGeom>
        </p:spPr>
        <p:txBody>
          <a:bodyPr>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800" dirty="0">
                <a:solidFill>
                  <a:srgbClr val="FFFFFF"/>
                </a:solidFill>
              </a:rPr>
              <a:t>Процесс спасения</a:t>
            </a:r>
            <a:endParaRPr lang="en-US" sz="280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74098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4754879" y="-853693"/>
            <a:ext cx="6788727" cy="2146300"/>
          </a:xfrm>
        </p:spPr>
        <p:txBody>
          <a:bodyPr anchor="b">
            <a:normAutofit/>
          </a:bodyPr>
          <a:lstStyle/>
          <a:p>
            <a:r>
              <a:rPr lang="ru-RU" dirty="0"/>
              <a:t>Процесс спасения</a:t>
            </a:r>
            <a:endParaRPr lang="en-US" dirty="0"/>
          </a:p>
        </p:txBody>
      </p:sp>
      <p:sp>
        <p:nvSpPr>
          <p:cNvPr id="3" name="Content Placeholder"/>
          <p:cNvSpPr>
            <a:spLocks noGrp="1"/>
          </p:cNvSpPr>
          <p:nvPr>
            <p:ph idx="1"/>
          </p:nvPr>
        </p:nvSpPr>
        <p:spPr>
          <a:xfrm>
            <a:off x="4754880" y="1444752"/>
            <a:ext cx="6788727" cy="5193791"/>
          </a:xfrm>
        </p:spPr>
        <p:txBody>
          <a:bodyPr>
            <a:normAutofit lnSpcReduction="10000"/>
          </a:bodyPr>
          <a:lstStyle/>
          <a:p>
            <a:pPr marL="342900" marR="0" indent="-342900">
              <a:spcBef>
                <a:spcPts val="600"/>
              </a:spcBef>
              <a:spcAft>
                <a:spcPts val="0"/>
              </a:spcAft>
              <a:buAutoNum type="arabicParenBoth"/>
            </a:pPr>
            <a:r>
              <a:rPr lang="ru-RU" sz="1800" b="1" kern="100" dirty="0">
                <a:effectLst/>
                <a:latin typeface="Times New Roman" panose="02020603050405020304" pitchFamily="18" charset="0"/>
                <a:ea typeface="Times New Roman" panose="02020603050405020304" pitchFamily="18" charset="0"/>
                <a:cs typeface="Arial" panose="020B0604020202020204" pitchFamily="34" charset="0"/>
              </a:rPr>
              <a:t>Вселенская готовность Бога: </a:t>
            </a:r>
            <a:r>
              <a:rPr lang="ru-RU" sz="1800" kern="100" dirty="0">
                <a:effectLst/>
                <a:latin typeface="Times New Roman" panose="02020603050405020304" pitchFamily="18" charset="0"/>
                <a:ea typeface="Times New Roman" panose="02020603050405020304" pitchFamily="18" charset="0"/>
                <a:cs typeface="Arial" panose="020B0604020202020204" pitchFamily="34" charset="0"/>
              </a:rPr>
              <a:t>Христос обеспечивает универсальную возможность для спасения всех, включая тебя и меня.</a:t>
            </a:r>
          </a:p>
          <a:p>
            <a:pPr marL="342900" marR="0" indent="-342900">
              <a:spcBef>
                <a:spcPts val="600"/>
              </a:spcBef>
              <a:spcAft>
                <a:spcPts val="0"/>
              </a:spcAft>
              <a:buAutoNum type="arabicParenBoth"/>
            </a:pPr>
            <a:r>
              <a:rPr lang="ru-RU" sz="1800" b="1" kern="100" dirty="0">
                <a:effectLst/>
                <a:latin typeface="Times New Roman" panose="02020603050405020304" pitchFamily="18" charset="0"/>
                <a:ea typeface="Times New Roman" panose="02020603050405020304" pitchFamily="18" charset="0"/>
                <a:cs typeface="Arial" panose="020B0604020202020204" pitchFamily="34" charset="0"/>
              </a:rPr>
              <a:t>Бог милостиво обращается к нам прежде, чем мы что-либо делаем </a:t>
            </a:r>
            <a:r>
              <a:rPr lang="en-US" sz="1800" kern="100" dirty="0">
                <a:effectLst/>
                <a:latin typeface="Times New Roman" panose="02020603050405020304" pitchFamily="18" charset="0"/>
                <a:ea typeface="Times New Roman" panose="02020603050405020304" pitchFamily="18" charset="0"/>
                <a:cs typeface="Arial" panose="020B0604020202020204" pitchFamily="34" charset="0"/>
              </a:rPr>
              <a:t>: </a:t>
            </a:r>
            <a:r>
              <a:rPr lang="ru-RU" sz="1800" kern="100" dirty="0">
                <a:effectLst/>
                <a:latin typeface="Times New Roman" panose="02020603050405020304" pitchFamily="18" charset="0"/>
                <a:ea typeface="Times New Roman" panose="02020603050405020304" pitchFamily="18" charset="0"/>
                <a:cs typeface="Arial" panose="020B0604020202020204" pitchFamily="34" charset="0"/>
              </a:rPr>
              <a:t>Бог первым обращается к людям и влечет их к себе</a:t>
            </a:r>
            <a:r>
              <a:rPr lang="en-US" sz="1800" kern="100"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1800" kern="100" dirty="0">
              <a:latin typeface="Calibri" panose="020F0502020204030204" pitchFamily="34" charset="0"/>
              <a:ea typeface="Times New Roman" panose="02020603050405020304" pitchFamily="18" charset="0"/>
              <a:cs typeface="Arial" panose="020B0604020202020204" pitchFamily="34" charset="0"/>
            </a:endParaRPr>
          </a:p>
          <a:p>
            <a:pPr marL="342900" marR="0" indent="-342900">
              <a:spcBef>
                <a:spcPts val="600"/>
              </a:spcBef>
              <a:spcAft>
                <a:spcPts val="0"/>
              </a:spcAft>
              <a:buAutoNum type="arabicParenBoth"/>
            </a:pPr>
            <a:r>
              <a:rPr lang="ru-RU" sz="1800" b="1" kern="100" dirty="0">
                <a:effectLst/>
                <a:latin typeface="Times New Roman" panose="02020603050405020304" pitchFamily="18" charset="0"/>
                <a:ea typeface="Times New Roman" panose="02020603050405020304" pitchFamily="18" charset="0"/>
                <a:cs typeface="Arial" panose="020B0604020202020204" pitchFamily="34" charset="0"/>
              </a:rPr>
              <a:t>Покаяние</a:t>
            </a:r>
            <a:r>
              <a:rPr lang="en-US" sz="1800" kern="100" dirty="0">
                <a:effectLst/>
                <a:latin typeface="Times New Roman" panose="02020603050405020304" pitchFamily="18" charset="0"/>
                <a:ea typeface="Times New Roman" panose="02020603050405020304" pitchFamily="18" charset="0"/>
                <a:cs typeface="Arial" panose="020B0604020202020204" pitchFamily="34" charset="0"/>
              </a:rPr>
              <a:t>: </a:t>
            </a:r>
            <a:r>
              <a:rPr lang="ru-RU" sz="1800" kern="100" dirty="0">
                <a:effectLst/>
                <a:latin typeface="Times New Roman" panose="02020603050405020304" pitchFamily="18" charset="0"/>
                <a:ea typeface="Times New Roman" panose="02020603050405020304" pitchFamily="18" charset="0"/>
                <a:cs typeface="Arial" panose="020B0604020202020204" pitchFamily="34" charset="0"/>
              </a:rPr>
              <a:t>Святой Дух обличает нас во грехе, а благость Божия ведет нас к покаянию</a:t>
            </a:r>
            <a:r>
              <a:rPr lang="en-US" sz="1800" kern="100"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1800" kern="100" dirty="0">
              <a:latin typeface="Calibri" panose="020F0502020204030204" pitchFamily="34" charset="0"/>
              <a:ea typeface="Times New Roman" panose="02020603050405020304" pitchFamily="18" charset="0"/>
              <a:cs typeface="Arial" panose="020B0604020202020204" pitchFamily="34" charset="0"/>
            </a:endParaRPr>
          </a:p>
          <a:p>
            <a:pPr marL="342900" marR="0" indent="-342900">
              <a:spcBef>
                <a:spcPts val="600"/>
              </a:spcBef>
              <a:spcAft>
                <a:spcPts val="0"/>
              </a:spcAft>
              <a:buAutoNum type="arabicParenBoth"/>
            </a:pPr>
            <a:r>
              <a:rPr lang="ru-RU" sz="1800" b="1" kern="100" dirty="0">
                <a:effectLst/>
                <a:latin typeface="Times New Roman" panose="02020603050405020304" pitchFamily="18" charset="0"/>
                <a:ea typeface="Times New Roman" panose="02020603050405020304" pitchFamily="18" charset="0"/>
                <a:cs typeface="Arial" panose="020B0604020202020204" pitchFamily="34" charset="0"/>
              </a:rPr>
              <a:t>Вера</a:t>
            </a:r>
            <a:r>
              <a:rPr lang="en-US" sz="1800" kern="100" dirty="0">
                <a:effectLst/>
                <a:latin typeface="Times New Roman" panose="02020603050405020304" pitchFamily="18" charset="0"/>
                <a:ea typeface="Times New Roman" panose="02020603050405020304" pitchFamily="18" charset="0"/>
                <a:cs typeface="Arial" panose="020B0604020202020204" pitchFamily="34" charset="0"/>
              </a:rPr>
              <a:t>: </a:t>
            </a:r>
            <a:r>
              <a:rPr lang="ru-RU" sz="1800" kern="100" dirty="0">
                <a:effectLst/>
                <a:latin typeface="Times New Roman" panose="02020603050405020304" pitchFamily="18" charset="0"/>
                <a:ea typeface="Times New Roman" panose="02020603050405020304" pitchFamily="18" charset="0"/>
                <a:cs typeface="Arial" panose="020B0604020202020204" pitchFamily="34" charset="0"/>
              </a:rPr>
              <a:t>Бог побуждает нас возложить спасительную веру на Христа, полностью предавшись Ему.</a:t>
            </a:r>
            <a:r>
              <a:rPr lang="en-US" sz="1800" kern="100"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1800" kern="100" dirty="0">
              <a:latin typeface="Calibri" panose="020F0502020204030204" pitchFamily="34" charset="0"/>
              <a:ea typeface="Times New Roman" panose="02020603050405020304" pitchFamily="18" charset="0"/>
              <a:cs typeface="Arial" panose="020B0604020202020204" pitchFamily="34" charset="0"/>
            </a:endParaRPr>
          </a:p>
          <a:p>
            <a:pPr marL="342900" marR="0" indent="-342900">
              <a:spcBef>
                <a:spcPts val="600"/>
              </a:spcBef>
              <a:spcAft>
                <a:spcPts val="0"/>
              </a:spcAft>
              <a:buAutoNum type="arabicParenBoth"/>
            </a:pPr>
            <a:r>
              <a:rPr lang="ru-RU" sz="1800" b="1" kern="100" dirty="0">
                <a:effectLst/>
                <a:latin typeface="Times New Roman" panose="02020603050405020304" pitchFamily="18" charset="0"/>
                <a:ea typeface="Times New Roman" panose="02020603050405020304" pitchFamily="18" charset="0"/>
                <a:cs typeface="Arial" panose="020B0604020202020204" pitchFamily="34" charset="0"/>
              </a:rPr>
              <a:t>Оправдание</a:t>
            </a:r>
            <a:r>
              <a:rPr lang="en-US" sz="1800" kern="100" dirty="0">
                <a:effectLst/>
                <a:latin typeface="Times New Roman" panose="02020603050405020304" pitchFamily="18" charset="0"/>
                <a:ea typeface="Times New Roman" panose="02020603050405020304" pitchFamily="18" charset="0"/>
                <a:cs typeface="Arial" panose="020B0604020202020204" pitchFamily="34" charset="0"/>
              </a:rPr>
              <a:t>: </a:t>
            </a:r>
            <a:r>
              <a:rPr lang="ru-RU" sz="1800" kern="100" dirty="0">
                <a:effectLst/>
                <a:latin typeface="Times New Roman" panose="02020603050405020304" pitchFamily="18" charset="0"/>
                <a:ea typeface="Times New Roman" panose="02020603050405020304" pitchFamily="18" charset="0"/>
                <a:cs typeface="Arial" panose="020B0604020202020204" pitchFamily="34" charset="0"/>
              </a:rPr>
              <a:t>Бог оправдывает нас (объявляет, что мы прощены за наши грехи).</a:t>
            </a:r>
            <a:endParaRPr lang="en-US" sz="1800" kern="100" dirty="0">
              <a:latin typeface="Calibri" panose="020F0502020204030204" pitchFamily="34" charset="0"/>
              <a:ea typeface="Times New Roman" panose="02020603050405020304" pitchFamily="18" charset="0"/>
              <a:cs typeface="Arial" panose="020B0604020202020204" pitchFamily="34" charset="0"/>
            </a:endParaRPr>
          </a:p>
          <a:p>
            <a:pPr marL="342900" marR="0" indent="-342900">
              <a:spcBef>
                <a:spcPts val="600"/>
              </a:spcBef>
              <a:spcAft>
                <a:spcPts val="0"/>
              </a:spcAft>
              <a:buAutoNum type="arabicParenBoth"/>
            </a:pPr>
            <a:r>
              <a:rPr lang="ru-RU" sz="1800" b="1" kern="100" dirty="0">
                <a:effectLst/>
                <a:latin typeface="Times New Roman" panose="02020603050405020304" pitchFamily="18" charset="0"/>
                <a:ea typeface="Times New Roman" panose="02020603050405020304" pitchFamily="18" charset="0"/>
                <a:cs typeface="Arial" panose="020B0604020202020204" pitchFamily="34" charset="0"/>
              </a:rPr>
              <a:t>Освящение</a:t>
            </a:r>
            <a:r>
              <a:rPr lang="en-US" sz="1800" kern="100" dirty="0">
                <a:effectLst/>
                <a:latin typeface="Times New Roman" panose="02020603050405020304" pitchFamily="18" charset="0"/>
                <a:ea typeface="Times New Roman" panose="02020603050405020304" pitchFamily="18" charset="0"/>
                <a:cs typeface="Arial" panose="020B0604020202020204" pitchFamily="34" charset="0"/>
              </a:rPr>
              <a:t>: </a:t>
            </a:r>
            <a:r>
              <a:rPr lang="ru-RU" sz="1800" kern="100" dirty="0">
                <a:effectLst/>
                <a:latin typeface="Times New Roman" panose="02020603050405020304" pitchFamily="18" charset="0"/>
                <a:ea typeface="Times New Roman" panose="02020603050405020304" pitchFamily="18" charset="0"/>
                <a:cs typeface="Arial" panose="020B0604020202020204" pitchFamily="34" charset="0"/>
              </a:rPr>
              <a:t>Бог освящает нас (со временем делает нас святыми, праведными и любящими).</a:t>
            </a:r>
          </a:p>
          <a:p>
            <a:pPr marL="342900" marR="0" indent="-342900">
              <a:spcBef>
                <a:spcPts val="600"/>
              </a:spcBef>
              <a:spcAft>
                <a:spcPts val="0"/>
              </a:spcAft>
              <a:buAutoNum type="arabicParenBoth"/>
            </a:pPr>
            <a:r>
              <a:rPr lang="ru-RU" sz="1800" b="1" kern="100" dirty="0">
                <a:effectLst/>
                <a:latin typeface="Times New Roman" panose="02020603050405020304" pitchFamily="18" charset="0"/>
                <a:ea typeface="Times New Roman" panose="02020603050405020304" pitchFamily="18" charset="0"/>
                <a:cs typeface="Arial" panose="020B0604020202020204" pitchFamily="34" charset="0"/>
              </a:rPr>
              <a:t>Прославление</a:t>
            </a:r>
            <a:r>
              <a:rPr lang="en-US" sz="1800" kern="100" dirty="0">
                <a:effectLst/>
                <a:latin typeface="Times New Roman" panose="02020603050405020304" pitchFamily="18" charset="0"/>
                <a:ea typeface="Times New Roman" panose="02020603050405020304" pitchFamily="18" charset="0"/>
                <a:cs typeface="Arial" panose="020B0604020202020204" pitchFamily="34" charset="0"/>
              </a:rPr>
              <a:t>: </a:t>
            </a:r>
            <a:r>
              <a:rPr lang="ru-RU" sz="1800" kern="100" dirty="0">
                <a:effectLst/>
                <a:latin typeface="Times New Roman" panose="02020603050405020304" pitchFamily="18" charset="0"/>
                <a:ea typeface="Times New Roman" panose="02020603050405020304" pitchFamily="18" charset="0"/>
                <a:cs typeface="Arial" panose="020B0604020202020204" pitchFamily="34" charset="0"/>
              </a:rPr>
              <a:t>Бог наконец прославит нас, сделает нас совершенными, изменит нас (из тленных в нетленные).</a:t>
            </a:r>
            <a:endParaRPr lang="en-US" sz="1800" dirty="0"/>
          </a:p>
        </p:txBody>
      </p:sp>
      <p:pic>
        <p:nvPicPr>
          <p:cNvPr id="5" name="Picture 4" descr="Path winding through a grassy field">
            <a:extLst>
              <a:ext uri="{FF2B5EF4-FFF2-40B4-BE49-F238E27FC236}">
                <a16:creationId xmlns:a16="http://schemas.microsoft.com/office/drawing/2014/main" id="{BD3E46F3-7D24-18D5-5AEF-500E4EE9C5FC}"/>
              </a:ext>
            </a:extLst>
          </p:cNvPr>
          <p:cNvPicPr>
            <a:picLocks noChangeAspect="1"/>
          </p:cNvPicPr>
          <p:nvPr/>
        </p:nvPicPr>
        <p:blipFill rotWithShape="1">
          <a:blip r:embed="rId3"/>
          <a:srcRect l="16655" r="11738" b="-3"/>
          <a:stretch/>
        </p:blipFill>
        <p:spPr>
          <a:xfrm>
            <a:off x="-426700" y="0"/>
            <a:ext cx="4829367" cy="6857990"/>
          </a:xfrm>
          <a:prstGeom prst="rect">
            <a:avLst/>
          </a:prstGeom>
          <a:noFill/>
        </p:spPr>
      </p:pic>
    </p:spTree>
    <p:extLst>
      <p:ext uri="{BB962C8B-B14F-4D97-AF65-F5344CB8AC3E}">
        <p14:creationId xmlns:p14="http://schemas.microsoft.com/office/powerpoint/2010/main" val="4016568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77C39C6E-8553-13D9-B218-BA48F298034B}"/>
              </a:ext>
            </a:extLst>
          </p:cNvPr>
          <p:cNvSpPr txBox="1">
            <a:spLocks/>
          </p:cNvSpPr>
          <p:nvPr/>
        </p:nvSpPr>
        <p:spPr>
          <a:xfrm>
            <a:off x="6780515" y="-837177"/>
            <a:ext cx="4045327" cy="21463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ru-RU" dirty="0"/>
              <a:t>Вселенская готовность</a:t>
            </a:r>
            <a:endParaRPr lang="en-US" dirty="0"/>
          </a:p>
        </p:txBody>
      </p:sp>
      <p:sp>
        <p:nvSpPr>
          <p:cNvPr id="6" name="Content Placeholder">
            <a:extLst>
              <a:ext uri="{FF2B5EF4-FFF2-40B4-BE49-F238E27FC236}">
                <a16:creationId xmlns:a16="http://schemas.microsoft.com/office/drawing/2014/main" id="{09A0A9BF-0F7D-38AB-E064-41367C0D5AAE}"/>
              </a:ext>
            </a:extLst>
          </p:cNvPr>
          <p:cNvSpPr txBox="1">
            <a:spLocks/>
          </p:cNvSpPr>
          <p:nvPr/>
        </p:nvSpPr>
        <p:spPr>
          <a:xfrm>
            <a:off x="6780515" y="1656339"/>
            <a:ext cx="4563883" cy="473784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latin typeface="Neue Haas Grotesk Text Pro" panose="020B0504020202020204" pitchFamily="34" charset="77"/>
              </a:rPr>
              <a:t>Бог</a:t>
            </a:r>
            <a:r>
              <a:rPr lang="en-US" sz="1600" dirty="0">
                <a:latin typeface="Neue Haas Grotesk Text Pro" panose="020B0504020202020204" pitchFamily="34" charset="77"/>
              </a:rPr>
              <a:t> “</a:t>
            </a:r>
            <a:r>
              <a:rPr lang="ru-RU" sz="1600" dirty="0">
                <a:latin typeface="Neue Haas Grotesk Text Pro" panose="020B0504020202020204" pitchFamily="34" charset="77"/>
              </a:rPr>
              <a:t>желает, чтобы все люди спаслись и достигли познания истины</a:t>
            </a:r>
            <a:r>
              <a:rPr lang="en-US" sz="1600" dirty="0">
                <a:latin typeface="Neue Haas Grotesk Text Pro" panose="020B0504020202020204" pitchFamily="34" charset="77"/>
              </a:rPr>
              <a:t>”</a:t>
            </a:r>
            <a:r>
              <a:rPr lang="ru-RU" sz="1600" dirty="0">
                <a:latin typeface="Neue Haas Grotesk Text Pro" panose="020B0504020202020204" pitchFamily="34" charset="77"/>
              </a:rPr>
              <a:t>, «предавший Себя для искупления всех»</a:t>
            </a:r>
            <a:r>
              <a:rPr lang="en-US" sz="1600" dirty="0">
                <a:latin typeface="Neue Haas Grotesk Text Pro" panose="020B0504020202020204" pitchFamily="34" charset="77"/>
              </a:rPr>
              <a:t> </a:t>
            </a:r>
            <a:r>
              <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(1 </a:t>
            </a:r>
            <a:r>
              <a:rPr lang="ru-RU"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Тим.</a:t>
            </a:r>
            <a:r>
              <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 2:4, 6; 4:10; </a:t>
            </a:r>
            <a:r>
              <a:rPr lang="ru-RU"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ср.</a:t>
            </a:r>
            <a:r>
              <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 </a:t>
            </a:r>
            <a:r>
              <a:rPr lang="ru-RU"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Ин.</a:t>
            </a:r>
            <a:r>
              <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 3:16; 12:32; </a:t>
            </a:r>
            <a:r>
              <a:rPr lang="ru-RU"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Тит.</a:t>
            </a:r>
            <a:r>
              <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 2:11). </a:t>
            </a:r>
          </a:p>
          <a:p>
            <a:r>
              <a:rPr lang="ru-RU"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Бог «долготерпелив</a:t>
            </a:r>
            <a:r>
              <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a:t>
            </a:r>
            <a:r>
              <a:rPr lang="ru-RU"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 «не желая, чтобы кто погиб, но чтобы все пришли к покаянию</a:t>
            </a:r>
            <a:r>
              <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 (2 </a:t>
            </a:r>
            <a:r>
              <a:rPr lang="ru-RU"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Петр</a:t>
            </a:r>
            <a:r>
              <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 3:9; </a:t>
            </a:r>
            <a:r>
              <a:rPr lang="ru-RU"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ср</a:t>
            </a:r>
            <a:r>
              <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 </a:t>
            </a:r>
            <a:r>
              <a:rPr lang="ru-RU"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Мф.</a:t>
            </a:r>
            <a:r>
              <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 12:14; </a:t>
            </a:r>
            <a:r>
              <a:rPr lang="ru-RU" sz="1800" kern="100" dirty="0" err="1">
                <a:effectLst/>
                <a:latin typeface="Neue Haas Grotesk Text Pro" panose="020B0504020202020204" pitchFamily="34" charset="77"/>
                <a:ea typeface="Times New Roman" panose="02020603050405020304" pitchFamily="18" charset="0"/>
                <a:cs typeface="Arial" panose="020B0604020202020204" pitchFamily="34" charset="0"/>
              </a:rPr>
              <a:t>Иез</a:t>
            </a:r>
            <a:r>
              <a:rPr lang="ru-RU"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a:t>
            </a:r>
            <a:r>
              <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 18:23, 32; 33:11). </a:t>
            </a:r>
            <a:endParaRPr lang="en-US" sz="1600" dirty="0">
              <a:latin typeface="Neue Haas Grotesk Text Pro" panose="020B0504020202020204" pitchFamily="34" charset="77"/>
            </a:endParaRPr>
          </a:p>
          <a:p>
            <a:pPr lvl="0"/>
            <a:r>
              <a:rPr lang="ru-RU" sz="1600" dirty="0">
                <a:latin typeface="Neue Haas Grotesk Text Pro" panose="020B0504020202020204" pitchFamily="34" charset="77"/>
              </a:rPr>
              <a:t>Сам Христос </a:t>
            </a:r>
            <a:r>
              <a:rPr lang="en-US" sz="1600" dirty="0">
                <a:latin typeface="Neue Haas Grotesk Text Pro" panose="020B0504020202020204" pitchFamily="34" charset="77"/>
              </a:rPr>
              <a:t>“</a:t>
            </a:r>
            <a:r>
              <a:rPr lang="ru-RU" sz="1600" dirty="0">
                <a:latin typeface="Neue Haas Grotesk Text Pro" panose="020B0504020202020204" pitchFamily="34" charset="77"/>
              </a:rPr>
              <a:t>есть умилостивление за грехи наши, и не только за наши, но и за грехи всего мира</a:t>
            </a:r>
            <a:r>
              <a:rPr lang="en-US" sz="1600" dirty="0">
                <a:latin typeface="Neue Haas Grotesk Text Pro" panose="020B0504020202020204" pitchFamily="34" charset="77"/>
              </a:rPr>
              <a:t>” </a:t>
            </a:r>
            <a:r>
              <a:rPr lang="en-US" sz="1800" dirty="0">
                <a:effectLst/>
                <a:latin typeface="Neue Haas Grotesk Text Pro" panose="020B0504020202020204" pitchFamily="34" charset="77"/>
                <a:ea typeface="Times New Roman" panose="02020603050405020304" pitchFamily="18" charset="0"/>
              </a:rPr>
              <a:t>(1 </a:t>
            </a:r>
            <a:r>
              <a:rPr lang="ru-RU" sz="1800" dirty="0">
                <a:effectLst/>
                <a:latin typeface="Neue Haas Grotesk Text Pro" panose="020B0504020202020204" pitchFamily="34" charset="77"/>
                <a:ea typeface="Times New Roman" panose="02020603050405020304" pitchFamily="18" charset="0"/>
              </a:rPr>
              <a:t>Ин.</a:t>
            </a:r>
            <a:r>
              <a:rPr lang="en-US" sz="1800" dirty="0">
                <a:effectLst/>
                <a:latin typeface="Neue Haas Grotesk Text Pro" panose="020B0504020202020204" pitchFamily="34" charset="77"/>
                <a:ea typeface="Times New Roman" panose="02020603050405020304" pitchFamily="18" charset="0"/>
              </a:rPr>
              <a:t> 2:2). </a:t>
            </a:r>
            <a:endParaRPr lang="en-US" sz="1600" dirty="0">
              <a:latin typeface="Neue Haas Grotesk Text Pro" panose="020B0504020202020204" pitchFamily="34" charset="77"/>
            </a:endParaRPr>
          </a:p>
          <a:p>
            <a:pPr>
              <a:lnSpc>
                <a:spcPct val="110000"/>
              </a:lnSpc>
            </a:pPr>
            <a:endParaRPr lang="en-US" sz="1400" dirty="0">
              <a:latin typeface="Neue Haas Grotesk Text Pro" panose="020B0504020202020204" pitchFamily="34" charset="77"/>
            </a:endParaRPr>
          </a:p>
        </p:txBody>
      </p:sp>
      <p:pic>
        <p:nvPicPr>
          <p:cNvPr id="2" name="Picture 1" descr="Light passing through clouds">
            <a:extLst>
              <a:ext uri="{FF2B5EF4-FFF2-40B4-BE49-F238E27FC236}">
                <a16:creationId xmlns:a16="http://schemas.microsoft.com/office/drawing/2014/main" id="{A2256CBA-8587-EFD4-8862-1E4BB23D96D6}"/>
              </a:ext>
            </a:extLst>
          </p:cNvPr>
          <p:cNvPicPr>
            <a:picLocks noChangeAspect="1"/>
          </p:cNvPicPr>
          <p:nvPr/>
        </p:nvPicPr>
        <p:blipFill rotWithShape="1">
          <a:blip r:embed="rId3"/>
          <a:srcRect l="17784" r="22969" b="-3"/>
          <a:stretch/>
        </p:blipFill>
        <p:spPr>
          <a:xfrm>
            <a:off x="20" y="10"/>
            <a:ext cx="6095979" cy="6857990"/>
          </a:xfrm>
          <a:prstGeom prst="rect">
            <a:avLst/>
          </a:prstGeom>
          <a:noFill/>
        </p:spPr>
      </p:pic>
    </p:spTree>
    <p:extLst>
      <p:ext uri="{BB962C8B-B14F-4D97-AF65-F5344CB8AC3E}">
        <p14:creationId xmlns:p14="http://schemas.microsoft.com/office/powerpoint/2010/main" val="3441489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heep in the mud&#10;&#10;Description automatically generated">
            <a:extLst>
              <a:ext uri="{FF2B5EF4-FFF2-40B4-BE49-F238E27FC236}">
                <a16:creationId xmlns:a16="http://schemas.microsoft.com/office/drawing/2014/main" id="{0EDA9249-774C-DB60-598C-7A6BFA903A92}"/>
              </a:ext>
            </a:extLst>
          </p:cNvPr>
          <p:cNvPicPr>
            <a:picLocks noChangeAspect="1"/>
          </p:cNvPicPr>
          <p:nvPr/>
        </p:nvPicPr>
        <p:blipFill rotWithShape="1">
          <a:blip r:embed="rId3">
            <a:extLst>
              <a:ext uri="{28A0092B-C50C-407E-A947-70E740481C1C}">
                <a14:useLocalDpi xmlns:a14="http://schemas.microsoft.com/office/drawing/2010/main" val="0"/>
              </a:ext>
            </a:extLst>
          </a:blip>
          <a:srcRect l="6949" r="4162"/>
          <a:stretch/>
        </p:blipFill>
        <p:spPr>
          <a:xfrm>
            <a:off x="6096021" y="0"/>
            <a:ext cx="6095979" cy="6857990"/>
          </a:xfrm>
          <a:prstGeom prst="rect">
            <a:avLst/>
          </a:prstGeom>
          <a:noFill/>
        </p:spPr>
      </p:pic>
      <p:sp>
        <p:nvSpPr>
          <p:cNvPr id="5" name="Title">
            <a:extLst>
              <a:ext uri="{FF2B5EF4-FFF2-40B4-BE49-F238E27FC236}">
                <a16:creationId xmlns:a16="http://schemas.microsoft.com/office/drawing/2014/main" id="{7DFD7510-FB31-D951-D2FC-EA97646E019A}"/>
              </a:ext>
            </a:extLst>
          </p:cNvPr>
          <p:cNvSpPr>
            <a:spLocks noGrp="1"/>
          </p:cNvSpPr>
          <p:nvPr>
            <p:ph type="title"/>
          </p:nvPr>
        </p:nvSpPr>
        <p:spPr>
          <a:xfrm>
            <a:off x="827843" y="-393539"/>
            <a:ext cx="4563883" cy="2146300"/>
          </a:xfrm>
        </p:spPr>
        <p:txBody>
          <a:bodyPr anchor="b">
            <a:normAutofit/>
          </a:bodyPr>
          <a:lstStyle/>
          <a:p>
            <a:r>
              <a:rPr lang="ru-RU" sz="3200" dirty="0"/>
              <a:t>Божья милостивая работа предшествует ответной реакции человека</a:t>
            </a:r>
            <a:endParaRPr lang="en-US" sz="3200" dirty="0"/>
          </a:p>
        </p:txBody>
      </p:sp>
      <p:sp>
        <p:nvSpPr>
          <p:cNvPr id="6" name="Content Placeholder">
            <a:extLst>
              <a:ext uri="{FF2B5EF4-FFF2-40B4-BE49-F238E27FC236}">
                <a16:creationId xmlns:a16="http://schemas.microsoft.com/office/drawing/2014/main" id="{8DBB4F08-65D3-BB8F-8523-05B26CE4C6D0}"/>
              </a:ext>
            </a:extLst>
          </p:cNvPr>
          <p:cNvSpPr>
            <a:spLocks noGrp="1"/>
          </p:cNvSpPr>
          <p:nvPr>
            <p:ph idx="1"/>
          </p:nvPr>
        </p:nvSpPr>
        <p:spPr>
          <a:xfrm>
            <a:off x="827843" y="2021422"/>
            <a:ext cx="4563883" cy="4373582"/>
          </a:xfrm>
        </p:spPr>
        <p:txBody>
          <a:bodyPr>
            <a:normAutofit lnSpcReduction="10000"/>
          </a:bodyPr>
          <a:lstStyle/>
          <a:p>
            <a:pPr lvl="0"/>
            <a:r>
              <a:rPr lang="ru-RU" dirty="0"/>
              <a:t>Христос обещает «всех привлечь к Себе</a:t>
            </a:r>
            <a:r>
              <a:rPr lang="en-US" dirty="0"/>
              <a:t>” (</a:t>
            </a:r>
            <a:r>
              <a:rPr lang="ru-RU" dirty="0"/>
              <a:t>Ин.</a:t>
            </a:r>
            <a:r>
              <a:rPr lang="en-US" dirty="0"/>
              <a:t> 12:32).</a:t>
            </a:r>
          </a:p>
          <a:p>
            <a:pPr lvl="1"/>
            <a:r>
              <a:rPr lang="ru-RU" dirty="0"/>
              <a:t>Как добрый пастырь ищет каждую потерянную овцу, так и Бог ищет каждого человека (Мф. 18:12-14; </a:t>
            </a:r>
            <a:r>
              <a:rPr lang="ru-RU" dirty="0" err="1"/>
              <a:t>Лк</a:t>
            </a:r>
            <a:r>
              <a:rPr lang="ru-RU" dirty="0"/>
              <a:t>. 15:3-7; ср. Ин. 10:11, 16; </a:t>
            </a:r>
            <a:r>
              <a:rPr lang="ru-RU" dirty="0" err="1"/>
              <a:t>Иез</a:t>
            </a:r>
            <a:r>
              <a:rPr lang="ru-RU" dirty="0"/>
              <a:t>. 34:11-12, 16).</a:t>
            </a:r>
          </a:p>
          <a:p>
            <a:pPr lvl="1"/>
            <a:r>
              <a:rPr lang="en-US" dirty="0"/>
              <a:t>“</a:t>
            </a:r>
            <a:r>
              <a:rPr lang="ru-RU" dirty="0"/>
              <a:t>Мы любим, потому что Он первым возлюбил нас</a:t>
            </a:r>
            <a:r>
              <a:rPr lang="en-US" dirty="0"/>
              <a:t>” (1 </a:t>
            </a:r>
            <a:r>
              <a:rPr lang="ru-RU" dirty="0"/>
              <a:t>Ин.</a:t>
            </a:r>
            <a:r>
              <a:rPr lang="en-US" dirty="0"/>
              <a:t> 4:19).</a:t>
            </a:r>
          </a:p>
          <a:p>
            <a:pPr lvl="0"/>
            <a:r>
              <a:rPr lang="en-US" dirty="0">
                <a:effectLst/>
                <a:latin typeface="Times New Roman" panose="02020603050405020304" pitchFamily="18" charset="0"/>
                <a:ea typeface="Times New Roman" panose="02020603050405020304" pitchFamily="18" charset="0"/>
              </a:rPr>
              <a:t>“</a:t>
            </a:r>
            <a:r>
              <a:rPr lang="ru-RU" dirty="0">
                <a:latin typeface="Times New Roman" panose="02020603050405020304" pitchFamily="18" charset="0"/>
                <a:ea typeface="Times New Roman" panose="02020603050405020304" pitchFamily="18" charset="0"/>
              </a:rPr>
              <a:t>Только любовью пробуждается любовь</a:t>
            </a:r>
            <a:r>
              <a:rPr lang="en-US" dirty="0">
                <a:effectLst/>
                <a:latin typeface="Times New Roman" panose="02020603050405020304" pitchFamily="18" charset="0"/>
                <a:ea typeface="Times New Roman" panose="02020603050405020304" pitchFamily="18" charset="0"/>
              </a:rPr>
              <a:t>.” Ellen G. White, </a:t>
            </a:r>
            <a:r>
              <a:rPr lang="en-US" i="1" dirty="0">
                <a:effectLst/>
                <a:latin typeface="Times New Roman" panose="02020603050405020304" pitchFamily="18" charset="0"/>
                <a:ea typeface="Times New Roman" panose="02020603050405020304" pitchFamily="18" charset="0"/>
              </a:rPr>
              <a:t>The Desire of Ages</a:t>
            </a:r>
            <a:r>
              <a:rPr lang="en-US" dirty="0">
                <a:effectLst/>
                <a:latin typeface="Times New Roman" panose="02020603050405020304" pitchFamily="18" charset="0"/>
                <a:ea typeface="Times New Roman" panose="02020603050405020304" pitchFamily="18" charset="0"/>
              </a:rPr>
              <a:t>, 22. </a:t>
            </a:r>
            <a:endParaRPr lang="en-US" dirty="0"/>
          </a:p>
        </p:txBody>
      </p:sp>
    </p:spTree>
    <p:extLst>
      <p:ext uri="{BB962C8B-B14F-4D97-AF65-F5344CB8AC3E}">
        <p14:creationId xmlns:p14="http://schemas.microsoft.com/office/powerpoint/2010/main" val="1349138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629194" y="272869"/>
            <a:ext cx="4960620" cy="1648943"/>
          </a:xfrm>
        </p:spPr>
        <p:txBody>
          <a:bodyPr anchor="t">
            <a:normAutofit/>
          </a:bodyPr>
          <a:lstStyle/>
          <a:p>
            <a:r>
              <a:rPr lang="ru-RU" sz="2400" dirty="0"/>
              <a:t>Спасение по вере: доверие, преданность и покаяние</a:t>
            </a:r>
            <a:endParaRPr lang="en-US" sz="2400" dirty="0"/>
          </a:p>
        </p:txBody>
      </p:sp>
      <p:sp>
        <p:nvSpPr>
          <p:cNvPr id="3" name="Content Placeholder"/>
          <p:cNvSpPr>
            <a:spLocks noGrp="1"/>
          </p:cNvSpPr>
          <p:nvPr>
            <p:ph idx="1"/>
          </p:nvPr>
        </p:nvSpPr>
        <p:spPr>
          <a:xfrm>
            <a:off x="489174" y="1802503"/>
            <a:ext cx="5759226" cy="4122420"/>
          </a:xfrm>
        </p:spPr>
        <p:txBody>
          <a:bodyPr>
            <a:normAutofit/>
          </a:bodyPr>
          <a:lstStyle/>
          <a:p>
            <a:pPr lvl="0"/>
            <a:r>
              <a:rPr lang="ru-RU" b="1" dirty="0">
                <a:effectLst/>
                <a:latin typeface="Neue Haas Grotesk Text Pro" panose="020B0504020202020204" pitchFamily="34" charset="77"/>
                <a:ea typeface="Times New Roman" panose="02020603050405020304" pitchFamily="18" charset="0"/>
              </a:rPr>
              <a:t>Вера (доверие/преданность)</a:t>
            </a:r>
            <a:r>
              <a:rPr lang="en-US" dirty="0">
                <a:effectLst/>
                <a:latin typeface="Neue Haas Grotesk Text Pro" panose="020B0504020202020204" pitchFamily="34" charset="77"/>
                <a:ea typeface="Times New Roman" panose="02020603050405020304" pitchFamily="18" charset="0"/>
              </a:rPr>
              <a:t>:</a:t>
            </a:r>
          </a:p>
          <a:p>
            <a:pPr lvl="1"/>
            <a:r>
              <a:rPr lang="en-US" dirty="0">
                <a:effectLst/>
                <a:latin typeface="Neue Haas Grotesk Text Pro" panose="020B0504020202020204" pitchFamily="34" charset="77"/>
                <a:ea typeface="Times New Roman" panose="02020603050405020304" pitchFamily="18" charset="0"/>
              </a:rPr>
              <a:t>“</a:t>
            </a:r>
            <a:r>
              <a:rPr lang="ru-RU" dirty="0">
                <a:effectLst/>
                <a:latin typeface="Neue Haas Grotesk Text Pro" panose="020B0504020202020204" pitchFamily="34" charset="77"/>
                <a:ea typeface="Times New Roman" panose="02020603050405020304" pitchFamily="18" charset="0"/>
              </a:rPr>
              <a:t>Веруй в Господа Иисуса и спасен будешь</a:t>
            </a:r>
            <a:r>
              <a:rPr lang="en-US" dirty="0">
                <a:effectLst/>
                <a:latin typeface="Neue Haas Grotesk Text Pro" panose="020B0504020202020204" pitchFamily="34" charset="77"/>
                <a:ea typeface="Times New Roman" panose="02020603050405020304" pitchFamily="18" charset="0"/>
              </a:rPr>
              <a:t>” (</a:t>
            </a:r>
            <a:r>
              <a:rPr lang="ru-RU" dirty="0">
                <a:effectLst/>
                <a:latin typeface="Neue Haas Grotesk Text Pro" panose="020B0504020202020204" pitchFamily="34" charset="77"/>
                <a:ea typeface="Times New Roman" panose="02020603050405020304" pitchFamily="18" charset="0"/>
              </a:rPr>
              <a:t>Деян.</a:t>
            </a:r>
            <a:r>
              <a:rPr lang="en-US" dirty="0">
                <a:effectLst/>
                <a:latin typeface="Neue Haas Grotesk Text Pro" panose="020B0504020202020204" pitchFamily="34" charset="77"/>
                <a:ea typeface="Times New Roman" panose="02020603050405020304" pitchFamily="18" charset="0"/>
              </a:rPr>
              <a:t> 16:31; </a:t>
            </a:r>
            <a:r>
              <a:rPr lang="ru-RU" dirty="0">
                <a:effectLst/>
                <a:latin typeface="Neue Haas Grotesk Text Pro" panose="020B0504020202020204" pitchFamily="34" charset="77"/>
                <a:ea typeface="Times New Roman" panose="02020603050405020304" pitchFamily="18" charset="0"/>
              </a:rPr>
              <a:t>ср</a:t>
            </a:r>
            <a:r>
              <a:rPr lang="en-US" dirty="0">
                <a:effectLst/>
                <a:latin typeface="Neue Haas Grotesk Text Pro" panose="020B0504020202020204" pitchFamily="34" charset="77"/>
                <a:ea typeface="Times New Roman" panose="02020603050405020304" pitchFamily="18" charset="0"/>
              </a:rPr>
              <a:t>. </a:t>
            </a:r>
            <a:r>
              <a:rPr lang="ru-RU" dirty="0">
                <a:effectLst/>
                <a:latin typeface="Neue Haas Grotesk Text Pro" panose="020B0504020202020204" pitchFamily="34" charset="77"/>
                <a:ea typeface="Times New Roman" panose="02020603050405020304" pitchFamily="18" charset="0"/>
              </a:rPr>
              <a:t>Ин.</a:t>
            </a:r>
            <a:r>
              <a:rPr lang="en-US" dirty="0">
                <a:effectLst/>
                <a:latin typeface="Neue Haas Grotesk Text Pro" panose="020B0504020202020204" pitchFamily="34" charset="77"/>
                <a:ea typeface="Times New Roman" panose="02020603050405020304" pitchFamily="18" charset="0"/>
              </a:rPr>
              <a:t> 3:16; </a:t>
            </a:r>
            <a:r>
              <a:rPr lang="ru-RU" dirty="0">
                <a:effectLst/>
                <a:latin typeface="Neue Haas Grotesk Text Pro" panose="020B0504020202020204" pitchFamily="34" charset="77"/>
                <a:ea typeface="Times New Roman" panose="02020603050405020304" pitchFamily="18" charset="0"/>
              </a:rPr>
              <a:t>Рим.</a:t>
            </a:r>
            <a:r>
              <a:rPr lang="en-US" dirty="0">
                <a:effectLst/>
                <a:latin typeface="Neue Haas Grotesk Text Pro" panose="020B0504020202020204" pitchFamily="34" charset="77"/>
                <a:ea typeface="Times New Roman" panose="02020603050405020304" pitchFamily="18" charset="0"/>
              </a:rPr>
              <a:t> 5:6-11; 10:9; 1 </a:t>
            </a:r>
            <a:r>
              <a:rPr lang="ru-RU" dirty="0">
                <a:effectLst/>
                <a:latin typeface="Neue Haas Grotesk Text Pro" panose="020B0504020202020204" pitchFamily="34" charset="77"/>
                <a:ea typeface="Times New Roman" panose="02020603050405020304" pitchFamily="18" charset="0"/>
              </a:rPr>
              <a:t>Кор.</a:t>
            </a:r>
            <a:r>
              <a:rPr lang="en-US" dirty="0">
                <a:effectLst/>
                <a:latin typeface="Neue Haas Grotesk Text Pro" panose="020B0504020202020204" pitchFamily="34" charset="77"/>
                <a:ea typeface="Times New Roman" panose="02020603050405020304" pitchFamily="18" charset="0"/>
              </a:rPr>
              <a:t> 1:23-24).</a:t>
            </a:r>
            <a:r>
              <a:rPr lang="en-US" sz="1600" dirty="0">
                <a:effectLst/>
                <a:latin typeface="Neue Haas Grotesk Text Pro" panose="020B0504020202020204" pitchFamily="34" charset="77"/>
              </a:rPr>
              <a:t> </a:t>
            </a:r>
          </a:p>
          <a:p>
            <a:pPr lvl="1"/>
            <a:r>
              <a:rPr lang="ru-RU" dirty="0">
                <a:latin typeface="Neue Haas Grotesk Text Pro" panose="020B0504020202020204" pitchFamily="34" charset="77"/>
              </a:rPr>
              <a:t>Подразумевает доверие и преданность</a:t>
            </a:r>
            <a:endParaRPr lang="en-US" dirty="0">
              <a:latin typeface="Neue Haas Grotesk Text Pro" panose="020B0504020202020204" pitchFamily="34" charset="77"/>
            </a:endParaRPr>
          </a:p>
          <a:p>
            <a:pPr lvl="1"/>
            <a:r>
              <a:rPr lang="ru-RU" dirty="0">
                <a:latin typeface="Neue Haas Grotesk Text Pro" panose="020B0504020202020204" pitchFamily="34" charset="77"/>
              </a:rPr>
              <a:t>Спаситель</a:t>
            </a:r>
            <a:r>
              <a:rPr lang="en-US" dirty="0">
                <a:latin typeface="Neue Haas Grotesk Text Pro" panose="020B0504020202020204" pitchFamily="34" charset="77"/>
              </a:rPr>
              <a:t> </a:t>
            </a:r>
            <a:r>
              <a:rPr lang="ru-RU" i="1" dirty="0">
                <a:latin typeface="Neue Haas Grotesk Text Pro" panose="020B0504020202020204" pitchFamily="34" charset="77"/>
              </a:rPr>
              <a:t>и</a:t>
            </a:r>
            <a:r>
              <a:rPr lang="en-US" i="1" dirty="0">
                <a:latin typeface="Neue Haas Grotesk Text Pro" panose="020B0504020202020204" pitchFamily="34" charset="77"/>
              </a:rPr>
              <a:t> </a:t>
            </a:r>
            <a:r>
              <a:rPr lang="ru-RU" dirty="0">
                <a:latin typeface="Neue Haas Grotesk Text Pro" panose="020B0504020202020204" pitchFamily="34" charset="77"/>
              </a:rPr>
              <a:t>Господь</a:t>
            </a:r>
            <a:endParaRPr lang="en-US" dirty="0">
              <a:latin typeface="Neue Haas Grotesk Text Pro" panose="020B0504020202020204" pitchFamily="34" charset="77"/>
            </a:endParaRPr>
          </a:p>
          <a:p>
            <a:r>
              <a:rPr lang="ru-RU" b="1" dirty="0">
                <a:latin typeface="Neue Haas Grotesk Text Pro" panose="020B0504020202020204" pitchFamily="34" charset="77"/>
              </a:rPr>
              <a:t>Покаяние</a:t>
            </a:r>
            <a:endParaRPr lang="en-US" b="1" dirty="0">
              <a:latin typeface="Neue Haas Grotesk Text Pro" panose="020B0504020202020204" pitchFamily="34" charset="77"/>
            </a:endParaRPr>
          </a:p>
          <a:p>
            <a:pPr lvl="1"/>
            <a:r>
              <a:rPr lang="ru-RU" sz="2000" dirty="0">
                <a:effectLst/>
                <a:latin typeface="Neue Haas Grotesk Text Pro" panose="020B0504020202020204" pitchFamily="34" charset="77"/>
                <a:ea typeface="Times New Roman" panose="02020603050405020304" pitchFamily="18" charset="0"/>
              </a:rPr>
              <a:t>искреннее сожаление о грехе и готовность отвернуться от греха силой Божьей (Деян. 2:37-38; 3:19; 2 Кор. 7:10).</a:t>
            </a:r>
            <a:endParaRPr lang="en-US" dirty="0">
              <a:latin typeface="Neue Haas Grotesk Text Pro" panose="020B0504020202020204" pitchFamily="34" charset="77"/>
            </a:endParaRPr>
          </a:p>
          <a:p>
            <a:endParaRPr lang="en-US" dirty="0">
              <a:latin typeface="Neue Haas Grotesk Text Pro" panose="020B0504020202020204" pitchFamily="34" charset="77"/>
            </a:endParaRPr>
          </a:p>
        </p:txBody>
      </p:sp>
      <p:pic>
        <p:nvPicPr>
          <p:cNvPr id="5" name="Picture 4" descr="A silhouette of a person kneeling in front of the sunset&#10;&#10;Description automatically generated">
            <a:extLst>
              <a:ext uri="{FF2B5EF4-FFF2-40B4-BE49-F238E27FC236}">
                <a16:creationId xmlns:a16="http://schemas.microsoft.com/office/drawing/2014/main" id="{73C61091-3417-1187-CB17-0C62557425E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5502"/>
          <a:stretch/>
        </p:blipFill>
        <p:spPr>
          <a:xfrm>
            <a:off x="7175500" y="0"/>
            <a:ext cx="8727754" cy="6875195"/>
          </a:xfrm>
          <a:prstGeom prst="rect">
            <a:avLst/>
          </a:prstGeom>
        </p:spPr>
      </p:pic>
    </p:spTree>
    <p:extLst>
      <p:ext uri="{BB962C8B-B14F-4D97-AF65-F5344CB8AC3E}">
        <p14:creationId xmlns:p14="http://schemas.microsoft.com/office/powerpoint/2010/main" val="3678668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lant growing in a concrete crack">
            <a:extLst>
              <a:ext uri="{FF2B5EF4-FFF2-40B4-BE49-F238E27FC236}">
                <a16:creationId xmlns:a16="http://schemas.microsoft.com/office/drawing/2014/main" id="{33D8283E-5F25-0497-905C-62AA60B7EB4A}"/>
              </a:ext>
            </a:extLst>
          </p:cNvPr>
          <p:cNvPicPr>
            <a:picLocks noChangeAspect="1"/>
          </p:cNvPicPr>
          <p:nvPr/>
        </p:nvPicPr>
        <p:blipFill rotWithShape="1">
          <a:blip r:embed="rId3"/>
          <a:srcRect l="11279" r="29474" b="-3"/>
          <a:stretch/>
        </p:blipFill>
        <p:spPr>
          <a:xfrm>
            <a:off x="20" y="10"/>
            <a:ext cx="6095979" cy="6857990"/>
          </a:xfrm>
          <a:prstGeom prst="rect">
            <a:avLst/>
          </a:prstGeom>
          <a:noFill/>
        </p:spPr>
      </p:pic>
      <p:sp>
        <p:nvSpPr>
          <p:cNvPr id="2" name="Title"/>
          <p:cNvSpPr>
            <a:spLocks noGrp="1"/>
          </p:cNvSpPr>
          <p:nvPr>
            <p:ph type="title"/>
          </p:nvPr>
        </p:nvSpPr>
        <p:spPr>
          <a:xfrm>
            <a:off x="6590938" y="354465"/>
            <a:ext cx="3888896" cy="981865"/>
          </a:xfrm>
        </p:spPr>
        <p:txBody>
          <a:bodyPr anchor="t">
            <a:normAutofit/>
          </a:bodyPr>
          <a:lstStyle/>
          <a:p>
            <a:r>
              <a:rPr lang="ru-RU" dirty="0"/>
              <a:t>Оправдание</a:t>
            </a:r>
            <a:endParaRPr lang="en-US" dirty="0"/>
          </a:p>
        </p:txBody>
      </p:sp>
      <p:sp>
        <p:nvSpPr>
          <p:cNvPr id="3" name="Content Placeholder"/>
          <p:cNvSpPr>
            <a:spLocks noGrp="1"/>
          </p:cNvSpPr>
          <p:nvPr>
            <p:ph idx="1"/>
          </p:nvPr>
        </p:nvSpPr>
        <p:spPr>
          <a:xfrm>
            <a:off x="6590938" y="1336330"/>
            <a:ext cx="4568660" cy="5295221"/>
          </a:xfrm>
        </p:spPr>
        <p:txBody>
          <a:bodyPr>
            <a:normAutofit lnSpcReduction="10000"/>
          </a:bodyPr>
          <a:lstStyle/>
          <a:p>
            <a:pPr lvl="0"/>
            <a:r>
              <a:rPr lang="ru-RU" sz="1800" dirty="0">
                <a:latin typeface="Neue Haas Grotesk Text Pro" panose="020B0504020202020204" pitchFamily="34" charset="77"/>
              </a:rPr>
              <a:t>Оправдание – это провозглашение Богом грешника праведным, сопровождаемое устранением вины Его работой искупления</a:t>
            </a:r>
            <a:r>
              <a:rPr lang="en-US" sz="1800" dirty="0">
                <a:latin typeface="Neue Haas Grotesk Text Pro" panose="020B0504020202020204" pitchFamily="34" charset="77"/>
              </a:rPr>
              <a:t>.</a:t>
            </a:r>
          </a:p>
          <a:p>
            <a:pPr lvl="0"/>
            <a:r>
              <a:rPr lang="ru-RU" dirty="0">
                <a:latin typeface="Neue Haas Grotesk Text Pro" panose="020B0504020202020204" pitchFamily="34" charset="77"/>
              </a:rPr>
              <a:t>Оправдание включает</a:t>
            </a:r>
            <a:r>
              <a:rPr lang="en-US" dirty="0">
                <a:latin typeface="Neue Haas Grotesk Text Pro" panose="020B0504020202020204" pitchFamily="34" charset="77"/>
              </a:rPr>
              <a:t>:</a:t>
            </a:r>
          </a:p>
          <a:p>
            <a:pPr lvl="1"/>
            <a:r>
              <a:rPr lang="ru-RU" sz="2000" dirty="0">
                <a:latin typeface="Neue Haas Grotesk Text Pro" panose="020B0504020202020204" pitchFamily="34" charset="77"/>
              </a:rPr>
              <a:t>освобождение</a:t>
            </a:r>
            <a:r>
              <a:rPr lang="en-US" sz="2000" dirty="0">
                <a:latin typeface="Neue Haas Grotesk Text Pro" panose="020B0504020202020204" pitchFamily="34" charset="77"/>
              </a:rPr>
              <a:t> </a:t>
            </a:r>
            <a:r>
              <a:rPr lang="ru-RU" sz="2000" dirty="0">
                <a:latin typeface="Neue Haas Grotesk Text Pro" panose="020B0504020202020204" pitchFamily="34" charset="77"/>
              </a:rPr>
              <a:t>от наказания за многие преступления </a:t>
            </a:r>
            <a:r>
              <a:rPr lang="en-US" sz="2000" dirty="0">
                <a:latin typeface="Neue Haas Grotesk Text Pro" panose="020B0504020202020204" pitchFamily="34" charset="77"/>
              </a:rPr>
              <a:t>(</a:t>
            </a:r>
            <a:r>
              <a:rPr lang="ru-RU" sz="2000" dirty="0">
                <a:latin typeface="Neue Haas Grotesk Text Pro" panose="020B0504020202020204" pitchFamily="34" charset="77"/>
              </a:rPr>
              <a:t>Рим.</a:t>
            </a:r>
            <a:r>
              <a:rPr lang="en-US" sz="2000" dirty="0">
                <a:latin typeface="Neue Haas Grotesk Text Pro" panose="020B0504020202020204" pitchFamily="34" charset="77"/>
              </a:rPr>
              <a:t> 5:16)</a:t>
            </a:r>
          </a:p>
          <a:p>
            <a:pPr lvl="1"/>
            <a:r>
              <a:rPr lang="ru-RU" sz="2000" dirty="0">
                <a:latin typeface="Neue Haas Grotesk Text Pro" panose="020B0504020202020204" pitchFamily="34" charset="77"/>
              </a:rPr>
              <a:t>признание праведным (Рим. 4:1-5, 22-24)</a:t>
            </a:r>
          </a:p>
          <a:p>
            <a:pPr lvl="1"/>
            <a:r>
              <a:rPr lang="ru-RU" sz="2000" dirty="0">
                <a:latin typeface="Neue Haas Grotesk Text Pro" panose="020B0504020202020204" pitchFamily="34" charset="77"/>
              </a:rPr>
              <a:t>Дар новой жизни </a:t>
            </a:r>
            <a:r>
              <a:rPr lang="en-US" sz="2000" dirty="0">
                <a:latin typeface="Neue Haas Grotesk Text Pro" panose="020B0504020202020204" pitchFamily="34" charset="77"/>
              </a:rPr>
              <a:t>(</a:t>
            </a:r>
            <a:r>
              <a:rPr lang="ru-RU" sz="2000" dirty="0">
                <a:latin typeface="Neue Haas Grotesk Text Pro" panose="020B0504020202020204" pitchFamily="34" charset="77"/>
              </a:rPr>
              <a:t>Рим.</a:t>
            </a:r>
            <a:r>
              <a:rPr lang="en-US" sz="2000" dirty="0">
                <a:latin typeface="Neue Haas Grotesk Text Pro" panose="020B0504020202020204" pitchFamily="34" charset="77"/>
              </a:rPr>
              <a:t> 5:18)</a:t>
            </a:r>
          </a:p>
          <a:p>
            <a:pPr lvl="1"/>
            <a:r>
              <a:rPr lang="ru-RU" sz="2000" dirty="0">
                <a:latin typeface="Neue Haas Grotesk Text Pro" panose="020B0504020202020204" pitchFamily="34" charset="77"/>
              </a:rPr>
              <a:t>Смена владычества </a:t>
            </a:r>
            <a:r>
              <a:rPr lang="en-US" sz="2000" dirty="0">
                <a:latin typeface="Neue Haas Grotesk Text Pro" panose="020B0504020202020204" pitchFamily="34" charset="77"/>
              </a:rPr>
              <a:t>(</a:t>
            </a:r>
            <a:r>
              <a:rPr lang="ru-RU" sz="2000" dirty="0">
                <a:latin typeface="Neue Haas Grotesk Text Pro" panose="020B0504020202020204" pitchFamily="34" charset="77"/>
              </a:rPr>
              <a:t>Рим.</a:t>
            </a:r>
            <a:r>
              <a:rPr lang="en-US" sz="2000" dirty="0">
                <a:latin typeface="Neue Haas Grotesk Text Pro" panose="020B0504020202020204" pitchFamily="34" charset="77"/>
              </a:rPr>
              <a:t> 3:21-4:25</a:t>
            </a:r>
            <a:r>
              <a:rPr lang="ru-RU" sz="2000" dirty="0">
                <a:latin typeface="Neue Haas Grotesk Text Pro" panose="020B0504020202020204" pitchFamily="34" charset="77"/>
              </a:rPr>
              <a:t>)</a:t>
            </a:r>
            <a:endParaRPr lang="en-US" sz="2000" dirty="0">
              <a:latin typeface="Neue Haas Grotesk Text Pro" panose="020B0504020202020204" pitchFamily="34" charset="77"/>
            </a:endParaRPr>
          </a:p>
          <a:p>
            <a:pPr lvl="1"/>
            <a:r>
              <a:rPr lang="ru-RU" sz="2000" dirty="0">
                <a:latin typeface="Neue Haas Grotesk Text Pro" panose="020B0504020202020204" pitchFamily="34" charset="77"/>
              </a:rPr>
              <a:t>обещание будущей реальности праведности (1 Ин. 3:2).</a:t>
            </a:r>
            <a:endParaRPr lang="en-US" sz="1800" dirty="0">
              <a:latin typeface="Neue Haas Grotesk Text Pro" panose="020B0504020202020204" pitchFamily="34" charset="77"/>
            </a:endParaRPr>
          </a:p>
        </p:txBody>
      </p:sp>
    </p:spTree>
    <p:extLst>
      <p:ext uri="{BB962C8B-B14F-4D97-AF65-F5344CB8AC3E}">
        <p14:creationId xmlns:p14="http://schemas.microsoft.com/office/powerpoint/2010/main" val="3882317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lant growing in a concrete crack">
            <a:extLst>
              <a:ext uri="{FF2B5EF4-FFF2-40B4-BE49-F238E27FC236}">
                <a16:creationId xmlns:a16="http://schemas.microsoft.com/office/drawing/2014/main" id="{33D8283E-5F25-0497-905C-62AA60B7EB4A}"/>
              </a:ext>
            </a:extLst>
          </p:cNvPr>
          <p:cNvPicPr>
            <a:picLocks noChangeAspect="1"/>
          </p:cNvPicPr>
          <p:nvPr/>
        </p:nvPicPr>
        <p:blipFill rotWithShape="1">
          <a:blip r:embed="rId3"/>
          <a:srcRect l="11279" r="29474" b="-3"/>
          <a:stretch/>
        </p:blipFill>
        <p:spPr>
          <a:xfrm>
            <a:off x="20" y="10"/>
            <a:ext cx="6095979" cy="6857990"/>
          </a:xfrm>
          <a:prstGeom prst="rect">
            <a:avLst/>
          </a:prstGeom>
          <a:noFill/>
        </p:spPr>
      </p:pic>
      <p:sp>
        <p:nvSpPr>
          <p:cNvPr id="2" name="Title"/>
          <p:cNvSpPr>
            <a:spLocks noGrp="1"/>
          </p:cNvSpPr>
          <p:nvPr>
            <p:ph type="title"/>
          </p:nvPr>
        </p:nvSpPr>
        <p:spPr>
          <a:xfrm>
            <a:off x="6590938" y="354465"/>
            <a:ext cx="3888896" cy="603478"/>
          </a:xfrm>
        </p:spPr>
        <p:txBody>
          <a:bodyPr anchor="t">
            <a:normAutofit/>
          </a:bodyPr>
          <a:lstStyle/>
          <a:p>
            <a:r>
              <a:rPr lang="ru-RU" dirty="0"/>
              <a:t>Оправдание</a:t>
            </a:r>
            <a:endParaRPr lang="en-US" dirty="0"/>
          </a:p>
        </p:txBody>
      </p:sp>
      <p:sp>
        <p:nvSpPr>
          <p:cNvPr id="3" name="Content Placeholder"/>
          <p:cNvSpPr>
            <a:spLocks noGrp="1"/>
          </p:cNvSpPr>
          <p:nvPr>
            <p:ph idx="1"/>
          </p:nvPr>
        </p:nvSpPr>
        <p:spPr>
          <a:xfrm>
            <a:off x="6590938" y="1178824"/>
            <a:ext cx="5241398" cy="5295221"/>
          </a:xfrm>
        </p:spPr>
        <p:txBody>
          <a:bodyPr>
            <a:normAutofit/>
          </a:bodyPr>
          <a:lstStyle/>
          <a:p>
            <a:pPr lvl="0"/>
            <a:r>
              <a:rPr lang="en-US" dirty="0">
                <a:solidFill>
                  <a:srgbClr val="000000"/>
                </a:solidFill>
                <a:effectLst/>
                <a:latin typeface="Neue Haas Grotesk Text Pro" panose="020B0504020202020204" pitchFamily="34" charset="77"/>
                <a:ea typeface="Times New Roman" panose="02020603050405020304" pitchFamily="18" charset="0"/>
              </a:rPr>
              <a:t>“. . . </a:t>
            </a:r>
            <a:r>
              <a:rPr lang="ru-RU" dirty="0">
                <a:solidFill>
                  <a:srgbClr val="000000"/>
                </a:solidFill>
                <a:effectLst/>
                <a:latin typeface="Neue Haas Grotesk Text Pro" panose="020B0504020202020204" pitchFamily="34" charset="77"/>
                <a:ea typeface="Times New Roman" panose="02020603050405020304" pitchFamily="18" charset="0"/>
              </a:rPr>
              <a:t>Оправдывается верою, независимо от дел закона</a:t>
            </a:r>
            <a:r>
              <a:rPr lang="en-US" dirty="0">
                <a:solidFill>
                  <a:srgbClr val="000000"/>
                </a:solidFill>
                <a:effectLst/>
                <a:latin typeface="Neue Haas Grotesk Text Pro" panose="020B0504020202020204" pitchFamily="34" charset="77"/>
                <a:ea typeface="Times New Roman" panose="02020603050405020304" pitchFamily="18" charset="0"/>
              </a:rPr>
              <a:t>” (</a:t>
            </a:r>
            <a:r>
              <a:rPr lang="ru-RU" dirty="0">
                <a:solidFill>
                  <a:srgbClr val="000000"/>
                </a:solidFill>
                <a:effectLst/>
                <a:latin typeface="Neue Haas Grotesk Text Pro" panose="020B0504020202020204" pitchFamily="34" charset="77"/>
                <a:ea typeface="Times New Roman" panose="02020603050405020304" pitchFamily="18" charset="0"/>
              </a:rPr>
              <a:t>Рим.</a:t>
            </a:r>
            <a:r>
              <a:rPr lang="en-US" dirty="0">
                <a:solidFill>
                  <a:srgbClr val="000000"/>
                </a:solidFill>
                <a:effectLst/>
                <a:latin typeface="Neue Haas Grotesk Text Pro" panose="020B0504020202020204" pitchFamily="34" charset="77"/>
                <a:ea typeface="Times New Roman" panose="02020603050405020304" pitchFamily="18" charset="0"/>
              </a:rPr>
              <a:t> 3:28). </a:t>
            </a:r>
          </a:p>
          <a:p>
            <a:pPr lvl="0"/>
            <a:r>
              <a:rPr lang="ru-RU" dirty="0">
                <a:latin typeface="Neue Haas Grotesk Text Pro" panose="020B0504020202020204" pitchFamily="34" charset="77"/>
              </a:rPr>
              <a:t>Тем не менее, оправдание не устраняет Закон </a:t>
            </a:r>
            <a:r>
              <a:rPr lang="en-US" dirty="0">
                <a:solidFill>
                  <a:srgbClr val="000000"/>
                </a:solidFill>
                <a:effectLst/>
                <a:latin typeface="Neue Haas Grotesk Text Pro" panose="020B0504020202020204" pitchFamily="34" charset="77"/>
                <a:ea typeface="Times New Roman" panose="02020603050405020304" pitchFamily="18" charset="0"/>
              </a:rPr>
              <a:t>(</a:t>
            </a:r>
            <a:r>
              <a:rPr lang="ru-RU" dirty="0">
                <a:solidFill>
                  <a:srgbClr val="000000"/>
                </a:solidFill>
                <a:effectLst/>
                <a:latin typeface="Neue Haas Grotesk Text Pro" panose="020B0504020202020204" pitchFamily="34" charset="77"/>
                <a:ea typeface="Times New Roman" panose="02020603050405020304" pitchFamily="18" charset="0"/>
              </a:rPr>
              <a:t>Рим.</a:t>
            </a:r>
            <a:r>
              <a:rPr lang="en-US" dirty="0">
                <a:solidFill>
                  <a:srgbClr val="000000"/>
                </a:solidFill>
                <a:effectLst/>
                <a:latin typeface="Neue Haas Grotesk Text Pro" panose="020B0504020202020204" pitchFamily="34" charset="77"/>
                <a:ea typeface="Times New Roman" panose="02020603050405020304" pitchFamily="18" charset="0"/>
              </a:rPr>
              <a:t> 3:31).</a:t>
            </a:r>
          </a:p>
          <a:p>
            <a:pPr lvl="0"/>
            <a:r>
              <a:rPr lang="en-US" kern="100" dirty="0">
                <a:effectLst/>
                <a:latin typeface="Neue Haas Grotesk Text Pro" panose="020B0504020202020204" pitchFamily="34" charset="77"/>
                <a:ea typeface="Times New Roman" panose="02020603050405020304" pitchFamily="18" charset="0"/>
                <a:cs typeface="Helvetica" pitchFamily="2" charset="0"/>
              </a:rPr>
              <a:t>“</a:t>
            </a:r>
            <a:r>
              <a:rPr lang="ru-RU" kern="100" dirty="0">
                <a:effectLst/>
                <a:latin typeface="Neue Haas Grotesk Text Pro" panose="020B0504020202020204" pitchFamily="34" charset="77"/>
                <a:ea typeface="Times New Roman" panose="02020603050405020304" pitchFamily="18" charset="0"/>
                <a:cs typeface="Helvetica" pitchFamily="2" charset="0"/>
              </a:rPr>
              <a:t>Христос открыл нам путь к спасению… Если вы отдадите себя Ему и примете Его как своего Спасителя, то, какой бы греховной ни была ваша жизнь, ради Него вы будете считаться праведными. Характер Христа стоит на месте вашего характера, и вы приняты пред Богом так, как если бы вы не грешили.</a:t>
            </a:r>
            <a:r>
              <a:rPr lang="en-US" kern="100" dirty="0">
                <a:effectLst/>
                <a:latin typeface="Neue Haas Grotesk Text Pro" panose="020B0504020202020204" pitchFamily="34" charset="77"/>
                <a:ea typeface="Times New Roman" panose="02020603050405020304" pitchFamily="18" charset="0"/>
                <a:cs typeface="Helvetica" pitchFamily="2" charset="0"/>
              </a:rPr>
              <a:t>” (SC 62).</a:t>
            </a:r>
            <a:endParaRPr lang="en-US" kern="100" dirty="0">
              <a:effectLst/>
              <a:latin typeface="Neue Haas Grotesk Text Pro" panose="020B0504020202020204" pitchFamily="34" charset="77"/>
              <a:ea typeface="Times New Roman" panose="02020603050405020304" pitchFamily="18" charset="0"/>
              <a:cs typeface="Arial" panose="020B0604020202020204" pitchFamily="34" charset="0"/>
            </a:endParaRPr>
          </a:p>
          <a:p>
            <a:pPr lvl="0"/>
            <a:endParaRPr lang="en-US" sz="1800" dirty="0">
              <a:latin typeface="Neue Haas Grotesk Text Pro" panose="020B0504020202020204" pitchFamily="34" charset="77"/>
            </a:endParaRPr>
          </a:p>
        </p:txBody>
      </p:sp>
    </p:spTree>
    <p:extLst>
      <p:ext uri="{BB962C8B-B14F-4D97-AF65-F5344CB8AC3E}">
        <p14:creationId xmlns:p14="http://schemas.microsoft.com/office/powerpoint/2010/main" val="1574783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31332" y="0"/>
            <a:ext cx="4233334" cy="2061100"/>
          </a:xfrm>
        </p:spPr>
        <p:txBody>
          <a:bodyPr>
            <a:normAutofit/>
          </a:bodyPr>
          <a:lstStyle/>
          <a:p>
            <a:pPr algn="l"/>
            <a:r>
              <a:rPr lang="ru-RU" dirty="0"/>
              <a:t>Два вопроса</a:t>
            </a:r>
            <a:endParaRPr lang="en-US" dirty="0"/>
          </a:p>
        </p:txBody>
      </p:sp>
      <p:sp>
        <p:nvSpPr>
          <p:cNvPr id="19" name="Subtitle 2">
            <a:extLst>
              <a:ext uri="{FF2B5EF4-FFF2-40B4-BE49-F238E27FC236}">
                <a16:creationId xmlns:a16="http://schemas.microsoft.com/office/drawing/2014/main" id="{7604D864-A6BD-C75F-9B88-BAB58775ABDD}"/>
              </a:ext>
            </a:extLst>
          </p:cNvPr>
          <p:cNvSpPr>
            <a:spLocks noGrp="1"/>
          </p:cNvSpPr>
          <p:nvPr>
            <p:ph type="subTitle" idx="1"/>
          </p:nvPr>
        </p:nvSpPr>
        <p:spPr>
          <a:xfrm>
            <a:off x="931332" y="2378843"/>
            <a:ext cx="4233333" cy="3918925"/>
          </a:xfrm>
        </p:spPr>
        <p:txBody>
          <a:bodyPr>
            <a:normAutofit/>
          </a:bodyPr>
          <a:lstStyle/>
          <a:p>
            <a:pPr algn="l"/>
            <a:endParaRPr lang="en-US" sz="2400" dirty="0"/>
          </a:p>
          <a:p>
            <a:pPr algn="l"/>
            <a:r>
              <a:rPr lang="en-US" sz="2400" b="1" dirty="0"/>
              <a:t>(1) </a:t>
            </a:r>
            <a:r>
              <a:rPr lang="ru-RU" sz="2400" b="1" dirty="0"/>
              <a:t>Как Бог спасает</a:t>
            </a:r>
            <a:r>
              <a:rPr lang="en-US" sz="2400" b="1" dirty="0"/>
              <a:t>?</a:t>
            </a:r>
          </a:p>
          <a:p>
            <a:pPr algn="l"/>
            <a:endParaRPr lang="en-US" sz="2400" b="1" dirty="0"/>
          </a:p>
          <a:p>
            <a:pPr algn="l"/>
            <a:r>
              <a:rPr lang="en-US" sz="2400" b="1" dirty="0"/>
              <a:t>(2) </a:t>
            </a:r>
            <a:r>
              <a:rPr lang="ru-RU" sz="2400" b="1" dirty="0"/>
              <a:t>Как человек может быть спасен</a:t>
            </a:r>
            <a:r>
              <a:rPr lang="en-US" sz="2400" b="1" dirty="0"/>
              <a:t>?</a:t>
            </a:r>
          </a:p>
        </p:txBody>
      </p:sp>
      <p:pic>
        <p:nvPicPr>
          <p:cNvPr id="3" name="Picture 2" descr="Yellow question mark">
            <a:extLst>
              <a:ext uri="{FF2B5EF4-FFF2-40B4-BE49-F238E27FC236}">
                <a16:creationId xmlns:a16="http://schemas.microsoft.com/office/drawing/2014/main" id="{46A4B7C5-451D-C563-7608-E356FC1B96D5}"/>
              </a:ext>
            </a:extLst>
          </p:cNvPr>
          <p:cNvPicPr>
            <a:picLocks noChangeAspect="1"/>
          </p:cNvPicPr>
          <p:nvPr/>
        </p:nvPicPr>
        <p:blipFill rotWithShape="1">
          <a:blip r:embed="rId2"/>
          <a:srcRect l="43341" r="4482" b="-2"/>
          <a:stretch/>
        </p:blipFill>
        <p:spPr>
          <a:xfrm>
            <a:off x="6228289" y="0"/>
            <a:ext cx="5963711" cy="6858000"/>
          </a:xfrm>
          <a:prstGeom prst="rect">
            <a:avLst/>
          </a:prstGeom>
          <a:noFill/>
        </p:spPr>
      </p:pic>
      <p:sp>
        <p:nvSpPr>
          <p:cNvPr id="12" name="Footer Placeholder 4">
            <a:extLst>
              <a:ext uri="{FF2B5EF4-FFF2-40B4-BE49-F238E27FC236}">
                <a16:creationId xmlns:a16="http://schemas.microsoft.com/office/drawing/2014/main" id="{87D67D59-52DA-4F17-9E1D-1F3A79546BD7}"/>
              </a:ext>
            </a:extLst>
          </p:cNvPr>
          <p:cNvSpPr>
            <a:spLocks noGrp="1"/>
          </p:cNvSpPr>
          <p:nvPr>
            <p:ph type="ftr" sz="quarter" idx="4294967295"/>
          </p:nvPr>
        </p:nvSpPr>
        <p:spPr>
          <a:xfrm>
            <a:off x="8876521" y="6453002"/>
            <a:ext cx="2805405" cy="365125"/>
          </a:xfrm>
          <a:prstGeom prst="rect">
            <a:avLst/>
          </a:prstGeom>
        </p:spPr>
        <p:txBody>
          <a:bodyPr>
            <a:normAutofit lnSpcReduction="10000"/>
          </a:bodyPr>
          <a:lstStyle/>
          <a:p>
            <a:pPr>
              <a:spcAft>
                <a:spcPts val="600"/>
              </a:spcAft>
            </a:pPr>
            <a:r>
              <a:rPr lang="en-US"/>
              <a:t>Sample Footer Text</a:t>
            </a:r>
          </a:p>
        </p:txBody>
      </p:sp>
      <p:sp>
        <p:nvSpPr>
          <p:cNvPr id="14" name="Slide Number Placeholder 5">
            <a:extLst>
              <a:ext uri="{FF2B5EF4-FFF2-40B4-BE49-F238E27FC236}">
                <a16:creationId xmlns:a16="http://schemas.microsoft.com/office/drawing/2014/main" id="{4EBD6BF3-A660-5D49-276F-F9878D2785E7}"/>
              </a:ext>
            </a:extLst>
          </p:cNvPr>
          <p:cNvSpPr>
            <a:spLocks noGrp="1"/>
          </p:cNvSpPr>
          <p:nvPr>
            <p:ph type="sldNum" sz="quarter" idx="4294967295"/>
          </p:nvPr>
        </p:nvSpPr>
        <p:spPr>
          <a:xfrm>
            <a:off x="11632162" y="6453002"/>
            <a:ext cx="429207" cy="365125"/>
          </a:xfrm>
          <a:prstGeom prst="rect">
            <a:avLst/>
          </a:prstGeom>
        </p:spPr>
        <p:txBody>
          <a:bodyPr>
            <a:normAutofit lnSpcReduction="10000"/>
          </a:bodyPr>
          <a:lstStyle/>
          <a:p>
            <a:pPr>
              <a:spcAft>
                <a:spcPts val="600"/>
              </a:spcAft>
            </a:pPr>
            <a:fld id="{6F391B04-159E-4284-919C-20BE23D169A4}" type="slidenum">
              <a:rPr lang="en-US" smtClean="0"/>
              <a:pPr>
                <a:spcAft>
                  <a:spcPts val="600"/>
                </a:spcAft>
              </a:pPr>
              <a:t>3</a:t>
            </a:fld>
            <a:endParaRPr lang="en-US"/>
          </a:p>
        </p:txBody>
      </p:sp>
    </p:spTree>
    <p:extLst>
      <p:ext uri="{BB962C8B-B14F-4D97-AF65-F5344CB8AC3E}">
        <p14:creationId xmlns:p14="http://schemas.microsoft.com/office/powerpoint/2010/main" val="2405135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6796844" y="-889006"/>
            <a:ext cx="4563883" cy="2146300"/>
          </a:xfrm>
        </p:spPr>
        <p:txBody>
          <a:bodyPr anchor="b">
            <a:normAutofit/>
          </a:bodyPr>
          <a:lstStyle/>
          <a:p>
            <a:r>
              <a:rPr lang="ru-RU" dirty="0"/>
              <a:t>Освящение</a:t>
            </a:r>
            <a:endParaRPr lang="en-US" dirty="0"/>
          </a:p>
        </p:txBody>
      </p:sp>
      <p:sp>
        <p:nvSpPr>
          <p:cNvPr id="3" name="Content Placeholder"/>
          <p:cNvSpPr>
            <a:spLocks noGrp="1"/>
          </p:cNvSpPr>
          <p:nvPr>
            <p:ph idx="1"/>
          </p:nvPr>
        </p:nvSpPr>
        <p:spPr>
          <a:xfrm>
            <a:off x="6796844" y="1481329"/>
            <a:ext cx="4563883" cy="5336798"/>
          </a:xfrm>
        </p:spPr>
        <p:txBody>
          <a:bodyPr>
            <a:normAutofit/>
          </a:bodyPr>
          <a:lstStyle/>
          <a:p>
            <a:pPr lvl="0">
              <a:lnSpc>
                <a:spcPct val="110000"/>
              </a:lnSpc>
            </a:pPr>
            <a:r>
              <a:rPr lang="ru-RU" sz="1700" dirty="0">
                <a:latin typeface="Neue Haas Grotesk Text Pro" panose="020B0504020202020204" pitchFamily="34" charset="77"/>
              </a:rPr>
              <a:t>Освящение – это процесс, посредством которого верующие становятся все более и более похожими на Христа, возрастая в любви и святости и более полно отражая характер Христа.</a:t>
            </a:r>
          </a:p>
          <a:p>
            <a:pPr lvl="0">
              <a:lnSpc>
                <a:spcPct val="110000"/>
              </a:lnSpc>
            </a:pPr>
            <a:r>
              <a:rPr lang="ru-RU" sz="1700" dirty="0">
                <a:latin typeface="Neue Haas Grotesk Text Pro" panose="020B0504020202020204" pitchFamily="34" charset="77"/>
              </a:rPr>
              <a:t>Оправдание — это заявление Бога, сделанное в мгновение ока, освящение — это дело всей жизни, но и то, и другое происходит по вере: «Праведный верою жив будет» (Рим. 1:17</a:t>
            </a:r>
            <a:r>
              <a:rPr lang="en-US" sz="1700" dirty="0">
                <a:latin typeface="Neue Haas Grotesk Text Pro" panose="020B0504020202020204" pitchFamily="34" charset="77"/>
              </a:rPr>
              <a:t>; </a:t>
            </a:r>
            <a:r>
              <a:rPr lang="ru-RU" sz="1700" dirty="0">
                <a:latin typeface="Neue Haas Grotesk Text Pro" panose="020B0504020202020204" pitchFamily="34" charset="77"/>
              </a:rPr>
              <a:t>ср. Гал. 3: 11</a:t>
            </a:r>
            <a:r>
              <a:rPr lang="en-US" sz="1800" dirty="0">
                <a:solidFill>
                  <a:srgbClr val="000000"/>
                </a:solidFill>
                <a:effectLst/>
                <a:latin typeface="Neue Haas Grotesk Text Pro" panose="020B0504020202020204" pitchFamily="34" charset="77"/>
                <a:ea typeface="Times New Roman" panose="02020603050405020304" pitchFamily="18" charset="0"/>
              </a:rPr>
              <a:t>). </a:t>
            </a:r>
          </a:p>
          <a:p>
            <a:pPr>
              <a:lnSpc>
                <a:spcPct val="110000"/>
              </a:lnSpc>
            </a:pPr>
            <a:r>
              <a:rPr lang="en-US" sz="1800" kern="100" dirty="0">
                <a:solidFill>
                  <a:srgbClr val="000000"/>
                </a:solidFill>
                <a:effectLst/>
                <a:latin typeface="Neue Haas Grotesk Text Pro" panose="020B0504020202020204" pitchFamily="34" charset="77"/>
                <a:ea typeface="Times New Roman" panose="02020603050405020304" pitchFamily="18" charset="0"/>
                <a:cs typeface="Arial" panose="020B0604020202020204" pitchFamily="34" charset="0"/>
              </a:rPr>
              <a:t>“</a:t>
            </a:r>
            <a:r>
              <a:rPr lang="ru-RU" sz="1800" kern="100" dirty="0">
                <a:solidFill>
                  <a:srgbClr val="000000"/>
                </a:solidFill>
                <a:effectLst/>
                <a:latin typeface="Neue Haas Grotesk Text Pro" panose="020B0504020202020204" pitchFamily="34" charset="77"/>
                <a:ea typeface="Times New Roman" panose="02020603050405020304" pitchFamily="18" charset="0"/>
                <a:cs typeface="Arial" panose="020B0604020202020204" pitchFamily="34" charset="0"/>
              </a:rPr>
              <a:t>Если мы исповедуем грехи наши, то Он простит нам </a:t>
            </a:r>
            <a:r>
              <a:rPr lang="en-US" sz="1800" kern="100" dirty="0">
                <a:solidFill>
                  <a:srgbClr val="000000"/>
                </a:solidFill>
                <a:effectLst/>
                <a:latin typeface="Neue Haas Grotesk Text Pro" panose="020B0504020202020204" pitchFamily="34" charset="77"/>
                <a:ea typeface="Times New Roman" panose="02020603050405020304" pitchFamily="18" charset="0"/>
                <a:cs typeface="Arial" panose="020B0604020202020204" pitchFamily="34" charset="0"/>
              </a:rPr>
              <a:t>[</a:t>
            </a:r>
            <a:r>
              <a:rPr lang="ru-RU" sz="1800" kern="100" dirty="0">
                <a:solidFill>
                  <a:srgbClr val="000000"/>
                </a:solidFill>
                <a:effectLst/>
                <a:latin typeface="Neue Haas Grotesk Text Pro" panose="020B0504020202020204" pitchFamily="34" charset="77"/>
                <a:ea typeface="Times New Roman" panose="02020603050405020304" pitchFamily="18" charset="0"/>
                <a:cs typeface="Arial" panose="020B0604020202020204" pitchFamily="34" charset="0"/>
              </a:rPr>
              <a:t>оправдание</a:t>
            </a:r>
            <a:r>
              <a:rPr lang="en-US" sz="1800" kern="100" dirty="0">
                <a:solidFill>
                  <a:srgbClr val="000000"/>
                </a:solidFill>
                <a:effectLst/>
                <a:latin typeface="Neue Haas Grotesk Text Pro" panose="020B0504020202020204" pitchFamily="34" charset="77"/>
                <a:ea typeface="Times New Roman" panose="02020603050405020304" pitchFamily="18" charset="0"/>
                <a:cs typeface="Arial" panose="020B0604020202020204" pitchFamily="34" charset="0"/>
              </a:rPr>
              <a:t>] </a:t>
            </a:r>
            <a:r>
              <a:rPr lang="ru-RU" sz="1800" kern="100" dirty="0">
                <a:solidFill>
                  <a:srgbClr val="000000"/>
                </a:solidFill>
                <a:effectLst/>
                <a:latin typeface="Neue Haas Grotesk Text Pro" panose="020B0504020202020204" pitchFamily="34" charset="77"/>
                <a:ea typeface="Times New Roman" panose="02020603050405020304" pitchFamily="18" charset="0"/>
                <a:cs typeface="Arial" panose="020B0604020202020204" pitchFamily="34" charset="0"/>
              </a:rPr>
              <a:t>и очистит от всякой неправды</a:t>
            </a:r>
            <a:r>
              <a:rPr lang="en-US" sz="1800" kern="100" dirty="0">
                <a:solidFill>
                  <a:srgbClr val="000000"/>
                </a:solidFill>
                <a:effectLst/>
                <a:latin typeface="Neue Haas Grotesk Text Pro" panose="020B0504020202020204" pitchFamily="34" charset="77"/>
                <a:ea typeface="Times New Roman" panose="02020603050405020304" pitchFamily="18" charset="0"/>
                <a:cs typeface="Arial" panose="020B0604020202020204" pitchFamily="34" charset="0"/>
              </a:rPr>
              <a:t> [</a:t>
            </a:r>
            <a:r>
              <a:rPr lang="ru-RU" sz="1800" kern="100" dirty="0">
                <a:solidFill>
                  <a:srgbClr val="000000"/>
                </a:solidFill>
                <a:effectLst/>
                <a:latin typeface="Neue Haas Grotesk Text Pro" panose="020B0504020202020204" pitchFamily="34" charset="77"/>
                <a:ea typeface="Times New Roman" panose="02020603050405020304" pitchFamily="18" charset="0"/>
                <a:cs typeface="Arial" panose="020B0604020202020204" pitchFamily="34" charset="0"/>
              </a:rPr>
              <a:t>освящение</a:t>
            </a:r>
            <a:r>
              <a:rPr lang="en-US" sz="1800" kern="100" dirty="0">
                <a:solidFill>
                  <a:srgbClr val="000000"/>
                </a:solidFill>
                <a:effectLst/>
                <a:latin typeface="Neue Haas Grotesk Text Pro" panose="020B0504020202020204" pitchFamily="34" charset="77"/>
                <a:ea typeface="Times New Roman" panose="02020603050405020304" pitchFamily="18" charset="0"/>
                <a:cs typeface="Arial" panose="020B0604020202020204" pitchFamily="34" charset="0"/>
              </a:rPr>
              <a:t>]” (1 </a:t>
            </a:r>
            <a:r>
              <a:rPr lang="ru-RU" sz="1800" kern="100" dirty="0">
                <a:solidFill>
                  <a:srgbClr val="000000"/>
                </a:solidFill>
                <a:effectLst/>
                <a:latin typeface="Neue Haas Grotesk Text Pro" panose="020B0504020202020204" pitchFamily="34" charset="77"/>
                <a:ea typeface="Times New Roman" panose="02020603050405020304" pitchFamily="18" charset="0"/>
                <a:cs typeface="Arial" panose="020B0604020202020204" pitchFamily="34" charset="0"/>
              </a:rPr>
              <a:t>Ин.</a:t>
            </a:r>
            <a:r>
              <a:rPr lang="en-US" sz="1800" kern="100" dirty="0">
                <a:solidFill>
                  <a:srgbClr val="000000"/>
                </a:solidFill>
                <a:effectLst/>
                <a:latin typeface="Neue Haas Grotesk Text Pro" panose="020B0504020202020204" pitchFamily="34" charset="77"/>
                <a:ea typeface="Times New Roman" panose="02020603050405020304" pitchFamily="18" charset="0"/>
                <a:cs typeface="Arial" panose="020B0604020202020204" pitchFamily="34" charset="0"/>
              </a:rPr>
              <a:t> 1:9).</a:t>
            </a:r>
          </a:p>
          <a:p>
            <a:pPr lvl="1">
              <a:lnSpc>
                <a:spcPct val="110000"/>
              </a:lnSpc>
            </a:pPr>
            <a:r>
              <a:rPr lang="ru-RU" sz="1600" kern="100" dirty="0">
                <a:solidFill>
                  <a:srgbClr val="000000"/>
                </a:solidFill>
                <a:effectLst/>
                <a:latin typeface="Neue Haas Grotesk Text Pro" panose="020B0504020202020204" pitchFamily="34" charset="77"/>
                <a:ea typeface="Times New Roman" panose="02020603050405020304" pitchFamily="18" charset="0"/>
                <a:cs typeface="Arial" panose="020B0604020202020204" pitchFamily="34" charset="0"/>
              </a:rPr>
              <a:t>Они всегда идут вместе. Невозможно иметь одно без другого.</a:t>
            </a:r>
            <a:endPar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endParaRPr>
          </a:p>
        </p:txBody>
      </p:sp>
      <p:sp>
        <p:nvSpPr>
          <p:cNvPr id="10" name="Date Placeholder 6">
            <a:extLst>
              <a:ext uri="{FF2B5EF4-FFF2-40B4-BE49-F238E27FC236}">
                <a16:creationId xmlns:a16="http://schemas.microsoft.com/office/drawing/2014/main" id="{B1454B6D-1602-57A6-8D11-CB2C06E70041}"/>
              </a:ext>
            </a:extLst>
          </p:cNvPr>
          <p:cNvSpPr>
            <a:spLocks noGrp="1"/>
          </p:cNvSpPr>
          <p:nvPr>
            <p:ph type="dt" sz="half" idx="4294967295"/>
          </p:nvPr>
        </p:nvSpPr>
        <p:spPr>
          <a:xfrm>
            <a:off x="137160" y="6453002"/>
            <a:ext cx="3494314" cy="365125"/>
          </a:xfrm>
          <a:prstGeom prst="rect">
            <a:avLst/>
          </a:prstGeom>
        </p:spPr>
        <p:txBody>
          <a:bodyPr/>
          <a:lstStyle/>
          <a:p>
            <a:pPr>
              <a:spcAft>
                <a:spcPts val="600"/>
              </a:spcAft>
            </a:pPr>
            <a:fld id="{84DF6273-7D8C-4EFC-8D9D-F0D35E047D41}" type="datetime1">
              <a:rPr lang="en-US" smtClean="0">
                <a:solidFill>
                  <a:srgbClr val="FFFFFF"/>
                </a:solidFill>
                <a:effectLst>
                  <a:outerShdw blurRad="38100" dist="38100" dir="2700000" algn="tl">
                    <a:srgbClr val="000000">
                      <a:alpha val="43137"/>
                    </a:srgbClr>
                  </a:outerShdw>
                </a:effectLst>
              </a:rPr>
              <a:pPr>
                <a:spcAft>
                  <a:spcPts val="600"/>
                </a:spcAft>
              </a:pPr>
              <a:t>2/4/24</a:t>
            </a:fld>
            <a:endParaRPr lang="en-US">
              <a:solidFill>
                <a:srgbClr val="FFFFFF"/>
              </a:solidFill>
              <a:effectLst>
                <a:outerShdw blurRad="38100" dist="38100" dir="2700000" algn="tl">
                  <a:srgbClr val="000000">
                    <a:alpha val="43137"/>
                  </a:srgbClr>
                </a:outerShdw>
              </a:effectLst>
            </a:endParaRPr>
          </a:p>
        </p:txBody>
      </p:sp>
      <p:pic>
        <p:nvPicPr>
          <p:cNvPr id="4" name="Picture 3" descr="Large tree surrounded by tall trees autumn">
            <a:extLst>
              <a:ext uri="{FF2B5EF4-FFF2-40B4-BE49-F238E27FC236}">
                <a16:creationId xmlns:a16="http://schemas.microsoft.com/office/drawing/2014/main" id="{C1E645B1-B148-D145-5914-47DDBB2DAF80}"/>
              </a:ext>
            </a:extLst>
          </p:cNvPr>
          <p:cNvPicPr>
            <a:picLocks noChangeAspect="1"/>
          </p:cNvPicPr>
          <p:nvPr/>
        </p:nvPicPr>
        <p:blipFill rotWithShape="1">
          <a:blip r:embed="rId3"/>
          <a:srcRect l="22771" r="17982" b="-3"/>
          <a:stretch/>
        </p:blipFill>
        <p:spPr>
          <a:xfrm>
            <a:off x="20" y="10"/>
            <a:ext cx="6095979" cy="6857990"/>
          </a:xfrm>
          <a:prstGeom prst="rect">
            <a:avLst/>
          </a:prstGeom>
          <a:noFill/>
        </p:spPr>
      </p:pic>
    </p:spTree>
    <p:extLst>
      <p:ext uri="{BB962C8B-B14F-4D97-AF65-F5344CB8AC3E}">
        <p14:creationId xmlns:p14="http://schemas.microsoft.com/office/powerpoint/2010/main" val="1013705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6796844" y="-889006"/>
            <a:ext cx="4563883" cy="2146300"/>
          </a:xfrm>
        </p:spPr>
        <p:txBody>
          <a:bodyPr anchor="b">
            <a:normAutofit/>
          </a:bodyPr>
          <a:lstStyle/>
          <a:p>
            <a:r>
              <a:rPr lang="ru-RU" dirty="0"/>
              <a:t>Освящение</a:t>
            </a:r>
            <a:endParaRPr lang="en-US" dirty="0"/>
          </a:p>
        </p:txBody>
      </p:sp>
      <p:sp>
        <p:nvSpPr>
          <p:cNvPr id="3" name="Content Placeholder"/>
          <p:cNvSpPr>
            <a:spLocks noGrp="1"/>
          </p:cNvSpPr>
          <p:nvPr>
            <p:ph idx="1"/>
          </p:nvPr>
        </p:nvSpPr>
        <p:spPr>
          <a:xfrm>
            <a:off x="6796844" y="1481329"/>
            <a:ext cx="4563883" cy="5336798"/>
          </a:xfrm>
        </p:spPr>
        <p:txBody>
          <a:bodyPr>
            <a:normAutofit/>
          </a:bodyPr>
          <a:lstStyle/>
          <a:p>
            <a:pPr>
              <a:lnSpc>
                <a:spcPct val="110000"/>
              </a:lnSpc>
            </a:pPr>
            <a:r>
              <a:rPr lang="ru-RU"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Человек не спасается никакими делами и не приобретает заслуг, но в конце происходит суд по делам (например, Мф. 7:2; 12:36-37; 16:27; Рим. 2:5-8; 14:12; 2 Кор 5:10; 1 Петр. 1:17; </a:t>
            </a:r>
            <a:r>
              <a:rPr lang="ru-RU" sz="1800" kern="100" dirty="0" err="1">
                <a:effectLst/>
                <a:latin typeface="Neue Haas Grotesk Text Pro" panose="020B0504020202020204" pitchFamily="34" charset="77"/>
                <a:ea typeface="Times New Roman" panose="02020603050405020304" pitchFamily="18" charset="0"/>
                <a:cs typeface="Arial" panose="020B0604020202020204" pitchFamily="34" charset="0"/>
              </a:rPr>
              <a:t>Откр</a:t>
            </a:r>
            <a:r>
              <a:rPr lang="ru-RU"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 2:23; 20:12; 22:12), что показывает, кому действительно был предан человек.</a:t>
            </a:r>
            <a:endPar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endParaRPr>
          </a:p>
          <a:p>
            <a:pPr>
              <a:lnSpc>
                <a:spcPct val="110000"/>
              </a:lnSpc>
            </a:pPr>
            <a:endParaRPr lang="en-US" sz="1000" kern="100" dirty="0">
              <a:effectLst/>
              <a:latin typeface="Neue Haas Grotesk Text Pro" panose="020B0504020202020204" pitchFamily="34" charset="77"/>
              <a:ea typeface="Times New Roman" panose="02020603050405020304" pitchFamily="18" charset="0"/>
              <a:cs typeface="Arial" panose="020B0604020202020204" pitchFamily="34" charset="0"/>
            </a:endParaRPr>
          </a:p>
          <a:p>
            <a:pPr>
              <a:lnSpc>
                <a:spcPct val="110000"/>
              </a:lnSpc>
            </a:pPr>
            <a:r>
              <a:rPr lang="en-US" sz="1800" dirty="0">
                <a:effectLst/>
                <a:latin typeface="Neue Haas Grotesk Text Pro" panose="020B0504020202020204" pitchFamily="34" charset="77"/>
                <a:ea typeface="Times New Roman" panose="02020603050405020304" pitchFamily="18" charset="0"/>
              </a:rPr>
              <a:t>"</a:t>
            </a:r>
            <a:r>
              <a:rPr lang="ru-RU" sz="1800" dirty="0">
                <a:effectLst/>
                <a:latin typeface="Neue Haas Grotesk Text Pro" panose="020B0504020202020204" pitchFamily="34" charset="77"/>
                <a:ea typeface="Times New Roman" panose="02020603050405020304" pitchFamily="18" charset="0"/>
              </a:rPr>
              <a:t>Мы не зарабатываем спасение своим послушанием; ибо спасение — это дар Божий, который нужно принять верой. Но послушание – это плод веры</a:t>
            </a:r>
            <a:r>
              <a:rPr lang="en-US" sz="1800" dirty="0">
                <a:effectLst/>
                <a:latin typeface="Neue Haas Grotesk Text Pro" panose="020B0504020202020204" pitchFamily="34" charset="77"/>
                <a:ea typeface="Times New Roman" panose="02020603050405020304" pitchFamily="18" charset="0"/>
              </a:rPr>
              <a:t>." </a:t>
            </a:r>
          </a:p>
          <a:p>
            <a:pPr lvl="1">
              <a:lnSpc>
                <a:spcPct val="110000"/>
              </a:lnSpc>
            </a:pPr>
            <a:r>
              <a:rPr lang="en-US" sz="1600" dirty="0">
                <a:effectLst/>
                <a:latin typeface="Neue Haas Grotesk Text Pro" panose="020B0504020202020204" pitchFamily="34" charset="77"/>
                <a:ea typeface="Times New Roman" panose="02020603050405020304" pitchFamily="18" charset="0"/>
              </a:rPr>
              <a:t>Ellen G. White, </a:t>
            </a:r>
            <a:r>
              <a:rPr lang="en-US" sz="1600" i="1" dirty="0">
                <a:effectLst/>
                <a:latin typeface="Neue Haas Grotesk Text Pro" panose="020B0504020202020204" pitchFamily="34" charset="77"/>
                <a:ea typeface="Times New Roman" panose="02020603050405020304" pitchFamily="18" charset="0"/>
              </a:rPr>
              <a:t>Steps to Christ</a:t>
            </a:r>
            <a:r>
              <a:rPr lang="en-US" sz="1600" dirty="0">
                <a:effectLst/>
                <a:latin typeface="Neue Haas Grotesk Text Pro" panose="020B0504020202020204" pitchFamily="34" charset="77"/>
                <a:ea typeface="Times New Roman" panose="02020603050405020304" pitchFamily="18" charset="0"/>
              </a:rPr>
              <a:t>, 61.</a:t>
            </a:r>
            <a:r>
              <a:rPr lang="en-US" sz="1400" dirty="0">
                <a:effectLst/>
                <a:latin typeface="Neue Haas Grotesk Text Pro" panose="020B0504020202020204" pitchFamily="34" charset="77"/>
              </a:rPr>
              <a:t> </a:t>
            </a:r>
          </a:p>
          <a:p>
            <a:pPr lvl="1">
              <a:lnSpc>
                <a:spcPct val="110000"/>
              </a:lnSpc>
            </a:pPr>
            <a:r>
              <a:rPr lang="ru-RU" sz="1600" dirty="0">
                <a:solidFill>
                  <a:srgbClr val="000000"/>
                </a:solidFill>
                <a:latin typeface="Neue Haas Grotesk Text Pro" panose="020B0504020202020204" pitchFamily="34" charset="77"/>
                <a:ea typeface="Times New Roman" panose="02020603050405020304" pitchFamily="18" charset="0"/>
              </a:rPr>
              <a:t>Оправданы верой, судимы по делам</a:t>
            </a:r>
            <a:r>
              <a:rPr lang="en-US" sz="1600" dirty="0">
                <a:solidFill>
                  <a:srgbClr val="000000"/>
                </a:solidFill>
                <a:latin typeface="Neue Haas Grotesk Text Pro" panose="020B0504020202020204" pitchFamily="34" charset="77"/>
                <a:ea typeface="Times New Roman" panose="02020603050405020304" pitchFamily="18" charset="0"/>
              </a:rPr>
              <a:t>.</a:t>
            </a:r>
          </a:p>
          <a:p>
            <a:pPr lvl="1">
              <a:lnSpc>
                <a:spcPct val="110000"/>
              </a:lnSpc>
            </a:pPr>
            <a:r>
              <a:rPr lang="ru-RU" sz="1600" dirty="0">
                <a:solidFill>
                  <a:srgbClr val="000000"/>
                </a:solidFill>
                <a:effectLst/>
                <a:latin typeface="Neue Haas Grotesk Text Pro" panose="020B0504020202020204" pitchFamily="34" charset="77"/>
                <a:ea typeface="Times New Roman" panose="02020603050405020304" pitchFamily="18" charset="0"/>
              </a:rPr>
              <a:t>Опыт спасения – это опыт свободы от рабства греха/тьмы (Кол. 1:13).</a:t>
            </a:r>
            <a:endPar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endParaRPr>
          </a:p>
        </p:txBody>
      </p:sp>
      <p:sp>
        <p:nvSpPr>
          <p:cNvPr id="10" name="Date Placeholder 6">
            <a:extLst>
              <a:ext uri="{FF2B5EF4-FFF2-40B4-BE49-F238E27FC236}">
                <a16:creationId xmlns:a16="http://schemas.microsoft.com/office/drawing/2014/main" id="{B1454B6D-1602-57A6-8D11-CB2C06E70041}"/>
              </a:ext>
            </a:extLst>
          </p:cNvPr>
          <p:cNvSpPr>
            <a:spLocks noGrp="1"/>
          </p:cNvSpPr>
          <p:nvPr>
            <p:ph type="dt" sz="half" idx="4294967295"/>
          </p:nvPr>
        </p:nvSpPr>
        <p:spPr>
          <a:xfrm>
            <a:off x="137160" y="6453002"/>
            <a:ext cx="3494314" cy="365125"/>
          </a:xfrm>
          <a:prstGeom prst="rect">
            <a:avLst/>
          </a:prstGeom>
        </p:spPr>
        <p:txBody>
          <a:bodyPr/>
          <a:lstStyle/>
          <a:p>
            <a:pPr>
              <a:spcAft>
                <a:spcPts val="600"/>
              </a:spcAft>
            </a:pPr>
            <a:fld id="{84DF6273-7D8C-4EFC-8D9D-F0D35E047D41}" type="datetime1">
              <a:rPr lang="en-US" smtClean="0">
                <a:solidFill>
                  <a:srgbClr val="FFFFFF"/>
                </a:solidFill>
                <a:effectLst>
                  <a:outerShdw blurRad="38100" dist="38100" dir="2700000" algn="tl">
                    <a:srgbClr val="000000">
                      <a:alpha val="43137"/>
                    </a:srgbClr>
                  </a:outerShdw>
                </a:effectLst>
              </a:rPr>
              <a:pPr>
                <a:spcAft>
                  <a:spcPts val="600"/>
                </a:spcAft>
              </a:pPr>
              <a:t>2/4/24</a:t>
            </a:fld>
            <a:endParaRPr lang="en-US">
              <a:solidFill>
                <a:srgbClr val="FFFFFF"/>
              </a:solidFill>
              <a:effectLst>
                <a:outerShdw blurRad="38100" dist="38100" dir="2700000" algn="tl">
                  <a:srgbClr val="000000">
                    <a:alpha val="43137"/>
                  </a:srgbClr>
                </a:outerShdw>
              </a:effectLst>
            </a:endParaRPr>
          </a:p>
        </p:txBody>
      </p:sp>
      <p:pic>
        <p:nvPicPr>
          <p:cNvPr id="5" name="Picture 2" descr="C:\Documents and Settings\jpeckham\My Documents Laptop\CHRISTIAN\Inspirational\Cross\salvation.jpg">
            <a:extLst>
              <a:ext uri="{FF2B5EF4-FFF2-40B4-BE49-F238E27FC236}">
                <a16:creationId xmlns:a16="http://schemas.microsoft.com/office/drawing/2014/main" id="{BB530552-2085-E391-9AE9-896650154FAD}"/>
              </a:ext>
            </a:extLst>
          </p:cNvPr>
          <p:cNvPicPr>
            <a:picLocks noChangeAspect="1" noChangeArrowheads="1"/>
          </p:cNvPicPr>
          <p:nvPr/>
        </p:nvPicPr>
        <p:blipFill rotWithShape="1">
          <a:blip r:embed="rId3" cstate="print"/>
          <a:srcRect t="15767" r="1" b="27079"/>
          <a:stretch/>
        </p:blipFill>
        <p:spPr bwMode="auto">
          <a:xfrm>
            <a:off x="-88251" y="-39863"/>
            <a:ext cx="6587022" cy="6857990"/>
          </a:xfrm>
          <a:prstGeom prst="rect">
            <a:avLst/>
          </a:prstGeom>
          <a:noFill/>
        </p:spPr>
      </p:pic>
    </p:spTree>
    <p:extLst>
      <p:ext uri="{BB962C8B-B14F-4D97-AF65-F5344CB8AC3E}">
        <p14:creationId xmlns:p14="http://schemas.microsoft.com/office/powerpoint/2010/main" val="760454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6578234" y="1694709"/>
            <a:ext cx="4563883" cy="2146300"/>
          </a:xfrm>
        </p:spPr>
        <p:txBody>
          <a:bodyPr anchor="b">
            <a:normAutofit/>
          </a:bodyPr>
          <a:lstStyle/>
          <a:p>
            <a:r>
              <a:rPr lang="ru-RU" dirty="0"/>
              <a:t>Вера</a:t>
            </a:r>
            <a:r>
              <a:rPr lang="en-US" dirty="0"/>
              <a:t> vs. </a:t>
            </a:r>
            <a:r>
              <a:rPr lang="ru-RU" dirty="0"/>
              <a:t>дела</a:t>
            </a:r>
            <a:r>
              <a:rPr lang="en-US" dirty="0"/>
              <a:t>?</a:t>
            </a:r>
            <a:br>
              <a:rPr lang="en-US" dirty="0"/>
            </a:br>
            <a:br>
              <a:rPr lang="en-US" dirty="0"/>
            </a:br>
            <a:r>
              <a:rPr lang="ru-RU" dirty="0"/>
              <a:t>Закон</a:t>
            </a:r>
            <a:r>
              <a:rPr lang="en-US" dirty="0"/>
              <a:t> vs. </a:t>
            </a:r>
            <a:r>
              <a:rPr lang="ru-RU" dirty="0"/>
              <a:t>благодать</a:t>
            </a:r>
            <a:r>
              <a:rPr lang="en-US" dirty="0"/>
              <a:t>?</a:t>
            </a:r>
          </a:p>
        </p:txBody>
      </p:sp>
      <p:pic>
        <p:nvPicPr>
          <p:cNvPr id="4" name="Picture 2" descr="http://cdn.lifehopeandtruth.com/image-cache/grace-and-gods-law_472_265_80.jpg">
            <a:extLst>
              <a:ext uri="{FF2B5EF4-FFF2-40B4-BE49-F238E27FC236}">
                <a16:creationId xmlns:a16="http://schemas.microsoft.com/office/drawing/2014/main" id="{1794C081-8D0C-94FC-30B9-F1C42C8071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401" y="1272242"/>
            <a:ext cx="5328432" cy="2991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66642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ide view of rippling water">
            <a:extLst>
              <a:ext uri="{FF2B5EF4-FFF2-40B4-BE49-F238E27FC236}">
                <a16:creationId xmlns:a16="http://schemas.microsoft.com/office/drawing/2014/main" id="{99696449-5F8C-5159-D253-1DBA2B3CAEA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a:noFill/>
        </p:spPr>
      </p:pic>
    </p:spTree>
    <p:extLst>
      <p:ext uri="{BB962C8B-B14F-4D97-AF65-F5344CB8AC3E}">
        <p14:creationId xmlns:p14="http://schemas.microsoft.com/office/powerpoint/2010/main" val="36025958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6957057" y="-587808"/>
            <a:ext cx="4563883" cy="2146300"/>
          </a:xfrm>
        </p:spPr>
        <p:txBody>
          <a:bodyPr anchor="b">
            <a:normAutofit/>
          </a:bodyPr>
          <a:lstStyle/>
          <a:p>
            <a:r>
              <a:rPr lang="ru-RU" sz="3200" dirty="0"/>
              <a:t>Вера без дел мертва (</a:t>
            </a:r>
            <a:r>
              <a:rPr lang="ru-RU" sz="3200" dirty="0" err="1"/>
              <a:t>Иак</a:t>
            </a:r>
            <a:r>
              <a:rPr lang="ru-RU" sz="3200" dirty="0"/>
              <a:t>. 2:26)</a:t>
            </a:r>
            <a:endParaRPr lang="en-US" sz="3200" dirty="0"/>
          </a:p>
        </p:txBody>
      </p:sp>
      <p:sp>
        <p:nvSpPr>
          <p:cNvPr id="3" name="Content Placeholder"/>
          <p:cNvSpPr>
            <a:spLocks noGrp="1"/>
          </p:cNvSpPr>
          <p:nvPr>
            <p:ph idx="1"/>
          </p:nvPr>
        </p:nvSpPr>
        <p:spPr>
          <a:xfrm>
            <a:off x="6796844" y="1702184"/>
            <a:ext cx="5025042" cy="4972936"/>
          </a:xfrm>
        </p:spPr>
        <p:txBody>
          <a:bodyPr>
            <a:normAutofit/>
          </a:bodyPr>
          <a:lstStyle/>
          <a:p>
            <a:pPr lvl="0"/>
            <a:r>
              <a:rPr lang="ru-RU" sz="1800" dirty="0"/>
              <a:t>Мы должны учить библейскому Евангелию, в котором благодать и закон не исключают друг друга, а играют разные роли</a:t>
            </a:r>
            <a:r>
              <a:rPr lang="en-US" sz="1800" dirty="0"/>
              <a:t>.</a:t>
            </a:r>
          </a:p>
          <a:p>
            <a:pPr lvl="0"/>
            <a:endParaRPr lang="en-US" sz="600" dirty="0"/>
          </a:p>
          <a:p>
            <a:pPr lvl="0"/>
            <a:r>
              <a:rPr lang="ru-RU" sz="1800" dirty="0"/>
              <a:t>Спасенный верою, благодатью, и оправданный покажет плоды того любовью, что есть исполнение закона (Рим. 13:8-10).</a:t>
            </a:r>
            <a:endParaRPr lang="en-US" sz="500" dirty="0"/>
          </a:p>
          <a:p>
            <a:r>
              <a:rPr lang="ru-RU" sz="1800" dirty="0">
                <a:latin typeface="Neue Haas Grotesk Text Pro" panose="020B0504020202020204" pitchFamily="34" charset="77"/>
              </a:rPr>
              <a:t>Некоторые подчеркивают оправдание верой, отвергая при этом осуждение по делам. Священное Писание учит и тому, и другому.</a:t>
            </a:r>
            <a:endParaRPr lang="en-US" sz="500" dirty="0">
              <a:latin typeface="Neue Haas Grotesk Text Pro" panose="020B0504020202020204" pitchFamily="34" charset="77"/>
            </a:endParaRPr>
          </a:p>
          <a:p>
            <a:pPr lvl="0">
              <a:lnSpc>
                <a:spcPct val="110000"/>
              </a:lnSpc>
            </a:pPr>
            <a:r>
              <a:rPr lang="en-US" sz="1700" dirty="0">
                <a:latin typeface="Neue Haas Grotesk Text Pro" panose="020B0504020202020204" pitchFamily="34" charset="77"/>
              </a:rPr>
              <a:t>“</a:t>
            </a:r>
            <a:r>
              <a:rPr lang="ru-RU" sz="1700" dirty="0">
                <a:latin typeface="Neue Haas Grotesk Text Pro" panose="020B0504020202020204" pitchFamily="34" charset="77"/>
              </a:rPr>
              <a:t>Хотя добрые дела не спасут ни одной души, но невозможно спастись ни одной душе без добрых дел.</a:t>
            </a:r>
            <a:r>
              <a:rPr lang="en-US" sz="1700" dirty="0">
                <a:latin typeface="Neue Haas Grotesk Text Pro" panose="020B0504020202020204" pitchFamily="34" charset="77"/>
              </a:rPr>
              <a:t>”</a:t>
            </a:r>
          </a:p>
          <a:p>
            <a:pPr lvl="1">
              <a:lnSpc>
                <a:spcPct val="110000"/>
              </a:lnSpc>
            </a:pPr>
            <a:r>
              <a:rPr lang="en-US" sz="1300" dirty="0">
                <a:latin typeface="Neue Haas Grotesk Text Pro" panose="020B0504020202020204" pitchFamily="34" charset="77"/>
              </a:rPr>
              <a:t>Ellen G. White, </a:t>
            </a:r>
            <a:r>
              <a:rPr lang="en-US" sz="1300" dirty="0">
                <a:effectLst/>
                <a:latin typeface="Neue Haas Grotesk Text Pro" panose="020B0504020202020204" pitchFamily="34" charset="77"/>
                <a:ea typeface="Times New Roman" panose="02020603050405020304" pitchFamily="18" charset="0"/>
                <a:cs typeface="Helvetica" pitchFamily="2" charset="0"/>
              </a:rPr>
              <a:t>1SM 377</a:t>
            </a:r>
            <a:r>
              <a:rPr lang="en-US" sz="1300" dirty="0">
                <a:latin typeface="Neue Haas Grotesk Text Pro" panose="020B0504020202020204" pitchFamily="34" charset="77"/>
                <a:ea typeface="Times New Roman" panose="02020603050405020304" pitchFamily="18" charset="0"/>
                <a:cs typeface="Helvetica" pitchFamily="2" charset="0"/>
              </a:rPr>
              <a:t>.</a:t>
            </a:r>
          </a:p>
          <a:p>
            <a:endParaRPr lang="en-US" sz="1800" dirty="0">
              <a:latin typeface="Neue Haas Grotesk Text Pro" panose="020B0504020202020204" pitchFamily="34" charset="77"/>
            </a:endParaRPr>
          </a:p>
          <a:p>
            <a:pPr lvl="0"/>
            <a:endParaRPr lang="en-US" sz="1800" dirty="0"/>
          </a:p>
        </p:txBody>
      </p:sp>
      <p:pic>
        <p:nvPicPr>
          <p:cNvPr id="4" name="Picture 2" descr="http://cdn.lifehopeandtruth.com/image-cache/grace-and-gods-law_472_265_80.jpg">
            <a:extLst>
              <a:ext uri="{FF2B5EF4-FFF2-40B4-BE49-F238E27FC236}">
                <a16:creationId xmlns:a16="http://schemas.microsoft.com/office/drawing/2014/main" id="{1794C081-8D0C-94FC-30B9-F1C42C8071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972" y="318654"/>
            <a:ext cx="5327780" cy="299123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http://cisphil.org/baltazar/wp-content/uploads/2013/03/gavel-and-rose.jpg">
            <a:extLst>
              <a:ext uri="{FF2B5EF4-FFF2-40B4-BE49-F238E27FC236}">
                <a16:creationId xmlns:a16="http://schemas.microsoft.com/office/drawing/2014/main" id="{46F5CDE1-7D5E-824E-019F-03E3441113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771"/>
          <a:stretch/>
        </p:blipFill>
        <p:spPr bwMode="auto">
          <a:xfrm>
            <a:off x="1165424" y="3429000"/>
            <a:ext cx="4833594" cy="291907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9211808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6796844" y="-897267"/>
            <a:ext cx="4563883" cy="2146300"/>
          </a:xfrm>
        </p:spPr>
        <p:txBody>
          <a:bodyPr anchor="b">
            <a:normAutofit/>
          </a:bodyPr>
          <a:lstStyle/>
          <a:p>
            <a:r>
              <a:rPr lang="ru-RU" dirty="0"/>
              <a:t>Прославление</a:t>
            </a:r>
            <a:endParaRPr lang="en-US" dirty="0"/>
          </a:p>
        </p:txBody>
      </p:sp>
      <p:sp>
        <p:nvSpPr>
          <p:cNvPr id="3" name="Content Placeholder"/>
          <p:cNvSpPr>
            <a:spLocks noGrp="1"/>
          </p:cNvSpPr>
          <p:nvPr>
            <p:ph idx="1"/>
          </p:nvPr>
        </p:nvSpPr>
        <p:spPr>
          <a:xfrm>
            <a:off x="6796844" y="1572769"/>
            <a:ext cx="4563883" cy="4656198"/>
          </a:xfrm>
        </p:spPr>
        <p:txBody>
          <a:bodyPr>
            <a:normAutofit/>
          </a:bodyPr>
          <a:lstStyle/>
          <a:p>
            <a:pPr lvl="0">
              <a:lnSpc>
                <a:spcPct val="110000"/>
              </a:lnSpc>
            </a:pPr>
            <a:r>
              <a:rPr lang="ru-RU" sz="1800" dirty="0">
                <a:latin typeface="Neue Haas Grotesk Text Pro" panose="020B0504020202020204" pitchFamily="34" charset="77"/>
              </a:rPr>
              <a:t>Бог в конечном счете прославит нас</a:t>
            </a:r>
            <a:endParaRPr lang="en-US" sz="1800" dirty="0">
              <a:latin typeface="Neue Haas Grotesk Text Pro" panose="020B0504020202020204" pitchFamily="34" charset="77"/>
            </a:endParaRPr>
          </a:p>
          <a:p>
            <a:pPr lvl="0">
              <a:lnSpc>
                <a:spcPct val="110000"/>
              </a:lnSpc>
            </a:pPr>
            <a:r>
              <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a:t>
            </a:r>
            <a:r>
              <a:rPr lang="ru-RU" sz="1800" kern="100" dirty="0">
                <a:latin typeface="Neue Haas Grotesk Text Pro" panose="020B0504020202020204" pitchFamily="34" charset="77"/>
                <a:ea typeface="Times New Roman" panose="02020603050405020304" pitchFamily="18" charset="0"/>
                <a:cs typeface="Arial" panose="020B0604020202020204" pitchFamily="34" charset="0"/>
              </a:rPr>
              <a:t>Теперь мы дети Божии</a:t>
            </a:r>
            <a:r>
              <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 </a:t>
            </a:r>
            <a:r>
              <a:rPr lang="ru-RU"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но</a:t>
            </a:r>
            <a:r>
              <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 “</a:t>
            </a:r>
            <a:r>
              <a:rPr lang="ru-RU"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когда Он явится, будем подобны Ему</a:t>
            </a:r>
            <a:r>
              <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 (1 </a:t>
            </a:r>
            <a:r>
              <a:rPr lang="ru-RU"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Ин.</a:t>
            </a:r>
            <a:r>
              <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 3:2).</a:t>
            </a:r>
          </a:p>
          <a:p>
            <a:pPr lvl="0">
              <a:lnSpc>
                <a:spcPct val="110000"/>
              </a:lnSpc>
            </a:pPr>
            <a:r>
              <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rPr>
              <a:t>“</a:t>
            </a:r>
            <a:r>
              <a:rPr lang="ru-RU" sz="1800" kern="100" dirty="0">
                <a:solidFill>
                  <a:srgbClr val="000000"/>
                </a:solidFill>
                <a:effectLst/>
                <a:latin typeface="Neue Haas Grotesk Text Pro" panose="020B0504020202020204" pitchFamily="34" charset="77"/>
                <a:ea typeface="Times New Roman" panose="02020603050405020304" pitchFamily="18" charset="0"/>
                <a:cs typeface="Arial" panose="020B0604020202020204" pitchFamily="34" charset="0"/>
              </a:rPr>
              <a:t>Не все мы умрем, но все изменимся вдруг, во мгновение ока, при последней трубе, ибо вострубит и мертвые воскреснут нетленными, а мы изменимся. Ибо тленному сему надлежит облечься в нетление, и смертному – в бессмертие</a:t>
            </a:r>
            <a:r>
              <a:rPr lang="en-US" sz="1800" kern="100" dirty="0">
                <a:solidFill>
                  <a:srgbClr val="000000"/>
                </a:solidFill>
                <a:effectLst/>
                <a:latin typeface="Neue Haas Grotesk Text Pro" panose="020B0504020202020204" pitchFamily="34" charset="77"/>
                <a:ea typeface="Times New Roman" panose="02020603050405020304" pitchFamily="18" charset="0"/>
                <a:cs typeface="Arial" panose="020B0604020202020204" pitchFamily="34" charset="0"/>
              </a:rPr>
              <a:t>” (1 </a:t>
            </a:r>
            <a:r>
              <a:rPr lang="ru-RU" sz="1800" kern="100" dirty="0">
                <a:solidFill>
                  <a:srgbClr val="000000"/>
                </a:solidFill>
                <a:effectLst/>
                <a:latin typeface="Neue Haas Grotesk Text Pro" panose="020B0504020202020204" pitchFamily="34" charset="77"/>
                <a:ea typeface="Times New Roman" panose="02020603050405020304" pitchFamily="18" charset="0"/>
                <a:cs typeface="Arial" panose="020B0604020202020204" pitchFamily="34" charset="0"/>
              </a:rPr>
              <a:t>Кор.</a:t>
            </a:r>
            <a:r>
              <a:rPr lang="en-US" sz="1800" kern="100" dirty="0">
                <a:solidFill>
                  <a:srgbClr val="000000"/>
                </a:solidFill>
                <a:effectLst/>
                <a:latin typeface="Neue Haas Grotesk Text Pro" panose="020B0504020202020204" pitchFamily="34" charset="77"/>
                <a:ea typeface="Times New Roman" panose="02020603050405020304" pitchFamily="18" charset="0"/>
                <a:cs typeface="Arial" panose="020B0604020202020204" pitchFamily="34" charset="0"/>
              </a:rPr>
              <a:t> 15:51-53; </a:t>
            </a:r>
            <a:r>
              <a:rPr lang="ru-RU" sz="1800" kern="100" dirty="0">
                <a:solidFill>
                  <a:srgbClr val="000000"/>
                </a:solidFill>
                <a:effectLst/>
                <a:latin typeface="Neue Haas Grotesk Text Pro" panose="020B0504020202020204" pitchFamily="34" charset="77"/>
                <a:ea typeface="Times New Roman" panose="02020603050405020304" pitchFamily="18" charset="0"/>
                <a:cs typeface="Arial" panose="020B0604020202020204" pitchFamily="34" charset="0"/>
              </a:rPr>
              <a:t>ср</a:t>
            </a:r>
            <a:r>
              <a:rPr lang="en-US" sz="1800" kern="100" dirty="0">
                <a:solidFill>
                  <a:srgbClr val="000000"/>
                </a:solidFill>
                <a:effectLst/>
                <a:latin typeface="Neue Haas Grotesk Text Pro" panose="020B0504020202020204" pitchFamily="34" charset="77"/>
                <a:ea typeface="Times New Roman" panose="02020603050405020304" pitchFamily="18" charset="0"/>
                <a:cs typeface="Arial" panose="020B0604020202020204" pitchFamily="34" charset="0"/>
              </a:rPr>
              <a:t>. 1 </a:t>
            </a:r>
            <a:r>
              <a:rPr lang="ru-RU" sz="1800" kern="100" dirty="0">
                <a:solidFill>
                  <a:srgbClr val="000000"/>
                </a:solidFill>
                <a:effectLst/>
                <a:latin typeface="Neue Haas Grotesk Text Pro" panose="020B0504020202020204" pitchFamily="34" charset="77"/>
                <a:ea typeface="Times New Roman" panose="02020603050405020304" pitchFamily="18" charset="0"/>
                <a:cs typeface="Arial" panose="020B0604020202020204" pitchFamily="34" charset="0"/>
              </a:rPr>
              <a:t>Ин.</a:t>
            </a:r>
            <a:r>
              <a:rPr lang="en-US" sz="1800" kern="100" dirty="0">
                <a:solidFill>
                  <a:srgbClr val="000000"/>
                </a:solidFill>
                <a:effectLst/>
                <a:latin typeface="Neue Haas Grotesk Text Pro" panose="020B0504020202020204" pitchFamily="34" charset="77"/>
                <a:ea typeface="Times New Roman" panose="02020603050405020304" pitchFamily="18" charset="0"/>
                <a:cs typeface="Arial" panose="020B0604020202020204" pitchFamily="34" charset="0"/>
              </a:rPr>
              <a:t> 3:2).</a:t>
            </a:r>
            <a:endPar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endParaRPr>
          </a:p>
          <a:p>
            <a:pPr lvl="0">
              <a:lnSpc>
                <a:spcPct val="110000"/>
              </a:lnSpc>
            </a:pPr>
            <a:endPar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endParaRPr>
          </a:p>
        </p:txBody>
      </p:sp>
      <p:pic>
        <p:nvPicPr>
          <p:cNvPr id="4" name="Picture 3" descr="Light passing through clouds">
            <a:extLst>
              <a:ext uri="{FF2B5EF4-FFF2-40B4-BE49-F238E27FC236}">
                <a16:creationId xmlns:a16="http://schemas.microsoft.com/office/drawing/2014/main" id="{D6A27074-885B-AA2F-E30A-152F401F53D9}"/>
              </a:ext>
            </a:extLst>
          </p:cNvPr>
          <p:cNvPicPr>
            <a:picLocks noChangeAspect="1"/>
          </p:cNvPicPr>
          <p:nvPr/>
        </p:nvPicPr>
        <p:blipFill rotWithShape="1">
          <a:blip r:embed="rId3"/>
          <a:srcRect l="17784" r="22969" b="-3"/>
          <a:stretch/>
        </p:blipFill>
        <p:spPr>
          <a:xfrm>
            <a:off x="20" y="10"/>
            <a:ext cx="6095979" cy="6857990"/>
          </a:xfrm>
          <a:prstGeom prst="rect">
            <a:avLst/>
          </a:prstGeom>
          <a:noFill/>
        </p:spPr>
      </p:pic>
    </p:spTree>
    <p:extLst>
      <p:ext uri="{BB962C8B-B14F-4D97-AF65-F5344CB8AC3E}">
        <p14:creationId xmlns:p14="http://schemas.microsoft.com/office/powerpoint/2010/main" val="19956827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5464009" y="-785382"/>
            <a:ext cx="6212994" cy="2146300"/>
          </a:xfrm>
        </p:spPr>
        <p:txBody>
          <a:bodyPr anchor="b">
            <a:normAutofit/>
          </a:bodyPr>
          <a:lstStyle/>
          <a:p>
            <a:r>
              <a:rPr lang="ru-RU" dirty="0"/>
              <a:t>Праведность по вере</a:t>
            </a:r>
            <a:endParaRPr lang="en-US" dirty="0"/>
          </a:p>
        </p:txBody>
      </p:sp>
      <p:sp>
        <p:nvSpPr>
          <p:cNvPr id="3" name="Content Placeholder"/>
          <p:cNvSpPr>
            <a:spLocks noGrp="1"/>
          </p:cNvSpPr>
          <p:nvPr>
            <p:ph idx="1"/>
          </p:nvPr>
        </p:nvSpPr>
        <p:spPr>
          <a:xfrm>
            <a:off x="5464009" y="1585093"/>
            <a:ext cx="6212994" cy="5084063"/>
          </a:xfrm>
        </p:spPr>
        <p:txBody>
          <a:bodyPr>
            <a:normAutofit/>
          </a:bodyPr>
          <a:lstStyle/>
          <a:p>
            <a:pPr lvl="0">
              <a:lnSpc>
                <a:spcPct val="110000"/>
              </a:lnSpc>
            </a:pPr>
            <a:r>
              <a:rPr lang="ru-RU" sz="1600" dirty="0">
                <a:latin typeface="Times New Roman" panose="02020603050405020304" pitchFamily="18" charset="0"/>
                <a:cs typeface="Times New Roman" panose="02020603050405020304" pitchFamily="18" charset="0"/>
              </a:rPr>
              <a:t>Оправдание и освящение по вере</a:t>
            </a:r>
            <a:endParaRPr lang="en-US" sz="1600" dirty="0">
              <a:latin typeface="Times New Roman" panose="02020603050405020304" pitchFamily="18" charset="0"/>
              <a:cs typeface="Times New Roman" panose="02020603050405020304" pitchFamily="18" charset="0"/>
            </a:endParaRPr>
          </a:p>
          <a:p>
            <a:pPr lvl="0">
              <a:lnSpc>
                <a:spcPct val="110000"/>
              </a:lnSpc>
            </a:pPr>
            <a:endParaRPr lang="en-US" sz="1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Фил.</a:t>
            </a:r>
            <a:r>
              <a:rPr lang="en-US" sz="1600" dirty="0">
                <a:latin typeface="Times New Roman" panose="02020603050405020304" pitchFamily="18" charset="0"/>
                <a:cs typeface="Times New Roman" panose="02020603050405020304" pitchFamily="18" charset="0"/>
              </a:rPr>
              <a:t> 3:12-14</a:t>
            </a:r>
          </a:p>
          <a:p>
            <a:r>
              <a:rPr lang="en-US" sz="1600" dirty="0">
                <a:latin typeface="Times New Roman" panose="02020603050405020304" pitchFamily="18" charset="0"/>
                <a:cs typeface="Times New Roman" panose="02020603050405020304" pitchFamily="18" charset="0"/>
              </a:rPr>
              <a:t>“</a:t>
            </a:r>
            <a:r>
              <a:rPr lang="ru-RU" sz="1600" dirty="0"/>
              <a:t>не потому, чтобы я уже достиг или </a:t>
            </a:r>
            <a:r>
              <a:rPr lang="ru-RU" sz="1600" dirty="0" err="1"/>
              <a:t>усовершился</a:t>
            </a:r>
            <a:r>
              <a:rPr lang="ru-RU" sz="1600" dirty="0"/>
              <a:t>; но стремлюсь, не достигну ли и я, как достиг меня Христос Иисус. Братия, я не почитаю себя достигшим; а только, забывая заднее и простираясь вперед, стремлюсь к цели, к почести вышнего звания Божия во Христе Иисусе».</a:t>
            </a:r>
            <a:endParaRPr lang="en-US" sz="1300" dirty="0">
              <a:latin typeface="Times New Roman" panose="02020603050405020304" pitchFamily="18" charset="0"/>
              <a:cs typeface="Times New Roman" panose="02020603050405020304" pitchFamily="18" charset="0"/>
            </a:endParaRPr>
          </a:p>
          <a:p>
            <a:pPr marL="0" lvl="0" indent="0">
              <a:lnSpc>
                <a:spcPct val="110000"/>
              </a:lnSpc>
              <a:buNone/>
            </a:pPr>
            <a:endParaRPr lang="en-US" sz="100" dirty="0">
              <a:latin typeface="Times New Roman" panose="02020603050405020304" pitchFamily="18" charset="0"/>
              <a:cs typeface="Times New Roman" panose="02020603050405020304" pitchFamily="18" charset="0"/>
            </a:endParaRPr>
          </a:p>
          <a:p>
            <a:pPr lvl="0">
              <a:lnSpc>
                <a:spcPct val="110000"/>
              </a:lnSpc>
            </a:pPr>
            <a:r>
              <a:rPr lang="ru-RU" sz="1600" dirty="0">
                <a:latin typeface="Times New Roman" panose="02020603050405020304" pitchFamily="18" charset="0"/>
                <a:cs typeface="Times New Roman" panose="02020603050405020304" pitchFamily="18" charset="0"/>
              </a:rPr>
              <a:t>Две крайности</a:t>
            </a:r>
            <a:r>
              <a:rPr lang="en-US" sz="1600" dirty="0">
                <a:latin typeface="Times New Roman" panose="02020603050405020304" pitchFamily="18" charset="0"/>
                <a:cs typeface="Times New Roman" panose="02020603050405020304" pitchFamily="18" charset="0"/>
              </a:rPr>
              <a:t>:</a:t>
            </a:r>
          </a:p>
          <a:p>
            <a:pPr lvl="1">
              <a:lnSpc>
                <a:spcPct val="110000"/>
              </a:lnSpc>
            </a:pPr>
            <a:r>
              <a:rPr lang="en-US" sz="1800" dirty="0">
                <a:solidFill>
                  <a:srgbClr val="323232"/>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ru-RU" sz="1800" dirty="0">
                <a:solidFill>
                  <a:srgbClr val="323232"/>
                </a:solidFill>
                <a:effectLst/>
                <a:latin typeface="Times New Roman" panose="02020603050405020304" pitchFamily="18" charset="0"/>
                <a:ea typeface="Times New Roman" panose="02020603050405020304" pitchFamily="18" charset="0"/>
                <a:cs typeface="Times New Roman" panose="02020603050405020304" pitchFamily="18" charset="0"/>
              </a:rPr>
              <a:t>спасение по делам и перфекционизм</a:t>
            </a:r>
            <a:endParaRPr lang="en-US" sz="1800" dirty="0">
              <a:solidFill>
                <a:srgbClr val="32323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2">
              <a:lnSpc>
                <a:spcPct val="110000"/>
              </a:lnSpc>
            </a:pPr>
            <a:r>
              <a:rPr lang="ru-RU" dirty="0">
                <a:solidFill>
                  <a:srgbClr val="323232"/>
                </a:solidFill>
                <a:latin typeface="Times New Roman" panose="02020603050405020304" pitchFamily="18" charset="0"/>
                <a:ea typeface="Times New Roman" panose="02020603050405020304" pitchFamily="18" charset="0"/>
                <a:cs typeface="Times New Roman" panose="02020603050405020304" pitchFamily="18" charset="0"/>
              </a:rPr>
              <a:t>или</a:t>
            </a:r>
            <a:endParaRPr lang="en-US" dirty="0">
              <a:solidFill>
                <a:srgbClr val="323232"/>
              </a:solidFill>
              <a:latin typeface="Times New Roman" panose="02020603050405020304" pitchFamily="18" charset="0"/>
              <a:ea typeface="Times New Roman" panose="02020603050405020304" pitchFamily="18" charset="0"/>
              <a:cs typeface="Times New Roman" panose="02020603050405020304" pitchFamily="18" charset="0"/>
            </a:endParaRPr>
          </a:p>
          <a:p>
            <a:pPr lvl="1">
              <a:lnSpc>
                <a:spcPct val="110000"/>
              </a:lnSpc>
            </a:pPr>
            <a:r>
              <a:rPr lang="en-US" kern="100" dirty="0">
                <a:solidFill>
                  <a:srgbClr val="323232"/>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ru-RU" kern="100" dirty="0">
                <a:solidFill>
                  <a:srgbClr val="323232"/>
                </a:solidFill>
                <a:effectLst/>
                <a:latin typeface="Times New Roman" panose="02020603050405020304" pitchFamily="18" charset="0"/>
                <a:ea typeface="Times New Roman" panose="02020603050405020304" pitchFamily="18" charset="0"/>
                <a:cs typeface="Times New Roman" panose="02020603050405020304" pitchFamily="18" charset="0"/>
              </a:rPr>
              <a:t>неправильное понимание праведности по вере, которое не признает, что дела отражают веру человека – его истинную преданность; святость имеет значение, но не представляет заслугу</a:t>
            </a:r>
            <a:r>
              <a:rPr lang="en-US" kern="100" dirty="0">
                <a:solidFill>
                  <a:srgbClr val="32323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2">
              <a:lnSpc>
                <a:spcPct val="110000"/>
              </a:lnSpc>
            </a:pPr>
            <a:endParaRPr lang="en-US" dirty="0">
              <a:solidFill>
                <a:srgbClr val="323232"/>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Picture 2">
            <a:extLst>
              <a:ext uri="{FF2B5EF4-FFF2-40B4-BE49-F238E27FC236}">
                <a16:creationId xmlns:a16="http://schemas.microsoft.com/office/drawing/2014/main" id="{B61763D5-7C80-AFE8-3B0B-2980D9A4D996}"/>
              </a:ext>
            </a:extLst>
          </p:cNvPr>
          <p:cNvPicPr>
            <a:picLocks noChangeAspect="1" noChangeArrowheads="1"/>
          </p:cNvPicPr>
          <p:nvPr/>
        </p:nvPicPr>
        <p:blipFill>
          <a:blip r:embed="rId3" cstate="print"/>
          <a:srcRect l="24062" t="13750" r="42188" b="17500"/>
          <a:stretch>
            <a:fillRect/>
          </a:stretch>
        </p:blipFill>
        <p:spPr bwMode="auto">
          <a:xfrm>
            <a:off x="0" y="0"/>
            <a:ext cx="4563882" cy="6972596"/>
          </a:xfrm>
          <a:prstGeom prst="rect">
            <a:avLst/>
          </a:prstGeom>
          <a:noFill/>
          <a:ln w="9525">
            <a:noFill/>
            <a:miter lim="800000"/>
            <a:headEnd/>
            <a:tailEnd/>
          </a:ln>
          <a:effectLst/>
        </p:spPr>
      </p:pic>
    </p:spTree>
    <p:extLst>
      <p:ext uri="{BB962C8B-B14F-4D97-AF65-F5344CB8AC3E}">
        <p14:creationId xmlns:p14="http://schemas.microsoft.com/office/powerpoint/2010/main" val="11860112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7025444" y="-444116"/>
            <a:ext cx="4563883" cy="2146300"/>
          </a:xfrm>
        </p:spPr>
        <p:txBody>
          <a:bodyPr anchor="b">
            <a:normAutofit/>
          </a:bodyPr>
          <a:lstStyle/>
          <a:p>
            <a:r>
              <a:rPr lang="ru-RU" dirty="0"/>
              <a:t>Спасение по делам?</a:t>
            </a:r>
            <a:endParaRPr lang="en-US" dirty="0"/>
          </a:p>
        </p:txBody>
      </p:sp>
      <p:sp>
        <p:nvSpPr>
          <p:cNvPr id="3" name="Content Placeholder"/>
          <p:cNvSpPr>
            <a:spLocks noGrp="1"/>
          </p:cNvSpPr>
          <p:nvPr>
            <p:ph idx="1"/>
          </p:nvPr>
        </p:nvSpPr>
        <p:spPr>
          <a:xfrm>
            <a:off x="7025445" y="1935196"/>
            <a:ext cx="4224942" cy="4334975"/>
          </a:xfrm>
        </p:spPr>
        <p:txBody>
          <a:bodyPr>
            <a:normAutofit lnSpcReduction="10000"/>
          </a:bodyPr>
          <a:lstStyle/>
          <a:p>
            <a:pPr marL="0" marR="0" indent="0">
              <a:spcBef>
                <a:spcPts val="0"/>
              </a:spcBef>
              <a:spcAft>
                <a:spcPts val="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dirty="0">
                <a:effectLst/>
                <a:latin typeface="Times New Roman" panose="02020603050405020304" pitchFamily="18" charset="0"/>
                <a:ea typeface="Times New Roman" panose="02020603050405020304" pitchFamily="18" charset="0"/>
                <a:cs typeface="Arial" panose="020B0604020202020204" pitchFamily="34" charset="0"/>
              </a:rPr>
              <a:t>“</a:t>
            </a:r>
            <a:r>
              <a:rPr lang="ru-RU" sz="1800" kern="100" dirty="0">
                <a:effectLst/>
                <a:latin typeface="Times New Roman" panose="02020603050405020304" pitchFamily="18" charset="0"/>
                <a:ea typeface="Times New Roman" panose="02020603050405020304" pitchFamily="18" charset="0"/>
                <a:cs typeface="Arial" panose="020B0604020202020204" pitchFamily="34" charset="0"/>
              </a:rPr>
              <a:t>Иисус передает все силы, всю благодать, все покаяние, все склонности, все прощение грехов, представляя Свою праведность человеку, чтобы он мог ее ухватить живой верой, которая также является даром Божьим. Если бы вы собрали воедино все доброе, святое и прекрасное в человеке, а затем представили бы этот предмет ангелам Божьим как действующее участие в спасении человеческой души или как заслугу, то это предложение было бы отвергнуто как предательство</a:t>
            </a:r>
            <a:r>
              <a:rPr lang="en-US" sz="1800" kern="100" dirty="0">
                <a:effectLst/>
                <a:latin typeface="Times New Roman" panose="02020603050405020304" pitchFamily="18" charset="0"/>
                <a:ea typeface="Times New Roman" panose="02020603050405020304" pitchFamily="18" charset="0"/>
                <a:cs typeface="Arial" panose="020B0604020202020204" pitchFamily="34" charset="0"/>
              </a:rPr>
              <a:t>.”</a:t>
            </a:r>
          </a:p>
          <a:p>
            <a:pPr marL="0" marR="0" indent="0">
              <a:spcBef>
                <a:spcPts val="0"/>
              </a:spcBef>
              <a:spcAft>
                <a:spcPts val="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dirty="0">
                <a:latin typeface="Times New Roman" panose="02020603050405020304" pitchFamily="18" charset="0"/>
                <a:ea typeface="Times New Roman" panose="02020603050405020304" pitchFamily="18" charset="0"/>
                <a:cs typeface="Arial" panose="020B0604020202020204" pitchFamily="34" charset="0"/>
              </a:rPr>
              <a:t>	Ellen G. White, </a:t>
            </a:r>
            <a:r>
              <a:rPr lang="en-US" sz="1800" i="1" kern="100" dirty="0">
                <a:latin typeface="Times New Roman" panose="02020603050405020304" pitchFamily="18" charset="0"/>
                <a:ea typeface="Times New Roman" panose="02020603050405020304" pitchFamily="18" charset="0"/>
                <a:cs typeface="Arial" panose="020B0604020202020204" pitchFamily="34" charset="0"/>
              </a:rPr>
              <a:t>Faith and Works</a:t>
            </a:r>
            <a:r>
              <a:rPr lang="en-US" sz="1800" kern="100" dirty="0">
                <a:latin typeface="Times New Roman" panose="02020603050405020304" pitchFamily="18" charset="0"/>
                <a:ea typeface="Times New Roman" panose="02020603050405020304" pitchFamily="18" charset="0"/>
                <a:cs typeface="Arial" panose="020B0604020202020204" pitchFamily="34" charset="0"/>
              </a:rPr>
              <a:t>, 24.</a:t>
            </a:r>
            <a:endParaRPr lang="en-US" sz="1800" kern="100" dirty="0">
              <a:effectLst/>
              <a:latin typeface="Calibri" panose="020F0502020204030204" pitchFamily="34" charset="0"/>
              <a:ea typeface="Times New Roman" panose="02020603050405020304" pitchFamily="18" charset="0"/>
              <a:cs typeface="Arial" panose="020B0604020202020204" pitchFamily="34" charset="0"/>
            </a:endParaRPr>
          </a:p>
          <a:p>
            <a:pPr lvl="0">
              <a:lnSpc>
                <a:spcPct val="110000"/>
              </a:lnSpc>
            </a:pPr>
            <a:endParaRPr lang="en-US" sz="1700" dirty="0"/>
          </a:p>
        </p:txBody>
      </p:sp>
      <p:pic>
        <p:nvPicPr>
          <p:cNvPr id="4" name="Picture 3" descr="White stones balanced in a stack">
            <a:extLst>
              <a:ext uri="{FF2B5EF4-FFF2-40B4-BE49-F238E27FC236}">
                <a16:creationId xmlns:a16="http://schemas.microsoft.com/office/drawing/2014/main" id="{AF2D0C83-E00A-009A-A5EE-A6DAFC1A865A}"/>
              </a:ext>
            </a:extLst>
          </p:cNvPr>
          <p:cNvPicPr>
            <a:picLocks noChangeAspect="1"/>
          </p:cNvPicPr>
          <p:nvPr/>
        </p:nvPicPr>
        <p:blipFill rotWithShape="1">
          <a:blip r:embed="rId3"/>
          <a:srcRect l="40757" r="-3" b="-3"/>
          <a:stretch/>
        </p:blipFill>
        <p:spPr>
          <a:xfrm>
            <a:off x="20" y="10"/>
            <a:ext cx="6095979" cy="6857990"/>
          </a:xfrm>
          <a:prstGeom prst="rect">
            <a:avLst/>
          </a:prstGeom>
          <a:noFill/>
        </p:spPr>
      </p:pic>
    </p:spTree>
    <p:extLst>
      <p:ext uri="{BB962C8B-B14F-4D97-AF65-F5344CB8AC3E}">
        <p14:creationId xmlns:p14="http://schemas.microsoft.com/office/powerpoint/2010/main" val="1931661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1ABB2-4B4D-29B2-8E0E-3E0C9C92A8E3}"/>
              </a:ext>
            </a:extLst>
          </p:cNvPr>
          <p:cNvSpPr>
            <a:spLocks noGrp="1"/>
          </p:cNvSpPr>
          <p:nvPr>
            <p:ph type="title"/>
          </p:nvPr>
        </p:nvSpPr>
        <p:spPr/>
        <p:txBody>
          <a:bodyPr/>
          <a:lstStyle/>
          <a:p>
            <a:r>
              <a:rPr lang="ru-RU" dirty="0"/>
              <a:t>Праведность по вере</a:t>
            </a:r>
            <a:endParaRPr lang="en-US" dirty="0"/>
          </a:p>
        </p:txBody>
      </p:sp>
      <p:sp>
        <p:nvSpPr>
          <p:cNvPr id="3" name="Content Placeholder 2">
            <a:extLst>
              <a:ext uri="{FF2B5EF4-FFF2-40B4-BE49-F238E27FC236}">
                <a16:creationId xmlns:a16="http://schemas.microsoft.com/office/drawing/2014/main" id="{64FA3EA3-20B8-BBF3-34F0-847D6B4FADEB}"/>
              </a:ext>
            </a:extLst>
          </p:cNvPr>
          <p:cNvSpPr>
            <a:spLocks noGrp="1"/>
          </p:cNvSpPr>
          <p:nvPr>
            <p:ph idx="1"/>
          </p:nvPr>
        </p:nvSpPr>
        <p:spPr/>
        <p:txBody>
          <a:bodyPr>
            <a:normAutofit/>
          </a:bodyPr>
          <a:lstStyle/>
          <a:p>
            <a:pPr marL="0" marR="0" indent="356870">
              <a:spcBef>
                <a:spcPts val="10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kern="100" dirty="0">
                <a:effectLst/>
                <a:latin typeface="Calibri" panose="020F0502020204030204" pitchFamily="34" charset="0"/>
                <a:ea typeface="Times New Roman" panose="02020603050405020304" pitchFamily="18" charset="0"/>
                <a:cs typeface="Calibri" panose="020F0502020204030204" pitchFamily="34" charset="0"/>
              </a:rPr>
              <a:t>Мы не можем сказать: «Я безгрешен», пока это бренное тело не изменится и не уподобится Его славному телу.</a:t>
            </a: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r>
              <a:rPr lang="ru-RU" sz="1800" kern="100" dirty="0">
                <a:effectLst/>
                <a:latin typeface="Calibri" panose="020F0502020204030204" pitchFamily="34" charset="0"/>
                <a:ea typeface="Times New Roman" panose="02020603050405020304" pitchFamily="18" charset="0"/>
                <a:cs typeface="Calibri" panose="020F0502020204030204" pitchFamily="34" charset="0"/>
              </a:rPr>
              <a:t>Но если мы постоянно стремимся следовать за Иисусом, у нас есть благословенная надежда предстать перед престолом Божьим, с пятном или пороком, или чем-то подобным, сокрытым во Христе, облаченным в Его праведность и совершенство. </a:t>
            </a: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kern="100" dirty="0">
                <a:latin typeface="Calibri" panose="020F0502020204030204" pitchFamily="34" charset="0"/>
                <a:ea typeface="Times New Roman" panose="02020603050405020304" pitchFamily="18" charset="0"/>
                <a:cs typeface="Calibri" panose="020F0502020204030204" pitchFamily="34" charset="0"/>
              </a:rPr>
              <a:t>- Ellen G. </a:t>
            </a: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White, </a:t>
            </a:r>
            <a:r>
              <a:rPr lang="en-US" sz="1800" i="1" kern="100" dirty="0">
                <a:effectLst/>
                <a:latin typeface="Calibri" panose="020F0502020204030204" pitchFamily="34" charset="0"/>
                <a:ea typeface="Times New Roman" panose="02020603050405020304" pitchFamily="18" charset="0"/>
                <a:cs typeface="Calibri" panose="020F0502020204030204" pitchFamily="34" charset="0"/>
              </a:rPr>
              <a:t>Signs of the Times</a:t>
            </a: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March 23, 1888. </a:t>
            </a:r>
            <a:endParaRPr lang="en-US" sz="1800" kern="100" dirty="0">
              <a:latin typeface="Calibri" panose="020F0502020204030204" pitchFamily="34" charset="0"/>
              <a:ea typeface="Times New Roman" panose="02020603050405020304" pitchFamily="18" charset="0"/>
              <a:cs typeface="Arial" panose="020B0604020202020204" pitchFamily="34" charset="0"/>
            </a:endParaRPr>
          </a:p>
          <a:p>
            <a:pPr marL="0" marR="0" indent="356870">
              <a:spcBef>
                <a:spcPts val="10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800" kern="100" dirty="0">
              <a:effectLst/>
              <a:latin typeface="Calibri" panose="020F0502020204030204" pitchFamily="34" charset="0"/>
              <a:ea typeface="Times New Roman" panose="02020603050405020304" pitchFamily="18" charset="0"/>
              <a:cs typeface="Arial" panose="020B0604020202020204" pitchFamily="34" charset="0"/>
            </a:endParaRPr>
          </a:p>
          <a:p>
            <a:pPr marL="0" marR="0" indent="356870">
              <a:spcBef>
                <a:spcPts val="10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kern="100" dirty="0">
                <a:effectLst/>
                <a:latin typeface="Calibri" panose="020F0502020204030204" pitchFamily="34" charset="0"/>
                <a:ea typeface="Times New Roman" panose="02020603050405020304" pitchFamily="18" charset="0"/>
                <a:cs typeface="Calibri" panose="020F0502020204030204" pitchFamily="34" charset="0"/>
              </a:rPr>
              <a:t>“</a:t>
            </a:r>
            <a:r>
              <a:rPr lang="ru-RU" sz="1800" b="1" kern="100" dirty="0">
                <a:effectLst/>
                <a:latin typeface="Calibri" panose="020F0502020204030204" pitchFamily="34" charset="0"/>
                <a:ea typeface="Times New Roman" panose="02020603050405020304" pitchFamily="18" charset="0"/>
                <a:cs typeface="Calibri" panose="020F0502020204030204" pitchFamily="34" charset="0"/>
              </a:rPr>
              <a:t>Освящение – это не дело мгновения, часа или дня. Это постоянное возрастание в благодати</a:t>
            </a: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r>
              <a:rPr lang="ru-RU" sz="1800" kern="100" dirty="0">
                <a:effectLst/>
                <a:latin typeface="Calibri" panose="020F0502020204030204" pitchFamily="34" charset="0"/>
                <a:ea typeface="Times New Roman" panose="02020603050405020304" pitchFamily="18" charset="0"/>
                <a:cs typeface="Calibri" panose="020F0502020204030204" pitchFamily="34" charset="0"/>
              </a:rPr>
              <a:t>Сегодня мы не знаем, насколько сильным будет наш конфликт в следующий. Сатана жив и активен, и каждый день нам нужно искренне взывать к Богу о помощи и силе противостоять ему</a:t>
            </a: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r>
              <a:rPr lang="ru-RU" sz="1800" b="1" kern="100" dirty="0">
                <a:effectLst/>
                <a:latin typeface="Calibri" panose="020F0502020204030204" pitchFamily="34" charset="0"/>
                <a:ea typeface="Times New Roman" panose="02020603050405020304" pitchFamily="18" charset="0"/>
                <a:cs typeface="Calibri" panose="020F0502020204030204" pitchFamily="34" charset="0"/>
              </a:rPr>
              <a:t>Пока правит сатана, нам придется подчинять свое «я», преодолевать препятствия, и не останавливаться. Нет такой точки, к которой мы могли бы прийти и сказать, что полностью достигли</a:t>
            </a: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“Ellen G. White Comments,” </a:t>
            </a:r>
            <a:r>
              <a:rPr lang="en-US" sz="1800" i="1" kern="100" dirty="0">
                <a:effectLst/>
                <a:latin typeface="Calibri" panose="020F0502020204030204" pitchFamily="34" charset="0"/>
                <a:ea typeface="Times New Roman" panose="02020603050405020304" pitchFamily="18" charset="0"/>
                <a:cs typeface="Calibri" panose="020F0502020204030204" pitchFamily="34" charset="0"/>
              </a:rPr>
              <a:t>The SDA Bible Commentary, </a:t>
            </a: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vol. 7, 947.</a:t>
            </a:r>
            <a:endParaRPr lang="en-US" sz="1800" kern="100" dirty="0">
              <a:effectLst/>
              <a:latin typeface="Calibri" panose="020F0502020204030204" pitchFamily="34" charset="0"/>
              <a:ea typeface="Times New Roman" panose="02020603050405020304" pitchFamily="18" charset="0"/>
              <a:cs typeface="Arial" panose="020B0604020202020204" pitchFamily="34" charset="0"/>
            </a:endParaRPr>
          </a:p>
          <a:p>
            <a:pPr marL="0" marR="0" indent="356870">
              <a:spcBef>
                <a:spcPts val="10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800" kern="100" dirty="0">
              <a:effectLst/>
              <a:latin typeface="Calibri" panose="020F0502020204030204" pitchFamily="34" charset="0"/>
              <a:ea typeface="Times New Roman" panose="02020603050405020304" pitchFamily="18" charset="0"/>
              <a:cs typeface="Arial" panose="020B0604020202020204" pitchFamily="34" charset="0"/>
            </a:endParaRPr>
          </a:p>
          <a:p>
            <a:endParaRPr lang="en-US" dirty="0"/>
          </a:p>
        </p:txBody>
      </p:sp>
    </p:spTree>
    <p:extLst>
      <p:ext uri="{BB962C8B-B14F-4D97-AF65-F5344CB8AC3E}">
        <p14:creationId xmlns:p14="http://schemas.microsoft.com/office/powerpoint/2010/main" val="12420077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D5FAD-6C18-E538-0694-2A8DC4B60D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F49A22-5DE5-A93D-C321-285E8541FD9A}"/>
              </a:ext>
            </a:extLst>
          </p:cNvPr>
          <p:cNvSpPr>
            <a:spLocks noGrp="1"/>
          </p:cNvSpPr>
          <p:nvPr>
            <p:ph type="title"/>
          </p:nvPr>
        </p:nvSpPr>
        <p:spPr/>
        <p:txBody>
          <a:bodyPr/>
          <a:lstStyle/>
          <a:p>
            <a:r>
              <a:rPr lang="ru-RU" dirty="0"/>
              <a:t>Праведность по вере</a:t>
            </a:r>
            <a:endParaRPr lang="en-US" dirty="0"/>
          </a:p>
        </p:txBody>
      </p:sp>
      <p:sp>
        <p:nvSpPr>
          <p:cNvPr id="3" name="Content Placeholder 2">
            <a:extLst>
              <a:ext uri="{FF2B5EF4-FFF2-40B4-BE49-F238E27FC236}">
                <a16:creationId xmlns:a16="http://schemas.microsoft.com/office/drawing/2014/main" id="{EB80FDAA-5324-21D5-F8BD-798B2CCB39E5}"/>
              </a:ext>
            </a:extLst>
          </p:cNvPr>
          <p:cNvSpPr>
            <a:spLocks noGrp="1"/>
          </p:cNvSpPr>
          <p:nvPr>
            <p:ph idx="1"/>
          </p:nvPr>
        </p:nvSpPr>
        <p:spPr/>
        <p:txBody>
          <a:bodyPr>
            <a:normAutofit/>
          </a:bodyPr>
          <a:lstStyle/>
          <a:p>
            <a:pPr marL="0" marR="0" indent="356870">
              <a:spcBef>
                <a:spcPts val="10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kern="100" dirty="0">
                <a:effectLst/>
                <a:latin typeface="Calibri" panose="020F0502020204030204" pitchFamily="34" charset="0"/>
                <a:ea typeface="Times New Roman" panose="02020603050405020304" pitchFamily="18" charset="0"/>
                <a:cs typeface="Calibri" panose="020F0502020204030204" pitchFamily="34" charset="0"/>
              </a:rPr>
              <a:t>“</a:t>
            </a:r>
            <a:r>
              <a:rPr lang="ru-RU" sz="1800" b="1" kern="100" dirty="0">
                <a:effectLst/>
                <a:latin typeface="Calibri" panose="020F0502020204030204" pitchFamily="34" charset="0"/>
                <a:ea typeface="Times New Roman" panose="02020603050405020304" pitchFamily="18" charset="0"/>
                <a:cs typeface="Calibri" panose="020F0502020204030204" pitchFamily="34" charset="0"/>
              </a:rPr>
              <a:t>Христос — наш образец, совершенный и святой пример, которому нам дано следовать. Мы никогда не сможем соответствовать образцу; но мы можем подражать и походить на него в соответствии с нашими способностями</a:t>
            </a: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a:t>
            </a:r>
            <a:r>
              <a:rPr lang="ru-RU" sz="1800" kern="100" dirty="0">
                <a:effectLst/>
                <a:latin typeface="Calibri" panose="020F0502020204030204" pitchFamily="34" charset="0"/>
                <a:ea typeface="Times New Roman" panose="02020603050405020304" pitchFamily="18" charset="0"/>
                <a:cs typeface="Calibri" panose="020F0502020204030204" pitchFamily="34" charset="0"/>
              </a:rPr>
              <a:t>Когда мы падаем, все беспомощные, страдая вследствие осознания нами греховности греха; когда мы смиряемся пред Богом, смиряя душу свою истинным покаянием и сокрушением; когда мы возносим свои горячие молитвы Богу во имя Христа, мы так же верно будем приняты Отцом, как и искренне отдаем все свои силы Богу. Мы должны сознавать в глубине души, что все наши усилия сами по себе будут совершенно бесполезны; ибо только во имя и силу Победителя мы станем победителями</a:t>
            </a:r>
            <a:r>
              <a:rPr lang="en-US" sz="1800" kern="100" dirty="0">
                <a:effectLst/>
                <a:latin typeface="Calibri" panose="020F0502020204030204" pitchFamily="34" charset="0"/>
                <a:ea typeface="Times New Roman" panose="02020603050405020304" pitchFamily="18" charset="0"/>
                <a:cs typeface="Calibri" panose="020F0502020204030204" pitchFamily="34" charset="0"/>
              </a:rPr>
              <a:t>.” Ellen G. White - RH, February 5, 1895 par. 7.</a:t>
            </a:r>
            <a:endParaRPr lang="en-US" sz="1800" kern="100" dirty="0">
              <a:latin typeface="Calibri" panose="020F0502020204030204" pitchFamily="34" charset="0"/>
              <a:ea typeface="Times New Roman" panose="02020603050405020304" pitchFamily="18" charset="0"/>
              <a:cs typeface="Calibri" panose="020F0502020204030204" pitchFamily="34" charset="0"/>
            </a:endParaRPr>
          </a:p>
          <a:p>
            <a:pPr marL="0" marR="0" indent="356870">
              <a:spcBef>
                <a:spcPts val="10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800" kern="100" dirty="0">
              <a:latin typeface="Calibri" panose="020F0502020204030204" pitchFamily="34" charset="0"/>
              <a:cs typeface="Calibri" panose="020F0502020204030204" pitchFamily="34" charset="0"/>
            </a:endParaRPr>
          </a:p>
          <a:p>
            <a:pPr marL="0" marR="0" indent="356870">
              <a:spcBef>
                <a:spcPts val="10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kern="100" dirty="0">
                <a:latin typeface="Calibri" panose="020F0502020204030204" pitchFamily="34" charset="0"/>
                <a:cs typeface="Calibri" panose="020F0502020204030204" pitchFamily="34" charset="0"/>
              </a:rPr>
              <a:t>Ключом является посредничество Христа в небесном святилище</a:t>
            </a:r>
            <a:endParaRPr lang="en-US" sz="1800" kern="100" dirty="0">
              <a:latin typeface="Calibri" panose="020F0502020204030204" pitchFamily="34" charset="0"/>
              <a:cs typeface="Calibri" panose="020F0502020204030204" pitchFamily="34" charset="0"/>
            </a:endParaRPr>
          </a:p>
          <a:p>
            <a:pPr marL="0" marR="0" indent="356870">
              <a:spcBef>
                <a:spcPts val="10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dirty="0">
                <a:latin typeface="Calibri" panose="020F0502020204030204" pitchFamily="34" charset="0"/>
                <a:cs typeface="Calibri" panose="020F0502020204030204" pitchFamily="34" charset="0"/>
              </a:rPr>
              <a:t>“</a:t>
            </a:r>
            <a:r>
              <a:rPr lang="ru-RU" sz="1800" b="1" dirty="0">
                <a:latin typeface="Calibri" panose="020F0502020204030204" pitchFamily="34" charset="0"/>
                <a:cs typeface="Calibri" panose="020F0502020204030204" pitchFamily="34" charset="0"/>
              </a:rPr>
              <a:t>Когда в сердце есть желание повиноваться Богу, когда прилагаются усилия для достижения этой цели, Иисус принимает такое расположение и усилия как лучшее служение человека и восполняет недостаток Своими божественными заслугами.</a:t>
            </a:r>
            <a:r>
              <a:rPr lang="en-US" sz="1800" b="1" dirty="0">
                <a:latin typeface="Calibri" panose="020F0502020204030204" pitchFamily="34" charset="0"/>
                <a:cs typeface="Calibri" panose="020F0502020204030204" pitchFamily="34" charset="0"/>
              </a:rPr>
              <a:t>”</a:t>
            </a:r>
            <a:r>
              <a:rPr lang="en-US" sz="1800" dirty="0">
                <a:latin typeface="Calibri" panose="020F0502020204030204" pitchFamily="34" charset="0"/>
                <a:cs typeface="Calibri" panose="020F0502020204030204" pitchFamily="34" charset="0"/>
              </a:rPr>
              <a:t> - Ellen G. White, ST, June 16, 1890.</a:t>
            </a:r>
          </a:p>
        </p:txBody>
      </p:sp>
    </p:spTree>
    <p:extLst>
      <p:ext uri="{BB962C8B-B14F-4D97-AF65-F5344CB8AC3E}">
        <p14:creationId xmlns:p14="http://schemas.microsoft.com/office/powerpoint/2010/main" val="3506732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5D2FE-DE1B-ED39-F094-BE215E6AB4EA}"/>
              </a:ext>
            </a:extLst>
          </p:cNvPr>
          <p:cNvSpPr>
            <a:spLocks noGrp="1"/>
          </p:cNvSpPr>
          <p:nvPr>
            <p:ph type="title"/>
          </p:nvPr>
        </p:nvSpPr>
        <p:spPr>
          <a:xfrm>
            <a:off x="6474386" y="2726818"/>
            <a:ext cx="3957239" cy="2759582"/>
          </a:xfrm>
        </p:spPr>
        <p:txBody>
          <a:bodyPr>
            <a:normAutofit/>
          </a:bodyPr>
          <a:lstStyle/>
          <a:p>
            <a:r>
              <a:rPr lang="ru-RU" sz="5400" dirty="0"/>
              <a:t>Теология как поклонение</a:t>
            </a:r>
            <a:endParaRPr lang="en-US" sz="5400" dirty="0"/>
          </a:p>
        </p:txBody>
      </p:sp>
      <p:pic>
        <p:nvPicPr>
          <p:cNvPr id="4" name="Graphic 3">
            <a:extLst>
              <a:ext uri="{FF2B5EF4-FFF2-40B4-BE49-F238E27FC236}">
                <a16:creationId xmlns:a16="http://schemas.microsoft.com/office/drawing/2014/main" id="{8C81D566-F916-E860-0105-944E6EE1B6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2018752" y="1160172"/>
            <a:ext cx="3027059" cy="4489306"/>
          </a:xfrm>
          <a:prstGeom prst="rect">
            <a:avLst/>
          </a:prstGeom>
        </p:spPr>
      </p:pic>
    </p:spTree>
    <p:extLst>
      <p:ext uri="{BB962C8B-B14F-4D97-AF65-F5344CB8AC3E}">
        <p14:creationId xmlns:p14="http://schemas.microsoft.com/office/powerpoint/2010/main" val="3135017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4754879" y="-853693"/>
            <a:ext cx="6788727" cy="2146300"/>
          </a:xfrm>
        </p:spPr>
        <p:txBody>
          <a:bodyPr anchor="b">
            <a:normAutofit/>
          </a:bodyPr>
          <a:lstStyle/>
          <a:p>
            <a:r>
              <a:rPr lang="ru-RU" dirty="0"/>
              <a:t>Процесс спасения</a:t>
            </a:r>
            <a:endParaRPr lang="en-US" dirty="0"/>
          </a:p>
        </p:txBody>
      </p:sp>
      <p:sp>
        <p:nvSpPr>
          <p:cNvPr id="3" name="Content Placeholder"/>
          <p:cNvSpPr>
            <a:spLocks noGrp="1"/>
          </p:cNvSpPr>
          <p:nvPr>
            <p:ph idx="1"/>
          </p:nvPr>
        </p:nvSpPr>
        <p:spPr>
          <a:xfrm>
            <a:off x="4754880" y="1444752"/>
            <a:ext cx="6788727" cy="5193791"/>
          </a:xfrm>
        </p:spPr>
        <p:txBody>
          <a:bodyPr>
            <a:normAutofit lnSpcReduction="10000"/>
          </a:bodyPr>
          <a:lstStyle/>
          <a:p>
            <a:pPr marL="342900" marR="0" indent="-342900">
              <a:spcBef>
                <a:spcPts val="600"/>
              </a:spcBef>
              <a:spcAft>
                <a:spcPts val="0"/>
              </a:spcAft>
              <a:buAutoNum type="arabicParenBoth"/>
            </a:pPr>
            <a:r>
              <a:rPr lang="ru-RU" sz="1800" b="1" kern="100" dirty="0">
                <a:effectLst/>
                <a:latin typeface="Times New Roman" panose="02020603050405020304" pitchFamily="18" charset="0"/>
                <a:ea typeface="Times New Roman" panose="02020603050405020304" pitchFamily="18" charset="0"/>
                <a:cs typeface="Arial" panose="020B0604020202020204" pitchFamily="34" charset="0"/>
              </a:rPr>
              <a:t>Вселенская готовность Бога: </a:t>
            </a:r>
            <a:r>
              <a:rPr lang="ru-RU" sz="1800" kern="100" dirty="0">
                <a:effectLst/>
                <a:latin typeface="Times New Roman" panose="02020603050405020304" pitchFamily="18" charset="0"/>
                <a:ea typeface="Times New Roman" panose="02020603050405020304" pitchFamily="18" charset="0"/>
                <a:cs typeface="Arial" panose="020B0604020202020204" pitchFamily="34" charset="0"/>
              </a:rPr>
              <a:t>Христос обеспечивает универсальную возможность для спасения всех, включая тебя и меня.</a:t>
            </a:r>
          </a:p>
          <a:p>
            <a:pPr marL="342900" marR="0" indent="-342900">
              <a:spcBef>
                <a:spcPts val="600"/>
              </a:spcBef>
              <a:spcAft>
                <a:spcPts val="0"/>
              </a:spcAft>
              <a:buAutoNum type="arabicParenBoth"/>
            </a:pPr>
            <a:r>
              <a:rPr lang="ru-RU" sz="1800" b="1" kern="100" dirty="0">
                <a:effectLst/>
                <a:latin typeface="Times New Roman" panose="02020603050405020304" pitchFamily="18" charset="0"/>
                <a:ea typeface="Times New Roman" panose="02020603050405020304" pitchFamily="18" charset="0"/>
                <a:cs typeface="Arial" panose="020B0604020202020204" pitchFamily="34" charset="0"/>
              </a:rPr>
              <a:t>Бог милостиво обращается к нам прежде, чем мы что-либо делаем </a:t>
            </a:r>
            <a:r>
              <a:rPr lang="en-US" sz="1800" kern="100" dirty="0">
                <a:effectLst/>
                <a:latin typeface="Times New Roman" panose="02020603050405020304" pitchFamily="18" charset="0"/>
                <a:ea typeface="Times New Roman" panose="02020603050405020304" pitchFamily="18" charset="0"/>
                <a:cs typeface="Arial" panose="020B0604020202020204" pitchFamily="34" charset="0"/>
              </a:rPr>
              <a:t>: </a:t>
            </a:r>
            <a:r>
              <a:rPr lang="ru-RU" sz="1800" kern="100" dirty="0">
                <a:effectLst/>
                <a:latin typeface="Times New Roman" panose="02020603050405020304" pitchFamily="18" charset="0"/>
                <a:ea typeface="Times New Roman" panose="02020603050405020304" pitchFamily="18" charset="0"/>
                <a:cs typeface="Arial" panose="020B0604020202020204" pitchFamily="34" charset="0"/>
              </a:rPr>
              <a:t>Бог первым обращается к людям и влечет их к себе</a:t>
            </a:r>
            <a:r>
              <a:rPr lang="en-US" sz="1800" kern="100"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1800" kern="100" dirty="0">
              <a:latin typeface="Calibri" panose="020F0502020204030204" pitchFamily="34" charset="0"/>
              <a:ea typeface="Times New Roman" panose="02020603050405020304" pitchFamily="18" charset="0"/>
              <a:cs typeface="Arial" panose="020B0604020202020204" pitchFamily="34" charset="0"/>
            </a:endParaRPr>
          </a:p>
          <a:p>
            <a:pPr marL="342900" marR="0" indent="-342900">
              <a:spcBef>
                <a:spcPts val="600"/>
              </a:spcBef>
              <a:spcAft>
                <a:spcPts val="0"/>
              </a:spcAft>
              <a:buAutoNum type="arabicParenBoth"/>
            </a:pPr>
            <a:r>
              <a:rPr lang="ru-RU" sz="1800" b="1" kern="100" dirty="0">
                <a:effectLst/>
                <a:latin typeface="Times New Roman" panose="02020603050405020304" pitchFamily="18" charset="0"/>
                <a:ea typeface="Times New Roman" panose="02020603050405020304" pitchFamily="18" charset="0"/>
                <a:cs typeface="Arial" panose="020B0604020202020204" pitchFamily="34" charset="0"/>
              </a:rPr>
              <a:t>Покаяние</a:t>
            </a:r>
            <a:r>
              <a:rPr lang="en-US" sz="1800" kern="100" dirty="0">
                <a:effectLst/>
                <a:latin typeface="Times New Roman" panose="02020603050405020304" pitchFamily="18" charset="0"/>
                <a:ea typeface="Times New Roman" panose="02020603050405020304" pitchFamily="18" charset="0"/>
                <a:cs typeface="Arial" panose="020B0604020202020204" pitchFamily="34" charset="0"/>
              </a:rPr>
              <a:t>: </a:t>
            </a:r>
            <a:r>
              <a:rPr lang="ru-RU" sz="1800" kern="100" dirty="0">
                <a:effectLst/>
                <a:latin typeface="Times New Roman" panose="02020603050405020304" pitchFamily="18" charset="0"/>
                <a:ea typeface="Times New Roman" panose="02020603050405020304" pitchFamily="18" charset="0"/>
                <a:cs typeface="Arial" panose="020B0604020202020204" pitchFamily="34" charset="0"/>
              </a:rPr>
              <a:t>Святой Дух обличает нас во грехе, а благость Божия ведет нас к покаянию</a:t>
            </a:r>
            <a:r>
              <a:rPr lang="en-US" sz="1800" kern="100"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1800" kern="100" dirty="0">
              <a:latin typeface="Calibri" panose="020F0502020204030204" pitchFamily="34" charset="0"/>
              <a:ea typeface="Times New Roman" panose="02020603050405020304" pitchFamily="18" charset="0"/>
              <a:cs typeface="Arial" panose="020B0604020202020204" pitchFamily="34" charset="0"/>
            </a:endParaRPr>
          </a:p>
          <a:p>
            <a:pPr marL="342900" marR="0" indent="-342900">
              <a:spcBef>
                <a:spcPts val="600"/>
              </a:spcBef>
              <a:spcAft>
                <a:spcPts val="0"/>
              </a:spcAft>
              <a:buAutoNum type="arabicParenBoth"/>
            </a:pPr>
            <a:r>
              <a:rPr lang="ru-RU" sz="1800" b="1" kern="100" dirty="0">
                <a:effectLst/>
                <a:latin typeface="Times New Roman" panose="02020603050405020304" pitchFamily="18" charset="0"/>
                <a:ea typeface="Times New Roman" panose="02020603050405020304" pitchFamily="18" charset="0"/>
                <a:cs typeface="Arial" panose="020B0604020202020204" pitchFamily="34" charset="0"/>
              </a:rPr>
              <a:t>Вера</a:t>
            </a:r>
            <a:r>
              <a:rPr lang="en-US" sz="1800" kern="100" dirty="0">
                <a:effectLst/>
                <a:latin typeface="Times New Roman" panose="02020603050405020304" pitchFamily="18" charset="0"/>
                <a:ea typeface="Times New Roman" panose="02020603050405020304" pitchFamily="18" charset="0"/>
                <a:cs typeface="Arial" panose="020B0604020202020204" pitchFamily="34" charset="0"/>
              </a:rPr>
              <a:t>: </a:t>
            </a:r>
            <a:r>
              <a:rPr lang="ru-RU" sz="1800" kern="100" dirty="0">
                <a:effectLst/>
                <a:latin typeface="Times New Roman" panose="02020603050405020304" pitchFamily="18" charset="0"/>
                <a:ea typeface="Times New Roman" panose="02020603050405020304" pitchFamily="18" charset="0"/>
                <a:cs typeface="Arial" panose="020B0604020202020204" pitchFamily="34" charset="0"/>
              </a:rPr>
              <a:t>Бог побуждает нас возложить спасительную веру на Христа, полностью предавшись Ему.</a:t>
            </a:r>
            <a:r>
              <a:rPr lang="en-US" sz="1800" kern="100"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1800" kern="100" dirty="0">
              <a:latin typeface="Calibri" panose="020F0502020204030204" pitchFamily="34" charset="0"/>
              <a:ea typeface="Times New Roman" panose="02020603050405020304" pitchFamily="18" charset="0"/>
              <a:cs typeface="Arial" panose="020B0604020202020204" pitchFamily="34" charset="0"/>
            </a:endParaRPr>
          </a:p>
          <a:p>
            <a:pPr marL="342900" marR="0" indent="-342900">
              <a:spcBef>
                <a:spcPts val="600"/>
              </a:spcBef>
              <a:spcAft>
                <a:spcPts val="0"/>
              </a:spcAft>
              <a:buAutoNum type="arabicParenBoth"/>
            </a:pPr>
            <a:r>
              <a:rPr lang="ru-RU" sz="1800" b="1" kern="100" dirty="0">
                <a:effectLst/>
                <a:latin typeface="Times New Roman" panose="02020603050405020304" pitchFamily="18" charset="0"/>
                <a:ea typeface="Times New Roman" panose="02020603050405020304" pitchFamily="18" charset="0"/>
                <a:cs typeface="Arial" panose="020B0604020202020204" pitchFamily="34" charset="0"/>
              </a:rPr>
              <a:t>Оправдание</a:t>
            </a:r>
            <a:r>
              <a:rPr lang="en-US" sz="1800" kern="100" dirty="0">
                <a:effectLst/>
                <a:latin typeface="Times New Roman" panose="02020603050405020304" pitchFamily="18" charset="0"/>
                <a:ea typeface="Times New Roman" panose="02020603050405020304" pitchFamily="18" charset="0"/>
                <a:cs typeface="Arial" panose="020B0604020202020204" pitchFamily="34" charset="0"/>
              </a:rPr>
              <a:t>: </a:t>
            </a:r>
            <a:r>
              <a:rPr lang="ru-RU" sz="1800" kern="100" dirty="0">
                <a:effectLst/>
                <a:latin typeface="Times New Roman" panose="02020603050405020304" pitchFamily="18" charset="0"/>
                <a:ea typeface="Times New Roman" panose="02020603050405020304" pitchFamily="18" charset="0"/>
                <a:cs typeface="Arial" panose="020B0604020202020204" pitchFamily="34" charset="0"/>
              </a:rPr>
              <a:t>Бог оправдывает нас (объявляет, что мы прощены за наши грехи).</a:t>
            </a:r>
            <a:endParaRPr lang="en-US" sz="1800" kern="100" dirty="0">
              <a:latin typeface="Calibri" panose="020F0502020204030204" pitchFamily="34" charset="0"/>
              <a:ea typeface="Times New Roman" panose="02020603050405020304" pitchFamily="18" charset="0"/>
              <a:cs typeface="Arial" panose="020B0604020202020204" pitchFamily="34" charset="0"/>
            </a:endParaRPr>
          </a:p>
          <a:p>
            <a:pPr marL="342900" marR="0" indent="-342900">
              <a:spcBef>
                <a:spcPts val="600"/>
              </a:spcBef>
              <a:spcAft>
                <a:spcPts val="0"/>
              </a:spcAft>
              <a:buAutoNum type="arabicParenBoth"/>
            </a:pPr>
            <a:r>
              <a:rPr lang="ru-RU" sz="1800" b="1" kern="100" dirty="0">
                <a:effectLst/>
                <a:latin typeface="Times New Roman" panose="02020603050405020304" pitchFamily="18" charset="0"/>
                <a:ea typeface="Times New Roman" panose="02020603050405020304" pitchFamily="18" charset="0"/>
                <a:cs typeface="Arial" panose="020B0604020202020204" pitchFamily="34" charset="0"/>
              </a:rPr>
              <a:t>Освящение</a:t>
            </a:r>
            <a:r>
              <a:rPr lang="en-US" sz="1800" kern="100" dirty="0">
                <a:effectLst/>
                <a:latin typeface="Times New Roman" panose="02020603050405020304" pitchFamily="18" charset="0"/>
                <a:ea typeface="Times New Roman" panose="02020603050405020304" pitchFamily="18" charset="0"/>
                <a:cs typeface="Arial" panose="020B0604020202020204" pitchFamily="34" charset="0"/>
              </a:rPr>
              <a:t>: </a:t>
            </a:r>
            <a:r>
              <a:rPr lang="ru-RU" sz="1800" kern="100" dirty="0">
                <a:effectLst/>
                <a:latin typeface="Times New Roman" panose="02020603050405020304" pitchFamily="18" charset="0"/>
                <a:ea typeface="Times New Roman" panose="02020603050405020304" pitchFamily="18" charset="0"/>
                <a:cs typeface="Arial" panose="020B0604020202020204" pitchFamily="34" charset="0"/>
              </a:rPr>
              <a:t>Бог освящает нас (со временем делает нас святыми, праведными и любящими).</a:t>
            </a:r>
          </a:p>
          <a:p>
            <a:pPr marL="342900" marR="0" indent="-342900">
              <a:spcBef>
                <a:spcPts val="600"/>
              </a:spcBef>
              <a:spcAft>
                <a:spcPts val="0"/>
              </a:spcAft>
              <a:buAutoNum type="arabicParenBoth"/>
            </a:pPr>
            <a:r>
              <a:rPr lang="ru-RU" sz="1800" b="1" kern="100" dirty="0">
                <a:effectLst/>
                <a:latin typeface="Times New Roman" panose="02020603050405020304" pitchFamily="18" charset="0"/>
                <a:ea typeface="Times New Roman" panose="02020603050405020304" pitchFamily="18" charset="0"/>
                <a:cs typeface="Arial" panose="020B0604020202020204" pitchFamily="34" charset="0"/>
              </a:rPr>
              <a:t>Прославление</a:t>
            </a:r>
            <a:r>
              <a:rPr lang="en-US" sz="1800" kern="100" dirty="0">
                <a:effectLst/>
                <a:latin typeface="Times New Roman" panose="02020603050405020304" pitchFamily="18" charset="0"/>
                <a:ea typeface="Times New Roman" panose="02020603050405020304" pitchFamily="18" charset="0"/>
                <a:cs typeface="Arial" panose="020B0604020202020204" pitchFamily="34" charset="0"/>
              </a:rPr>
              <a:t>: </a:t>
            </a:r>
            <a:r>
              <a:rPr lang="ru-RU" sz="1800" kern="100" dirty="0">
                <a:effectLst/>
                <a:latin typeface="Times New Roman" panose="02020603050405020304" pitchFamily="18" charset="0"/>
                <a:ea typeface="Times New Roman" panose="02020603050405020304" pitchFamily="18" charset="0"/>
                <a:cs typeface="Arial" panose="020B0604020202020204" pitchFamily="34" charset="0"/>
              </a:rPr>
              <a:t>Бог наконец прославит нас, сделает нас совершенными, изменит нас (из тленных в нетленные).</a:t>
            </a:r>
            <a:endParaRPr lang="en-US" sz="1800" dirty="0"/>
          </a:p>
          <a:p>
            <a:pPr lvl="0">
              <a:lnSpc>
                <a:spcPct val="110000"/>
              </a:lnSpc>
              <a:spcBef>
                <a:spcPts val="600"/>
              </a:spcBef>
            </a:pPr>
            <a:endParaRPr lang="en-US" sz="1800" dirty="0"/>
          </a:p>
        </p:txBody>
      </p:sp>
      <p:pic>
        <p:nvPicPr>
          <p:cNvPr id="5" name="Picture 4" descr="Path winding through a grassy field">
            <a:extLst>
              <a:ext uri="{FF2B5EF4-FFF2-40B4-BE49-F238E27FC236}">
                <a16:creationId xmlns:a16="http://schemas.microsoft.com/office/drawing/2014/main" id="{BD3E46F3-7D24-18D5-5AEF-500E4EE9C5FC}"/>
              </a:ext>
            </a:extLst>
          </p:cNvPr>
          <p:cNvPicPr>
            <a:picLocks noChangeAspect="1"/>
          </p:cNvPicPr>
          <p:nvPr/>
        </p:nvPicPr>
        <p:blipFill rotWithShape="1">
          <a:blip r:embed="rId3"/>
          <a:srcRect l="16655" r="11738" b="-3"/>
          <a:stretch/>
        </p:blipFill>
        <p:spPr>
          <a:xfrm>
            <a:off x="-426700" y="0"/>
            <a:ext cx="4829367" cy="6857990"/>
          </a:xfrm>
          <a:prstGeom prst="rect">
            <a:avLst/>
          </a:prstGeom>
          <a:noFill/>
        </p:spPr>
      </p:pic>
    </p:spTree>
    <p:extLst>
      <p:ext uri="{BB962C8B-B14F-4D97-AF65-F5344CB8AC3E}">
        <p14:creationId xmlns:p14="http://schemas.microsoft.com/office/powerpoint/2010/main" val="22815674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6796844" y="-860691"/>
            <a:ext cx="4563883" cy="2146300"/>
          </a:xfrm>
        </p:spPr>
        <p:txBody>
          <a:bodyPr anchor="b">
            <a:normAutofit/>
          </a:bodyPr>
          <a:lstStyle/>
          <a:p>
            <a:r>
              <a:rPr lang="ru-RU" dirty="0"/>
              <a:t>Учение о святилище</a:t>
            </a:r>
            <a:endParaRPr lang="en-US" dirty="0"/>
          </a:p>
        </p:txBody>
      </p:sp>
      <p:pic>
        <p:nvPicPr>
          <p:cNvPr id="6" name="Picture 5" descr="Curved land ridges">
            <a:extLst>
              <a:ext uri="{FF2B5EF4-FFF2-40B4-BE49-F238E27FC236}">
                <a16:creationId xmlns:a16="http://schemas.microsoft.com/office/drawing/2014/main" id="{2D4B3390-8BEB-B3AD-2879-63F157D351E2}"/>
              </a:ext>
            </a:extLst>
          </p:cNvPr>
          <p:cNvPicPr>
            <a:picLocks noChangeAspect="1"/>
          </p:cNvPicPr>
          <p:nvPr/>
        </p:nvPicPr>
        <p:blipFill rotWithShape="1">
          <a:blip r:embed="rId3"/>
          <a:srcRect l="28803" r="21196" b="-2"/>
          <a:stretch/>
        </p:blipFill>
        <p:spPr>
          <a:xfrm>
            <a:off x="20" y="10"/>
            <a:ext cx="6095979" cy="6857990"/>
          </a:xfrm>
          <a:prstGeom prst="rect">
            <a:avLst/>
          </a:prstGeom>
          <a:noFill/>
        </p:spPr>
      </p:pic>
      <p:sp>
        <p:nvSpPr>
          <p:cNvPr id="3" name="Content Placeholder"/>
          <p:cNvSpPr>
            <a:spLocks noGrp="1"/>
          </p:cNvSpPr>
          <p:nvPr>
            <p:ph idx="1"/>
          </p:nvPr>
        </p:nvSpPr>
        <p:spPr>
          <a:xfrm>
            <a:off x="6796844" y="1572769"/>
            <a:ext cx="4563883" cy="4656198"/>
          </a:xfrm>
        </p:spPr>
        <p:txBody>
          <a:bodyPr>
            <a:normAutofit fontScale="92500"/>
          </a:bodyPr>
          <a:lstStyle/>
          <a:p>
            <a:pPr lvl="0"/>
            <a:r>
              <a:rPr lang="ru-RU" sz="1800" dirty="0">
                <a:latin typeface="Times New Roman" panose="02020603050405020304" pitchFamily="18" charset="0"/>
                <a:cs typeface="Times New Roman" panose="02020603050405020304" pitchFamily="18" charset="0"/>
              </a:rPr>
              <a:t>Все это имеет смысл в контексте великой борьбы с особым акцентом на святилище</a:t>
            </a:r>
            <a:r>
              <a:rPr lang="en-US" sz="1800" dirty="0">
                <a:latin typeface="Times New Roman" panose="02020603050405020304" pitchFamily="18" charset="0"/>
                <a:cs typeface="Times New Roman" panose="02020603050405020304" pitchFamily="18" charset="0"/>
              </a:rPr>
              <a:t>.</a:t>
            </a:r>
          </a:p>
          <a:p>
            <a:pPr lvl="0"/>
            <a:r>
              <a:rPr lang="ru-RU" sz="1800" dirty="0">
                <a:latin typeface="Times New Roman" panose="02020603050405020304" pitchFamily="18" charset="0"/>
                <a:cs typeface="Times New Roman" panose="02020603050405020304" pitchFamily="18" charset="0"/>
              </a:rPr>
              <a:t>Адвентистская </a:t>
            </a:r>
            <a:r>
              <a:rPr lang="ru-RU" sz="1800" dirty="0" err="1">
                <a:latin typeface="Times New Roman" panose="02020603050405020304" pitchFamily="18" charset="0"/>
                <a:cs typeface="Times New Roman" panose="02020603050405020304" pitchFamily="18" charset="0"/>
              </a:rPr>
              <a:t>сотериология</a:t>
            </a:r>
            <a:r>
              <a:rPr lang="ru-RU" sz="1800" dirty="0">
                <a:latin typeface="Times New Roman" panose="02020603050405020304" pitchFamily="18" charset="0"/>
                <a:cs typeface="Times New Roman" panose="02020603050405020304" pitchFamily="18" charset="0"/>
              </a:rPr>
              <a:t> неотделима от правильного понимания святилища, которое само по себе является центральным в мировоззрении космического конфликта, представленном в Священном Писании</a:t>
            </a:r>
            <a:r>
              <a:rPr lang="en-US" sz="1800" dirty="0">
                <a:latin typeface="Times New Roman" panose="02020603050405020304" pitchFamily="18" charset="0"/>
                <a:cs typeface="Times New Roman" panose="02020603050405020304" pitchFamily="18" charset="0"/>
              </a:rPr>
              <a:t>.</a:t>
            </a:r>
          </a:p>
          <a:p>
            <a:pPr lvl="0"/>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Доктрина святилища не является придатком к нашему богословию — это важнейший столп, прекрасное созвездие учений, которыми, я убежден, мы не должны пренебрегать в плане научения умов наших людей, особенно нашей молодежи.</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47513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and of a person full of coloured paint">
            <a:extLst>
              <a:ext uri="{FF2B5EF4-FFF2-40B4-BE49-F238E27FC236}">
                <a16:creationId xmlns:a16="http://schemas.microsoft.com/office/drawing/2014/main" id="{32A61F62-B4DA-43C2-C93D-55116A9A9AB3}"/>
              </a:ext>
            </a:extLst>
          </p:cNvPr>
          <p:cNvPicPr>
            <a:picLocks noChangeAspect="1"/>
          </p:cNvPicPr>
          <p:nvPr/>
        </p:nvPicPr>
        <p:blipFill rotWithShape="1">
          <a:blip r:embed="rId3"/>
          <a:srcRect t="4059" b="11672"/>
          <a:stretch/>
        </p:blipFill>
        <p:spPr>
          <a:xfrm>
            <a:off x="20" y="10"/>
            <a:ext cx="12191980" cy="6857990"/>
          </a:xfrm>
          <a:prstGeom prst="rect">
            <a:avLst/>
          </a:prstGeom>
          <a:noFill/>
        </p:spPr>
      </p:pic>
    </p:spTree>
    <p:extLst>
      <p:ext uri="{BB962C8B-B14F-4D97-AF65-F5344CB8AC3E}">
        <p14:creationId xmlns:p14="http://schemas.microsoft.com/office/powerpoint/2010/main" val="26387085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ross over water with a sunset&#10;&#10;Description automatically generated">
            <a:extLst>
              <a:ext uri="{FF2B5EF4-FFF2-40B4-BE49-F238E27FC236}">
                <a16:creationId xmlns:a16="http://schemas.microsoft.com/office/drawing/2014/main" id="{520D63F3-BB65-AD28-A0E8-8FDBCE2B6D2F}"/>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34842" r="5824" b="-1"/>
          <a:stretch/>
        </p:blipFill>
        <p:spPr bwMode="auto">
          <a:xfrm>
            <a:off x="6096000" y="10"/>
            <a:ext cx="6095979" cy="6857990"/>
          </a:xfrm>
          <a:prstGeom prst="rect">
            <a:avLst/>
          </a:prstGeom>
          <a:noFill/>
          <a:ln>
            <a:noFill/>
          </a:ln>
          <a:effectLst>
            <a:reflection blurRad="12700" stA="38000" endPos="28000" dist="5000" dir="5400000" sy="-100000" algn="bl" rotWithShape="0"/>
          </a:effectLst>
          <a:extLst>
            <a:ext uri="{91240B29-F687-4f45-9708-019B960494DF}">
              <a14:hiddenLine xmlns="" xmlns:a14="http://schemas.microsoft.com/office/drawing/2010/main" w="9525">
                <a:solidFill>
                  <a:schemeClr val="tx1"/>
                </a:solidFill>
                <a:miter lim="800000"/>
                <a:headEnd/>
                <a:tailEnd/>
              </a14:hiddenLine>
            </a:ext>
          </a:extLst>
        </p:spPr>
      </p:pic>
      <p:sp>
        <p:nvSpPr>
          <p:cNvPr id="5" name="Title 1">
            <a:extLst>
              <a:ext uri="{FF2B5EF4-FFF2-40B4-BE49-F238E27FC236}">
                <a16:creationId xmlns:a16="http://schemas.microsoft.com/office/drawing/2014/main" id="{69C21AAC-361C-A48D-61CB-033FABD7AD52}"/>
              </a:ext>
            </a:extLst>
          </p:cNvPr>
          <p:cNvSpPr txBox="1">
            <a:spLocks/>
          </p:cNvSpPr>
          <p:nvPr/>
        </p:nvSpPr>
        <p:spPr>
          <a:xfrm>
            <a:off x="925775" y="0"/>
            <a:ext cx="3874826" cy="21463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ru-RU" dirty="0"/>
              <a:t>Последнее послание милосердия</a:t>
            </a:r>
            <a:endParaRPr lang="en-US" dirty="0"/>
          </a:p>
        </p:txBody>
      </p:sp>
      <p:sp>
        <p:nvSpPr>
          <p:cNvPr id="6" name="Content Placeholder 1">
            <a:extLst>
              <a:ext uri="{FF2B5EF4-FFF2-40B4-BE49-F238E27FC236}">
                <a16:creationId xmlns:a16="http://schemas.microsoft.com/office/drawing/2014/main" id="{37BAD9ED-F47C-E483-AB6A-154AAF5C814B}"/>
              </a:ext>
            </a:extLst>
          </p:cNvPr>
          <p:cNvSpPr txBox="1">
            <a:spLocks/>
          </p:cNvSpPr>
          <p:nvPr/>
        </p:nvSpPr>
        <p:spPr>
          <a:xfrm>
            <a:off x="925774" y="2481943"/>
            <a:ext cx="4563883" cy="391885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buFont typeface="Arial" panose="020B0604020202020204" pitchFamily="34" charset="0"/>
              <a:buNone/>
            </a:pPr>
            <a:r>
              <a:rPr lang="en-US" dirty="0"/>
              <a:t>”</a:t>
            </a:r>
            <a:r>
              <a:rPr lang="ru-RU" dirty="0"/>
              <a:t> Последние лучи милосердного света, последнее послание милосердия, которое будет дано миру, — это откровение Его характера любви. Дети Божьи должны проявлять Его славу. В своей жизни и характере они должны показать, что сотворила для них благодать Божия</a:t>
            </a:r>
            <a:r>
              <a:rPr lang="en-US" dirty="0"/>
              <a:t>.”</a:t>
            </a:r>
          </a:p>
          <a:p>
            <a:pPr lvl="1"/>
            <a:r>
              <a:rPr lang="en-US" sz="2000" dirty="0"/>
              <a:t>Ellen G. White, </a:t>
            </a:r>
            <a:r>
              <a:rPr lang="en-US" sz="2000" i="1" dirty="0"/>
              <a:t>Christ’s Object Lessons</a:t>
            </a:r>
            <a:r>
              <a:rPr lang="en-US" sz="2000" dirty="0"/>
              <a:t>, 415-16.</a:t>
            </a:r>
          </a:p>
          <a:p>
            <a:endParaRPr lang="en-US" dirty="0"/>
          </a:p>
        </p:txBody>
      </p:sp>
    </p:spTree>
    <p:extLst>
      <p:ext uri="{BB962C8B-B14F-4D97-AF65-F5344CB8AC3E}">
        <p14:creationId xmlns:p14="http://schemas.microsoft.com/office/powerpoint/2010/main" val="255006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614681" y="548640"/>
            <a:ext cx="3553412" cy="1648943"/>
          </a:xfrm>
        </p:spPr>
        <p:txBody>
          <a:bodyPr anchor="t">
            <a:noAutofit/>
          </a:bodyPr>
          <a:lstStyle/>
          <a:p>
            <a:r>
              <a:rPr lang="ru-RU" sz="2800" dirty="0"/>
              <a:t>История искупления в контексте Великой Борьбы</a:t>
            </a:r>
            <a:endParaRPr lang="en-US" sz="2800" dirty="0"/>
          </a:p>
        </p:txBody>
      </p:sp>
      <p:sp>
        <p:nvSpPr>
          <p:cNvPr id="3" name="Content Placeholder"/>
          <p:cNvSpPr>
            <a:spLocks noGrp="1"/>
          </p:cNvSpPr>
          <p:nvPr>
            <p:ph idx="1"/>
          </p:nvPr>
        </p:nvSpPr>
        <p:spPr>
          <a:xfrm>
            <a:off x="484051" y="2052735"/>
            <a:ext cx="3841764" cy="4594250"/>
          </a:xfrm>
        </p:spPr>
        <p:txBody>
          <a:bodyPr>
            <a:normAutofit/>
          </a:bodyPr>
          <a:lstStyle/>
          <a:p>
            <a:pPr lvl="0">
              <a:lnSpc>
                <a:spcPct val="110000"/>
              </a:lnSpc>
            </a:pPr>
            <a:r>
              <a:rPr lang="ru-RU" dirty="0"/>
              <a:t>Бог (во Христе) стал человеком. Чтобы спасти мир, Он</a:t>
            </a:r>
            <a:endParaRPr lang="en-US" dirty="0"/>
          </a:p>
          <a:p>
            <a:pPr lvl="1">
              <a:lnSpc>
                <a:spcPct val="110000"/>
              </a:lnSpc>
            </a:pPr>
            <a:r>
              <a:rPr lang="ru-RU" dirty="0"/>
              <a:t>Пережил пытки и смерть;</a:t>
            </a:r>
            <a:endParaRPr lang="en-US" dirty="0"/>
          </a:p>
          <a:p>
            <a:pPr lvl="1">
              <a:lnSpc>
                <a:spcPct val="110000"/>
              </a:lnSpc>
            </a:pPr>
            <a:r>
              <a:rPr lang="ru-RU" dirty="0"/>
              <a:t>В совершенстве показал Божью праведность и любовь;</a:t>
            </a:r>
            <a:endParaRPr lang="en-US" dirty="0"/>
          </a:p>
          <a:p>
            <a:pPr lvl="1">
              <a:lnSpc>
                <a:spcPct val="110000"/>
              </a:lnSpc>
            </a:pPr>
            <a:r>
              <a:rPr lang="ru-RU" dirty="0"/>
              <a:t>Опроверг обвинения дьявола;</a:t>
            </a:r>
            <a:endParaRPr lang="en-US" dirty="0"/>
          </a:p>
          <a:p>
            <a:pPr lvl="0">
              <a:lnSpc>
                <a:spcPct val="110000"/>
              </a:lnSpc>
            </a:pPr>
            <a:endParaRPr lang="en-US" sz="1050" dirty="0"/>
          </a:p>
          <a:p>
            <a:pPr lvl="0">
              <a:lnSpc>
                <a:spcPct val="110000"/>
              </a:lnSpc>
            </a:pPr>
            <a:r>
              <a:rPr lang="ru-RU" dirty="0"/>
              <a:t>Святилище с его системой жертвоприношений было прообразом Божьего средства от греха — искупительной работы Христа</a:t>
            </a:r>
            <a:endParaRPr lang="en-US" dirty="0"/>
          </a:p>
        </p:txBody>
      </p:sp>
      <p:pic>
        <p:nvPicPr>
          <p:cNvPr id="4" name="Picture 3" descr="Earth from space">
            <a:extLst>
              <a:ext uri="{FF2B5EF4-FFF2-40B4-BE49-F238E27FC236}">
                <a16:creationId xmlns:a16="http://schemas.microsoft.com/office/drawing/2014/main" id="{AB80F6E4-09C4-0224-8398-16F03412B5AE}"/>
              </a:ext>
            </a:extLst>
          </p:cNvPr>
          <p:cNvPicPr>
            <a:picLocks noChangeAspect="1"/>
          </p:cNvPicPr>
          <p:nvPr/>
        </p:nvPicPr>
        <p:blipFill rotWithShape="1">
          <a:blip r:embed="rId3"/>
          <a:srcRect l="21936" r="17045"/>
          <a:stretch/>
        </p:blipFill>
        <p:spPr>
          <a:xfrm>
            <a:off x="4752550" y="10"/>
            <a:ext cx="7439450" cy="6857990"/>
          </a:xfrm>
          <a:prstGeom prst="rect">
            <a:avLst/>
          </a:prstGeom>
          <a:noFill/>
        </p:spPr>
      </p:pic>
    </p:spTree>
    <p:extLst>
      <p:ext uri="{BB962C8B-B14F-4D97-AF65-F5344CB8AC3E}">
        <p14:creationId xmlns:p14="http://schemas.microsoft.com/office/powerpoint/2010/main" val="1026316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lky way galaxy with stars and space dust in the universe">
            <a:extLst>
              <a:ext uri="{FF2B5EF4-FFF2-40B4-BE49-F238E27FC236}">
                <a16:creationId xmlns:a16="http://schemas.microsoft.com/office/drawing/2014/main" id="{10808FD5-D460-3058-E169-5742154CF56E}"/>
              </a:ext>
            </a:extLst>
          </p:cNvPr>
          <p:cNvPicPr>
            <a:picLocks noChangeAspect="1"/>
          </p:cNvPicPr>
          <p:nvPr/>
        </p:nvPicPr>
        <p:blipFill rotWithShape="1">
          <a:blip r:embed="rId3"/>
          <a:srcRect l="20899" r="21149" b="-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Title"/>
          <p:cNvSpPr>
            <a:spLocks noGrp="1"/>
          </p:cNvSpPr>
          <p:nvPr>
            <p:ph type="title"/>
          </p:nvPr>
        </p:nvSpPr>
        <p:spPr>
          <a:xfrm>
            <a:off x="795055" y="-152746"/>
            <a:ext cx="4563883" cy="2146300"/>
          </a:xfrm>
        </p:spPr>
        <p:txBody>
          <a:bodyPr anchor="b">
            <a:normAutofit/>
          </a:bodyPr>
          <a:lstStyle/>
          <a:p>
            <a:r>
              <a:rPr lang="ru-RU" dirty="0"/>
              <a:t>Искупление в контексте Вселенского конфликта</a:t>
            </a:r>
            <a:endParaRPr lang="en-US" dirty="0"/>
          </a:p>
        </p:txBody>
      </p:sp>
      <p:sp>
        <p:nvSpPr>
          <p:cNvPr id="3" name="Content Placeholder"/>
          <p:cNvSpPr>
            <a:spLocks noGrp="1"/>
          </p:cNvSpPr>
          <p:nvPr>
            <p:ph idx="1"/>
          </p:nvPr>
        </p:nvSpPr>
        <p:spPr>
          <a:xfrm>
            <a:off x="612174" y="2305743"/>
            <a:ext cx="5350612" cy="4147259"/>
          </a:xfrm>
        </p:spPr>
        <p:txBody>
          <a:bodyPr>
            <a:normAutofit/>
          </a:bodyPr>
          <a:lstStyle/>
          <a:p>
            <a:pPr lvl="0">
              <a:lnSpc>
                <a:spcPct val="110000"/>
              </a:lnSpc>
            </a:pPr>
            <a:r>
              <a:rPr lang="ru-RU" sz="1800" dirty="0"/>
              <a:t>Контекстом является Вселенский конфликт, в котором Христос умер вместо нас, чтобы продемонстрировать Божью праведность и любовь как праведника и оправдания тех, кто верит в Него (Рим. 3:25, 26; 5:8)!</a:t>
            </a:r>
            <a:endParaRPr lang="en-US" sz="1800" dirty="0"/>
          </a:p>
          <a:p>
            <a:pPr lvl="0">
              <a:lnSpc>
                <a:spcPct val="110000"/>
              </a:lnSpc>
            </a:pPr>
            <a:r>
              <a:rPr lang="en-US" sz="1800" dirty="0"/>
              <a:t>“</a:t>
            </a:r>
            <a:r>
              <a:rPr lang="ru-RU" sz="1800" dirty="0"/>
              <a:t>Благодаря Христу правосудие способно на прощение, не жертвуя ни на йоту своей возвышенной святостью.</a:t>
            </a:r>
            <a:r>
              <a:rPr lang="en-US" sz="1800" dirty="0"/>
              <a:t>”</a:t>
            </a:r>
          </a:p>
          <a:p>
            <a:pPr lvl="1">
              <a:lnSpc>
                <a:spcPct val="110000"/>
              </a:lnSpc>
            </a:pPr>
            <a:r>
              <a:rPr lang="en-US" sz="1600" dirty="0"/>
              <a:t>Ellen G. White, GCB 1899, 102.</a:t>
            </a:r>
          </a:p>
          <a:p>
            <a:pPr lvl="1">
              <a:lnSpc>
                <a:spcPct val="110000"/>
              </a:lnSpc>
            </a:pPr>
            <a:endParaRPr lang="en-US" sz="1600" dirty="0"/>
          </a:p>
          <a:p>
            <a:pPr lvl="0">
              <a:lnSpc>
                <a:spcPct val="110000"/>
              </a:lnSpc>
            </a:pPr>
            <a:r>
              <a:rPr lang="ru-RU" sz="1800" dirty="0"/>
              <a:t>Спасая грешников, Христос возвышает Божий закон бескорыстной любви.</a:t>
            </a:r>
            <a:endParaRPr lang="en-US" sz="1800" dirty="0"/>
          </a:p>
        </p:txBody>
      </p:sp>
      <p:sp>
        <p:nvSpPr>
          <p:cNvPr id="14" name="Slide Number Placeholder 11">
            <a:extLst>
              <a:ext uri="{FF2B5EF4-FFF2-40B4-BE49-F238E27FC236}">
                <a16:creationId xmlns:a16="http://schemas.microsoft.com/office/drawing/2014/main" id="{276A1B65-944A-7AC3-62F6-6EC1C608DD12}"/>
              </a:ext>
            </a:extLst>
          </p:cNvPr>
          <p:cNvSpPr>
            <a:spLocks noGrp="1"/>
          </p:cNvSpPr>
          <p:nvPr>
            <p:ph type="sldNum" sz="quarter" idx="12"/>
          </p:nvPr>
        </p:nvSpPr>
        <p:spPr>
          <a:xfrm>
            <a:off x="11632162" y="6453002"/>
            <a:ext cx="429207"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FA4FCA09-A334-4A38-8A78-E51DCD588AB3}" type="slidenum">
              <a:rPr lang="en-US" smtClean="0"/>
              <a:pPr>
                <a:spcAft>
                  <a:spcPts val="600"/>
                </a:spcAft>
              </a:pPr>
              <a:t>6</a:t>
            </a:fld>
            <a:endParaRPr lang="en-US"/>
          </a:p>
        </p:txBody>
      </p:sp>
    </p:spTree>
    <p:extLst>
      <p:ext uri="{BB962C8B-B14F-4D97-AF65-F5344CB8AC3E}">
        <p14:creationId xmlns:p14="http://schemas.microsoft.com/office/powerpoint/2010/main" val="633009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th winding through a grassy field">
            <a:extLst>
              <a:ext uri="{FF2B5EF4-FFF2-40B4-BE49-F238E27FC236}">
                <a16:creationId xmlns:a16="http://schemas.microsoft.com/office/drawing/2014/main" id="{9D655179-FCE7-44CB-C375-11F7A504F56C}"/>
              </a:ext>
            </a:extLst>
          </p:cNvPr>
          <p:cNvPicPr>
            <a:picLocks noChangeAspect="1"/>
          </p:cNvPicPr>
          <p:nvPr/>
        </p:nvPicPr>
        <p:blipFill rotWithShape="1">
          <a:blip r:embed="rId3"/>
          <a:srcRect l="16655" r="11738" b="-3"/>
          <a:stretch/>
        </p:blipFill>
        <p:spPr>
          <a:xfrm>
            <a:off x="2" y="10"/>
            <a:ext cx="6095979" cy="6857990"/>
          </a:xfrm>
          <a:prstGeom prst="rect">
            <a:avLst/>
          </a:prstGeom>
          <a:noFill/>
        </p:spPr>
      </p:pic>
      <p:sp>
        <p:nvSpPr>
          <p:cNvPr id="2" name="Title"/>
          <p:cNvSpPr>
            <a:spLocks noGrp="1"/>
          </p:cNvSpPr>
          <p:nvPr>
            <p:ph type="title"/>
          </p:nvPr>
        </p:nvSpPr>
        <p:spPr>
          <a:xfrm>
            <a:off x="6990275" y="-737507"/>
            <a:ext cx="4563883" cy="2146300"/>
          </a:xfrm>
        </p:spPr>
        <p:txBody>
          <a:bodyPr anchor="b">
            <a:normAutofit/>
          </a:bodyPr>
          <a:lstStyle/>
          <a:p>
            <a:r>
              <a:rPr lang="ru-RU" sz="3600" dirty="0"/>
              <a:t>Что же такое искупление</a:t>
            </a:r>
            <a:r>
              <a:rPr lang="en-US" sz="3600" dirty="0"/>
              <a:t>?</a:t>
            </a:r>
            <a:endParaRPr lang="en-US" dirty="0"/>
          </a:p>
        </p:txBody>
      </p:sp>
      <p:sp>
        <p:nvSpPr>
          <p:cNvPr id="3" name="Content Placeholder"/>
          <p:cNvSpPr>
            <a:spLocks noGrp="1"/>
          </p:cNvSpPr>
          <p:nvPr>
            <p:ph idx="1"/>
          </p:nvPr>
        </p:nvSpPr>
        <p:spPr>
          <a:xfrm>
            <a:off x="6796844" y="1617786"/>
            <a:ext cx="4914510" cy="4904572"/>
          </a:xfrm>
        </p:spPr>
        <p:txBody>
          <a:bodyPr>
            <a:normAutofit/>
          </a:bodyPr>
          <a:lstStyle/>
          <a:p>
            <a:pPr lvl="0"/>
            <a:r>
              <a:rPr lang="ru-RU" sz="1700" dirty="0">
                <a:latin typeface="Neue Haas Grotesk Text Pro" panose="020B0504020202020204" pitchFamily="34" charset="77"/>
              </a:rPr>
              <a:t>Искупление – это Божий способ восстановления отношений между Богом и людьми, разрушенных грехом, примирения мира с Собой.</a:t>
            </a:r>
            <a:endParaRPr lang="en-US" sz="1700" dirty="0">
              <a:latin typeface="Neue Haas Grotesk Text Pro" panose="020B0504020202020204" pitchFamily="34" charset="77"/>
            </a:endParaRPr>
          </a:p>
          <a:p>
            <a:r>
              <a:rPr lang="ru-RU" sz="1700" kern="100" dirty="0">
                <a:solidFill>
                  <a:srgbClr val="000000"/>
                </a:solidFill>
                <a:effectLst/>
                <a:latin typeface="Neue Haas Grotesk Text Pro" panose="020B0504020202020204" pitchFamily="34" charset="77"/>
                <a:ea typeface="Times New Roman" panose="02020603050405020304" pitchFamily="18" charset="0"/>
                <a:cs typeface="Arial" panose="020B0604020202020204" pitchFamily="34" charset="0"/>
              </a:rPr>
              <a:t>Однако Бог может сделать это только таким способом, который согласуется с Его совершенной справедливостью и любовью, ибо Бог «не может отречься от Себя» (2 Тим. 2:13).</a:t>
            </a:r>
            <a:endParaRPr lang="en-US" sz="1700" kern="100" dirty="0">
              <a:solidFill>
                <a:srgbClr val="000000"/>
              </a:solidFill>
              <a:effectLst/>
              <a:latin typeface="Neue Haas Grotesk Text Pro" panose="020B0504020202020204" pitchFamily="34" charset="77"/>
              <a:ea typeface="Times New Roman" panose="02020603050405020304" pitchFamily="18" charset="0"/>
              <a:cs typeface="Arial" panose="020B0604020202020204" pitchFamily="34" charset="0"/>
            </a:endParaRPr>
          </a:p>
          <a:p>
            <a:r>
              <a:rPr lang="en-US" sz="1700" dirty="0">
                <a:effectLst/>
                <a:latin typeface="Neue Haas Grotesk Text Pro" panose="020B0504020202020204" pitchFamily="34" charset="77"/>
              </a:rPr>
              <a:t>“</a:t>
            </a:r>
            <a:r>
              <a:rPr lang="ru-RU" sz="1700" dirty="0">
                <a:latin typeface="Neue Haas Grotesk Text Pro" panose="020B0504020202020204" pitchFamily="34" charset="77"/>
              </a:rPr>
              <a:t>Которого Бог предложил в жертву умилостивления в крови Его чрез веру для показания правды Его… к показанию правды Его в настоящее время, да явится Он праведным и оправдывающим верующего в Иисуса» (Рим. 3:25-26; ср. 5)</a:t>
            </a:r>
            <a:endParaRPr lang="en-US" sz="1700" dirty="0">
              <a:effectLst/>
              <a:latin typeface="Neue Haas Grotesk Text Pro" panose="020B0504020202020204" pitchFamily="34" charset="77"/>
            </a:endParaRPr>
          </a:p>
          <a:p>
            <a:endParaRPr lang="en-US" sz="1800" kern="100" dirty="0">
              <a:solidFill>
                <a:srgbClr val="000000"/>
              </a:solidFill>
              <a:effectLst/>
              <a:latin typeface="Neue Haas Grotesk Text Pro" panose="020B0504020202020204" pitchFamily="34" charset="77"/>
              <a:ea typeface="Times New Roman" panose="02020603050405020304" pitchFamily="18" charset="0"/>
              <a:cs typeface="Arial" panose="020B0604020202020204" pitchFamily="34" charset="0"/>
            </a:endParaRPr>
          </a:p>
          <a:p>
            <a:endParaRPr lang="en-US" sz="1800" kern="100" dirty="0">
              <a:solidFill>
                <a:srgbClr val="000000"/>
              </a:solidFill>
              <a:latin typeface="Neue Haas Grotesk Text Pro" panose="020B0504020202020204" pitchFamily="34" charset="77"/>
              <a:ea typeface="Times New Roman" panose="02020603050405020304" pitchFamily="18" charset="0"/>
              <a:cs typeface="Arial" panose="020B0604020202020204" pitchFamily="34" charset="0"/>
            </a:endParaRPr>
          </a:p>
          <a:p>
            <a:endParaRPr lang="en-US" sz="1800" kern="100" dirty="0">
              <a:effectLst/>
              <a:latin typeface="Neue Haas Grotesk Text Pro" panose="020B0504020202020204" pitchFamily="34" charset="77"/>
              <a:ea typeface="Times New Roman" panose="02020603050405020304" pitchFamily="18" charset="0"/>
              <a:cs typeface="Arial" panose="020B0604020202020204" pitchFamily="34" charset="0"/>
            </a:endParaRPr>
          </a:p>
          <a:p>
            <a:pPr lvl="0"/>
            <a:endParaRPr lang="en-US" sz="1800" dirty="0">
              <a:latin typeface="Neue Haas Grotesk Text Pro" panose="020B0504020202020204" pitchFamily="34" charset="77"/>
            </a:endParaRPr>
          </a:p>
          <a:p>
            <a:pPr lvl="0"/>
            <a:endParaRPr lang="en-US" sz="1800" dirty="0">
              <a:latin typeface="Neue Haas Grotesk Text Pro" panose="020B0504020202020204" pitchFamily="34" charset="77"/>
            </a:endParaRPr>
          </a:p>
        </p:txBody>
      </p:sp>
    </p:spTree>
    <p:extLst>
      <p:ext uri="{BB962C8B-B14F-4D97-AF65-F5344CB8AC3E}">
        <p14:creationId xmlns:p14="http://schemas.microsoft.com/office/powerpoint/2010/main" val="863345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838200" y="2093280"/>
            <a:ext cx="3010737" cy="2828601"/>
          </a:xfrm>
        </p:spPr>
        <p:txBody>
          <a:bodyPr>
            <a:normAutofit/>
          </a:bodyPr>
          <a:lstStyle/>
          <a:p>
            <a:r>
              <a:rPr lang="ru-RU" dirty="0"/>
              <a:t>Почему для искупления необходима была смерть Христа</a:t>
            </a:r>
            <a:r>
              <a:rPr lang="en-US" dirty="0"/>
              <a:t>?</a:t>
            </a:r>
          </a:p>
        </p:txBody>
      </p:sp>
      <p:graphicFrame>
        <p:nvGraphicFramePr>
          <p:cNvPr id="6" name="Content Placeholder">
            <a:extLst>
              <a:ext uri="{FF2B5EF4-FFF2-40B4-BE49-F238E27FC236}">
                <a16:creationId xmlns:a16="http://schemas.microsoft.com/office/drawing/2014/main" id="{39ABDD8E-CC3D-49ED-5E73-9FB893A239B2}"/>
              </a:ext>
            </a:extLst>
          </p:cNvPr>
          <p:cNvGraphicFramePr>
            <a:graphicFrameLocks noGrp="1"/>
          </p:cNvGraphicFramePr>
          <p:nvPr>
            <p:ph idx="1"/>
            <p:extLst>
              <p:ext uri="{D42A27DB-BD31-4B8C-83A1-F6EECF244321}">
                <p14:modId xmlns:p14="http://schemas.microsoft.com/office/powerpoint/2010/main" val="3713837925"/>
              </p:ext>
            </p:extLst>
          </p:nvPr>
        </p:nvGraphicFramePr>
        <p:xfrm>
          <a:off x="4702547" y="838199"/>
          <a:ext cx="6651253" cy="5338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5878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614680" y="548640"/>
            <a:ext cx="4783797" cy="1648943"/>
          </a:xfrm>
        </p:spPr>
        <p:txBody>
          <a:bodyPr anchor="t">
            <a:normAutofit/>
          </a:bodyPr>
          <a:lstStyle/>
          <a:p>
            <a:r>
              <a:rPr lang="ru-RU" dirty="0"/>
              <a:t>Совершенный Божий закон бескорыстной любви</a:t>
            </a:r>
            <a:endParaRPr lang="en-US" dirty="0"/>
          </a:p>
        </p:txBody>
      </p:sp>
      <p:sp>
        <p:nvSpPr>
          <p:cNvPr id="3" name="Content Placeholder"/>
          <p:cNvSpPr>
            <a:spLocks noGrp="1"/>
          </p:cNvSpPr>
          <p:nvPr>
            <p:ph idx="1"/>
          </p:nvPr>
        </p:nvSpPr>
        <p:spPr>
          <a:xfrm>
            <a:off x="614680" y="2197583"/>
            <a:ext cx="5100320" cy="4414232"/>
          </a:xfrm>
        </p:spPr>
        <p:txBody>
          <a:bodyPr>
            <a:normAutofit/>
          </a:bodyPr>
          <a:lstStyle/>
          <a:p>
            <a:pPr marL="0" marR="0" indent="0">
              <a:spcBef>
                <a:spcPts val="100"/>
              </a:spcBef>
              <a:spcAft>
                <a:spcPts val="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100" dirty="0">
                <a:effectLst/>
                <a:latin typeface="Calibri" panose="020F0502020204030204" pitchFamily="34" charset="0"/>
                <a:ea typeface="Times New Roman" panose="02020603050405020304" pitchFamily="18" charset="0"/>
                <a:cs typeface="Calibri" panose="020F0502020204030204" pitchFamily="34" charset="0"/>
              </a:rPr>
              <a:t>“</a:t>
            </a:r>
            <a:r>
              <a:rPr lang="ru-RU" sz="2400" kern="100" dirty="0">
                <a:effectLst/>
                <a:latin typeface="Calibri" panose="020F0502020204030204" pitchFamily="34" charset="0"/>
                <a:ea typeface="Times New Roman" panose="02020603050405020304" pitchFamily="18" charset="0"/>
                <a:cs typeface="Calibri" panose="020F0502020204030204" pitchFamily="34" charset="0"/>
              </a:rPr>
              <a:t>Закон Божий так же свят, как и Сам Бог. Это откровение Его воли, отражение Его характера, выражение божественной любви и мудрости. Гармония творения зависит от совершенного соответствия всех существ, всего живого и неживого, закону Творца.</a:t>
            </a:r>
            <a:r>
              <a:rPr lang="en-US" sz="2400" kern="100" dirty="0">
                <a:effectLst/>
                <a:latin typeface="Calibri" panose="020F0502020204030204" pitchFamily="34" charset="0"/>
                <a:ea typeface="Times New Roman" panose="02020603050405020304" pitchFamily="18" charset="0"/>
                <a:cs typeface="Calibri" panose="020F0502020204030204" pitchFamily="34" charset="0"/>
              </a:rPr>
              <a:t>.” </a:t>
            </a:r>
          </a:p>
          <a:p>
            <a:pPr marL="0" marR="0" indent="0">
              <a:spcBef>
                <a:spcPts val="100"/>
              </a:spcBef>
              <a:spcAft>
                <a:spcPts val="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dirty="0">
                <a:latin typeface="Calibri" panose="020F0502020204030204" pitchFamily="34" charset="0"/>
                <a:ea typeface="Times New Roman" panose="02020603050405020304" pitchFamily="18" charset="0"/>
                <a:cs typeface="Calibri" panose="020F0502020204030204" pitchFamily="34" charset="0"/>
              </a:rPr>
              <a:t>	</a:t>
            </a:r>
            <a:r>
              <a:rPr lang="en-US" sz="1600" kern="100" dirty="0">
                <a:latin typeface="Calibri" panose="020F0502020204030204" pitchFamily="34" charset="0"/>
                <a:ea typeface="Times New Roman" panose="02020603050405020304" pitchFamily="18" charset="0"/>
                <a:cs typeface="Calibri" panose="020F0502020204030204" pitchFamily="34" charset="0"/>
              </a:rPr>
              <a:t>- </a:t>
            </a:r>
            <a:r>
              <a:rPr lang="en-US" sz="1600" kern="100" dirty="0">
                <a:effectLst/>
                <a:latin typeface="Calibri" panose="020F0502020204030204" pitchFamily="34" charset="0"/>
                <a:ea typeface="Times New Roman" panose="02020603050405020304" pitchFamily="18" charset="0"/>
                <a:cs typeface="Calibri" panose="020F0502020204030204" pitchFamily="34" charset="0"/>
              </a:rPr>
              <a:t>Ellen G. White, </a:t>
            </a:r>
            <a:r>
              <a:rPr lang="en-US" sz="1600" i="1" kern="100" dirty="0">
                <a:effectLst/>
                <a:latin typeface="Calibri" panose="020F0502020204030204" pitchFamily="34" charset="0"/>
                <a:ea typeface="Times New Roman" panose="02020603050405020304" pitchFamily="18" charset="0"/>
                <a:cs typeface="Calibri" panose="020F0502020204030204" pitchFamily="34" charset="0"/>
              </a:rPr>
              <a:t>Patriarchs and </a:t>
            </a:r>
          </a:p>
          <a:p>
            <a:pPr marL="0" marR="0" indent="0">
              <a:spcBef>
                <a:spcPts val="100"/>
              </a:spcBef>
              <a:spcAft>
                <a:spcPts val="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600" i="1" kern="100" dirty="0">
                <a:latin typeface="Calibri" panose="020F0502020204030204" pitchFamily="34" charset="0"/>
                <a:ea typeface="Times New Roman" panose="02020603050405020304" pitchFamily="18" charset="0"/>
                <a:cs typeface="Calibri" panose="020F0502020204030204" pitchFamily="34" charset="0"/>
              </a:rPr>
              <a:t>	</a:t>
            </a:r>
            <a:r>
              <a:rPr lang="en-US" sz="1600" i="1" kern="100" dirty="0">
                <a:effectLst/>
                <a:latin typeface="Calibri" panose="020F0502020204030204" pitchFamily="34" charset="0"/>
                <a:ea typeface="Times New Roman" panose="02020603050405020304" pitchFamily="18" charset="0"/>
                <a:cs typeface="Calibri" panose="020F0502020204030204" pitchFamily="34" charset="0"/>
              </a:rPr>
              <a:t>Prophets</a:t>
            </a:r>
            <a:r>
              <a:rPr lang="en-US" sz="1600" kern="100" dirty="0">
                <a:effectLst/>
                <a:latin typeface="Calibri" panose="020F0502020204030204" pitchFamily="34" charset="0"/>
                <a:ea typeface="Times New Roman" panose="02020603050405020304" pitchFamily="18" charset="0"/>
                <a:cs typeface="Calibri" panose="020F0502020204030204" pitchFamily="34" charset="0"/>
              </a:rPr>
              <a:t>, 52.</a:t>
            </a:r>
            <a:endParaRPr lang="en-US" sz="1600" kern="100" dirty="0">
              <a:effectLst/>
              <a:latin typeface="Calibri" panose="020F0502020204030204" pitchFamily="34" charset="0"/>
              <a:ea typeface="Times New Roman" panose="02020603050405020304" pitchFamily="18" charset="0"/>
              <a:cs typeface="Arial" panose="020B0604020202020204" pitchFamily="34" charset="0"/>
            </a:endParaRPr>
          </a:p>
          <a:p>
            <a:pPr lvl="0"/>
            <a:endParaRPr lang="en-US" sz="1800" dirty="0"/>
          </a:p>
        </p:txBody>
      </p:sp>
      <p:pic>
        <p:nvPicPr>
          <p:cNvPr id="4" name="Picture 3" descr="Front steps and columns of a majestic city building">
            <a:extLst>
              <a:ext uri="{FF2B5EF4-FFF2-40B4-BE49-F238E27FC236}">
                <a16:creationId xmlns:a16="http://schemas.microsoft.com/office/drawing/2014/main" id="{99DF4162-24DF-9E24-5CD7-141D369429DE}"/>
              </a:ext>
            </a:extLst>
          </p:cNvPr>
          <p:cNvPicPr>
            <a:picLocks noChangeAspect="1"/>
          </p:cNvPicPr>
          <p:nvPr/>
        </p:nvPicPr>
        <p:blipFill rotWithShape="1">
          <a:blip r:embed="rId3"/>
          <a:srcRect l="18456" r="9134" b="-1"/>
          <a:stretch/>
        </p:blipFill>
        <p:spPr>
          <a:xfrm>
            <a:off x="6096000" y="406410"/>
            <a:ext cx="7439450" cy="6857990"/>
          </a:xfrm>
          <a:prstGeom prst="rect">
            <a:avLst/>
          </a:prstGeom>
          <a:noFill/>
        </p:spPr>
      </p:pic>
      <p:sp>
        <p:nvSpPr>
          <p:cNvPr id="14" name="Slide Number Placeholder 11">
            <a:extLst>
              <a:ext uri="{FF2B5EF4-FFF2-40B4-BE49-F238E27FC236}">
                <a16:creationId xmlns:a16="http://schemas.microsoft.com/office/drawing/2014/main" id="{8298AED6-FDA1-2358-192E-99EEAF6A8CB8}"/>
              </a:ext>
            </a:extLst>
          </p:cNvPr>
          <p:cNvSpPr>
            <a:spLocks noGrp="1"/>
          </p:cNvSpPr>
          <p:nvPr>
            <p:ph type="sldNum" sz="quarter" idx="4294967295"/>
          </p:nvPr>
        </p:nvSpPr>
        <p:spPr>
          <a:xfrm>
            <a:off x="11632162" y="6453002"/>
            <a:ext cx="429207" cy="365125"/>
          </a:xfrm>
          <a:prstGeom prst="rect">
            <a:avLst/>
          </a:prstGeom>
        </p:spPr>
        <p:txBody>
          <a:bodyPr>
            <a:normAutofit lnSpcReduction="10000"/>
          </a:bodyPr>
          <a:lstStyle/>
          <a:p>
            <a:pPr>
              <a:spcAft>
                <a:spcPts val="600"/>
              </a:spcAft>
            </a:pPr>
            <a:fld id="{6F391B04-159E-4284-919C-20BE23D169A4}" type="slidenum">
              <a:rPr lang="en-US" smtClean="0">
                <a:solidFill>
                  <a:srgbClr val="FFFFFF"/>
                </a:solidFill>
                <a:effectLst>
                  <a:outerShdw blurRad="38100" dist="38100" dir="2700000" algn="tl">
                    <a:srgbClr val="000000">
                      <a:alpha val="43137"/>
                    </a:srgbClr>
                  </a:outerShdw>
                </a:effectLst>
              </a:rPr>
              <a:pPr>
                <a:spcAft>
                  <a:spcPts val="600"/>
                </a:spcAft>
              </a:pPr>
              <a:t>9</a:t>
            </a:fld>
            <a:endParaRPr lang="en-US">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24002770"/>
      </p:ext>
    </p:extLst>
  </p:cSld>
  <p:clrMapOvr>
    <a:masterClrMapping/>
  </p:clrMapOvr>
</p:sld>
</file>

<file path=ppt/theme/theme1.xml><?xml version="1.0" encoding="utf-8"?>
<a:theme xmlns:a="http://schemas.openxmlformats.org/drawingml/2006/main" name="VanillaVTI">
  <a:themeElements>
    <a:clrScheme name="AnalogousFromLightSeedRightStep">
      <a:dk1>
        <a:srgbClr val="000000"/>
      </a:dk1>
      <a:lt1>
        <a:srgbClr val="FFFFFF"/>
      </a:lt1>
      <a:dk2>
        <a:srgbClr val="412E24"/>
      </a:dk2>
      <a:lt2>
        <a:srgbClr val="E2E8E6"/>
      </a:lt2>
      <a:accent1>
        <a:srgbClr val="CC91A6"/>
      </a:accent1>
      <a:accent2>
        <a:srgbClr val="C07D78"/>
      </a:accent2>
      <a:accent3>
        <a:srgbClr val="C29D7C"/>
      </a:accent3>
      <a:accent4>
        <a:srgbClr val="ACA56C"/>
      </a:accent4>
      <a:accent5>
        <a:srgbClr val="9AAA78"/>
      </a:accent5>
      <a:accent6>
        <a:srgbClr val="7FAF6D"/>
      </a:accent6>
      <a:hlink>
        <a:srgbClr val="568F7B"/>
      </a:hlink>
      <a:folHlink>
        <a:srgbClr val="7F7F7F"/>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2.xml><?xml version="1.0" encoding="utf-8"?>
<a:theme xmlns:a="http://schemas.openxmlformats.org/drawingml/2006/main" name="BrushVTI">
  <a:themeElements>
    <a:clrScheme name="AnalogousFromLightSeedRightStep">
      <a:dk1>
        <a:srgbClr val="000000"/>
      </a:dk1>
      <a:lt1>
        <a:srgbClr val="FFFFFF"/>
      </a:lt1>
      <a:dk2>
        <a:srgbClr val="412E24"/>
      </a:dk2>
      <a:lt2>
        <a:srgbClr val="E2E8E6"/>
      </a:lt2>
      <a:accent1>
        <a:srgbClr val="CC91A6"/>
      </a:accent1>
      <a:accent2>
        <a:srgbClr val="C07D78"/>
      </a:accent2>
      <a:accent3>
        <a:srgbClr val="C29D7C"/>
      </a:accent3>
      <a:accent4>
        <a:srgbClr val="ACA56C"/>
      </a:accent4>
      <a:accent5>
        <a:srgbClr val="9AAA78"/>
      </a:accent5>
      <a:accent6>
        <a:srgbClr val="7FAF6D"/>
      </a:accent6>
      <a:hlink>
        <a:srgbClr val="568F7B"/>
      </a:hlink>
      <a:folHlink>
        <a:srgbClr val="7F7F7F"/>
      </a:folHlink>
    </a:clrScheme>
    <a:fontScheme name="Custom 3">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1221</TotalTime>
  <Words>3828</Words>
  <Application>Microsoft Macintosh PowerPoint</Application>
  <PresentationFormat>Широкоэкранный</PresentationFormat>
  <Paragraphs>267</Paragraphs>
  <Slides>43</Slides>
  <Notes>38</Notes>
  <HiddenSlides>0</HiddenSlides>
  <MMClips>1</MMClips>
  <ScaleCrop>false</ScaleCrop>
  <HeadingPairs>
    <vt:vector size="6" baseType="variant">
      <vt:variant>
        <vt:lpstr>Использованные шрифты</vt:lpstr>
      </vt:variant>
      <vt:variant>
        <vt:i4>5</vt:i4>
      </vt:variant>
      <vt:variant>
        <vt:lpstr>Тема</vt:lpstr>
      </vt:variant>
      <vt:variant>
        <vt:i4>2</vt:i4>
      </vt:variant>
      <vt:variant>
        <vt:lpstr>Заголовки слайдов</vt:lpstr>
      </vt:variant>
      <vt:variant>
        <vt:i4>43</vt:i4>
      </vt:variant>
    </vt:vector>
  </HeadingPairs>
  <TitlesOfParts>
    <vt:vector size="50" baseType="lpstr">
      <vt:lpstr>Arial</vt:lpstr>
      <vt:lpstr>Calibri</vt:lpstr>
      <vt:lpstr>Century Gothic</vt:lpstr>
      <vt:lpstr>Neue Haas Grotesk Text Pro</vt:lpstr>
      <vt:lpstr>Times New Roman</vt:lpstr>
      <vt:lpstr>VanillaVTI</vt:lpstr>
      <vt:lpstr>BrushVTI</vt:lpstr>
      <vt:lpstr>Адвентистская сотериология: как Бог спасает?</vt:lpstr>
      <vt:lpstr>Презентация PowerPoint</vt:lpstr>
      <vt:lpstr>Два вопроса</vt:lpstr>
      <vt:lpstr>Теология как поклонение</vt:lpstr>
      <vt:lpstr>История искупления в контексте Великой Борьбы</vt:lpstr>
      <vt:lpstr>Искупление в контексте Вселенского конфликта</vt:lpstr>
      <vt:lpstr>Что же такое искупление?</vt:lpstr>
      <vt:lpstr>Почему для искупления необходима была смерть Христа?</vt:lpstr>
      <vt:lpstr>Совершенный Божий закон бескорыстной любви</vt:lpstr>
      <vt:lpstr>Как Христос спасает нас?</vt:lpstr>
      <vt:lpstr>Дело искупления Христа:</vt:lpstr>
      <vt:lpstr>Заместительное искупление</vt:lpstr>
      <vt:lpstr>Не является ли идея заместительства безнравственной?</vt:lpstr>
      <vt:lpstr>Не является ли заместительство юридической фикцией?</vt:lpstr>
      <vt:lpstr>Презентация PowerPoint</vt:lpstr>
      <vt:lpstr>Искупление как выкуп</vt:lpstr>
      <vt:lpstr>Презентация PowerPoint</vt:lpstr>
      <vt:lpstr>Христос Победитель</vt:lpstr>
      <vt:lpstr>Контекст Великой борьбы как ключ</vt:lpstr>
      <vt:lpstr>Контекст Великой борьбы как ключ</vt:lpstr>
      <vt:lpstr>Контекст Великой борьбы как ключ</vt:lpstr>
      <vt:lpstr>Дело искупления Христа многогранно :</vt:lpstr>
      <vt:lpstr>Презентация PowerPoint</vt:lpstr>
      <vt:lpstr>Процесс спасения</vt:lpstr>
      <vt:lpstr>Презентация PowerPoint</vt:lpstr>
      <vt:lpstr>Божья милостивая работа предшествует ответной реакции человека</vt:lpstr>
      <vt:lpstr>Спасение по вере: доверие, преданность и покаяние</vt:lpstr>
      <vt:lpstr>Оправдание</vt:lpstr>
      <vt:lpstr>Оправдание</vt:lpstr>
      <vt:lpstr>Освящение</vt:lpstr>
      <vt:lpstr>Освящение</vt:lpstr>
      <vt:lpstr>Вера vs. дела?  Закон vs. благодать?</vt:lpstr>
      <vt:lpstr>Презентация PowerPoint</vt:lpstr>
      <vt:lpstr>Вера без дел мертва (Иак. 2:26)</vt:lpstr>
      <vt:lpstr>Прославление</vt:lpstr>
      <vt:lpstr>Праведность по вере</vt:lpstr>
      <vt:lpstr>Спасение по делам?</vt:lpstr>
      <vt:lpstr>Праведность по вере</vt:lpstr>
      <vt:lpstr>Праведность по вере</vt:lpstr>
      <vt:lpstr>Процесс спасения</vt:lpstr>
      <vt:lpstr>Учение о святилище</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creator>
  <cp:lastModifiedBy>Eugine Zaytsev</cp:lastModifiedBy>
  <cp:revision>209</cp:revision>
  <dcterms:created xsi:type="dcterms:W3CDTF">2023-08-18T19:06:27Z</dcterms:created>
  <dcterms:modified xsi:type="dcterms:W3CDTF">2024-02-04T16:42:37Z</dcterms:modified>
</cp:coreProperties>
</file>