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Rounded Rectangle 7"/>
          <p:cNvGrpSpPr/>
          <p:nvPr/>
        </p:nvGrpSpPr>
        <p:grpSpPr>
          <a:xfrm>
            <a:off x="4102782" y="877868"/>
            <a:ext cx="3986433" cy="645047"/>
            <a:chOff x="0" y="0"/>
            <a:chExt cx="3986431" cy="645045"/>
          </a:xfrm>
        </p:grpSpPr>
        <p:sp>
          <p:nvSpPr>
            <p:cNvPr id="133" name="Закругленный прямоугольник"/>
            <p:cNvSpPr/>
            <p:nvPr/>
          </p:nvSpPr>
          <p:spPr>
            <a:xfrm>
              <a:off x="0" y="0"/>
              <a:ext cx="3986432" cy="64504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34" name="Бытие 1 и 2"/>
            <p:cNvSpPr txBox="1"/>
            <p:nvPr/>
          </p:nvSpPr>
          <p:spPr>
            <a:xfrm>
              <a:off x="96258" y="21711"/>
              <a:ext cx="3793914" cy="60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Бытие 1 и 2</a:t>
              </a:r>
            </a:p>
          </p:txBody>
        </p:sp>
      </p:grpSp>
      <p:sp>
        <p:nvSpPr>
          <p:cNvPr id="136" name="TextBox 1"/>
          <p:cNvSpPr txBox="1"/>
          <p:nvPr/>
        </p:nvSpPr>
        <p:spPr>
          <a:xfrm>
            <a:off x="1558560" y="1726533"/>
            <a:ext cx="8941308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 i="1">
                <a:solidFill>
                  <a:srgbClr val="FFFFFF"/>
                </a:solidFill>
              </a:defRPr>
            </a:lvl1pPr>
          </a:lstStyle>
          <a:p>
            <a:r>
              <a:t>Грамматико-исторический метод</a:t>
            </a:r>
          </a:p>
        </p:txBody>
      </p:sp>
      <p:sp>
        <p:nvSpPr>
          <p:cNvPr id="137" name="AutoShape 210"/>
          <p:cNvSpPr/>
          <p:nvPr/>
        </p:nvSpPr>
        <p:spPr>
          <a:xfrm rot="10800000">
            <a:off x="4080285" y="2951335"/>
            <a:ext cx="420735" cy="2603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599"/>
                  <a:pt x="10800" y="1338"/>
                </a:cubicBezTo>
                <a:lnTo>
                  <a:pt x="10800" y="9462"/>
                </a:lnTo>
                <a:cubicBezTo>
                  <a:pt x="10800" y="10201"/>
                  <a:pt x="15635" y="10800"/>
                  <a:pt x="21600" y="10800"/>
                </a:cubicBezTo>
                <a:cubicBezTo>
                  <a:pt x="15635" y="10800"/>
                  <a:pt x="10800" y="11399"/>
                  <a:pt x="10800" y="12138"/>
                </a:cubicBezTo>
                <a:lnTo>
                  <a:pt x="10800" y="20262"/>
                </a:lnTo>
                <a:cubicBezTo>
                  <a:pt x="10800" y="21001"/>
                  <a:pt x="5965" y="21600"/>
                  <a:pt x="0" y="21600"/>
                </a:cubicBezTo>
              </a:path>
            </a:pathLst>
          </a:custGeom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Rectangle 4"/>
          <p:cNvSpPr txBox="1"/>
          <p:nvPr/>
        </p:nvSpPr>
        <p:spPr>
          <a:xfrm>
            <a:off x="4563394" y="2951336"/>
            <a:ext cx="727486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ВЗ</a:t>
            </a:r>
          </a:p>
        </p:txBody>
      </p:sp>
      <p:sp>
        <p:nvSpPr>
          <p:cNvPr id="139" name="Rectangle 8"/>
          <p:cNvSpPr txBox="1"/>
          <p:nvPr/>
        </p:nvSpPr>
        <p:spPr>
          <a:xfrm>
            <a:off x="89145" y="3837499"/>
            <a:ext cx="3849974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800" b="1">
                <a:solidFill>
                  <a:srgbClr val="FFFF00"/>
                </a:solidFill>
              </a:defRPr>
            </a:lvl1pPr>
          </a:lstStyle>
          <a:p>
            <a:r>
              <a:t>Исторический</a:t>
            </a:r>
          </a:p>
        </p:txBody>
      </p:sp>
      <p:sp>
        <p:nvSpPr>
          <p:cNvPr id="140" name="Rectangle 2"/>
          <p:cNvSpPr txBox="1"/>
          <p:nvPr/>
        </p:nvSpPr>
        <p:spPr>
          <a:xfrm>
            <a:off x="4516314" y="4846778"/>
            <a:ext cx="727485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НЗ</a:t>
            </a:r>
          </a:p>
        </p:txBody>
      </p:sp>
      <p:sp>
        <p:nvSpPr>
          <p:cNvPr id="141" name="AutoShape 210"/>
          <p:cNvSpPr/>
          <p:nvPr/>
        </p:nvSpPr>
        <p:spPr>
          <a:xfrm rot="10800000">
            <a:off x="5289516" y="2686962"/>
            <a:ext cx="420735" cy="126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36"/>
                  <a:pt x="10800" y="2760"/>
                </a:cubicBezTo>
                <a:lnTo>
                  <a:pt x="10800" y="8040"/>
                </a:lnTo>
                <a:cubicBezTo>
                  <a:pt x="10800" y="9564"/>
                  <a:pt x="15635" y="10800"/>
                  <a:pt x="21600" y="10800"/>
                </a:cubicBezTo>
                <a:cubicBezTo>
                  <a:pt x="15635" y="10800"/>
                  <a:pt x="10800" y="12036"/>
                  <a:pt x="10800" y="13560"/>
                </a:cubicBezTo>
                <a:lnTo>
                  <a:pt x="10800" y="18840"/>
                </a:lnTo>
                <a:cubicBezTo>
                  <a:pt x="10800" y="20364"/>
                  <a:pt x="5965" y="21600"/>
                  <a:pt x="0" y="21600"/>
                </a:cubicBezTo>
              </a:path>
            </a:pathLst>
          </a:custGeom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AutoShape 210"/>
          <p:cNvSpPr/>
          <p:nvPr/>
        </p:nvSpPr>
        <p:spPr>
          <a:xfrm rot="10800000">
            <a:off x="5280035" y="4077336"/>
            <a:ext cx="420735" cy="2238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97"/>
                  <a:pt x="10800" y="1556"/>
                </a:cubicBezTo>
                <a:lnTo>
                  <a:pt x="10800" y="9244"/>
                </a:lnTo>
                <a:cubicBezTo>
                  <a:pt x="10800" y="10103"/>
                  <a:pt x="15635" y="10800"/>
                  <a:pt x="21600" y="10800"/>
                </a:cubicBezTo>
                <a:cubicBezTo>
                  <a:pt x="15635" y="10800"/>
                  <a:pt x="10800" y="11497"/>
                  <a:pt x="10800" y="12356"/>
                </a:cubicBezTo>
                <a:lnTo>
                  <a:pt x="10800" y="20044"/>
                </a:lnTo>
                <a:cubicBezTo>
                  <a:pt x="10800" y="20903"/>
                  <a:pt x="5965" y="21600"/>
                  <a:pt x="0" y="21600"/>
                </a:cubicBezTo>
              </a:path>
            </a:pathLst>
          </a:custGeom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TextBox 11"/>
          <p:cNvSpPr txBox="1"/>
          <p:nvPr/>
        </p:nvSpPr>
        <p:spPr>
          <a:xfrm>
            <a:off x="5725548" y="2625481"/>
            <a:ext cx="4729024" cy="130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- Пс 32:6-9; 93:9; 94:4, 5; 120:2;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        135:5-9; 145:5, 6; 147:1-5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- Ис 40:26 </a:t>
            </a:r>
          </a:p>
        </p:txBody>
      </p:sp>
      <p:sp>
        <p:nvSpPr>
          <p:cNvPr id="144" name="TextBox 12"/>
          <p:cNvSpPr txBox="1"/>
          <p:nvPr/>
        </p:nvSpPr>
        <p:spPr>
          <a:xfrm>
            <a:off x="5725548" y="4038157"/>
            <a:ext cx="3992127" cy="2171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- Матф. 19:4 (Иисус)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- Деяния 17:24-26 (Павел)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- Кол 1:15-16;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- Евр. 4:4, 10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- Откр. 14:7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"/>
          <p:cNvSpPr txBox="1"/>
          <p:nvPr/>
        </p:nvSpPr>
        <p:spPr>
          <a:xfrm>
            <a:off x="2404271" y="2324944"/>
            <a:ext cx="7270482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1. Основные допущения</a:t>
            </a:r>
          </a:p>
        </p:txBody>
      </p:sp>
      <p:sp>
        <p:nvSpPr>
          <p:cNvPr id="147" name="Rectangle 2"/>
          <p:cNvSpPr txBox="1"/>
          <p:nvPr/>
        </p:nvSpPr>
        <p:spPr>
          <a:xfrm>
            <a:off x="1533208" y="1122269"/>
            <a:ext cx="8449990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C000"/>
                </a:solidFill>
              </a:defRPr>
            </a:lvl1pPr>
          </a:lstStyle>
          <a:p>
            <a:r>
              <a:t>Брак: Библейская сексуальность</a:t>
            </a:r>
          </a:p>
        </p:txBody>
      </p:sp>
      <p:grpSp>
        <p:nvGrpSpPr>
          <p:cNvPr id="150" name="Rounded Rectangle 7"/>
          <p:cNvGrpSpPr/>
          <p:nvPr/>
        </p:nvGrpSpPr>
        <p:grpSpPr>
          <a:xfrm>
            <a:off x="2013487" y="2764911"/>
            <a:ext cx="9706955" cy="1475472"/>
            <a:chOff x="0" y="0"/>
            <a:chExt cx="9706954" cy="1475470"/>
          </a:xfrm>
        </p:grpSpPr>
        <p:sp>
          <p:nvSpPr>
            <p:cNvPr id="148" name="Закругленный прямоугольник"/>
            <p:cNvSpPr/>
            <p:nvPr/>
          </p:nvSpPr>
          <p:spPr>
            <a:xfrm>
              <a:off x="0" y="348925"/>
              <a:ext cx="9706955" cy="77762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949494"/>
                </a:gs>
              </a:gsLst>
              <a:path path="circle">
                <a:fillToRect l="37721" t="-19636" r="62278" b="119636"/>
              </a:path>
            </a:gra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/>
              </a:pPr>
              <a:endParaRPr/>
            </a:p>
          </p:txBody>
        </p:sp>
        <p:sp>
          <p:nvSpPr>
            <p:cNvPr id="149" name="2. Брак как Божественное установление"/>
            <p:cNvSpPr txBox="1"/>
            <p:nvPr/>
          </p:nvSpPr>
          <p:spPr>
            <a:xfrm>
              <a:off x="108387" y="0"/>
              <a:ext cx="9490180" cy="147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/>
              </a:lvl1pPr>
            </a:lstStyle>
            <a:p>
              <a:r>
                <a:t>2. Брак как 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"/>
          <p:cNvSpPr txBox="1"/>
          <p:nvPr/>
        </p:nvSpPr>
        <p:spPr>
          <a:xfrm>
            <a:off x="861137" y="1406537"/>
            <a:ext cx="10743274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1. Бог создал "мужчину и женщину" по Своему образу и подобию (Быт 1:27).</a:t>
            </a:r>
          </a:p>
        </p:txBody>
      </p:sp>
      <p:grpSp>
        <p:nvGrpSpPr>
          <p:cNvPr id="155" name="Rounded Rectangle 3"/>
          <p:cNvGrpSpPr/>
          <p:nvPr/>
        </p:nvGrpSpPr>
        <p:grpSpPr>
          <a:xfrm>
            <a:off x="2427658" y="-69257"/>
            <a:ext cx="6712620" cy="1779112"/>
            <a:chOff x="0" y="0"/>
            <a:chExt cx="6712618" cy="1779111"/>
          </a:xfrm>
        </p:grpSpPr>
        <p:sp>
          <p:nvSpPr>
            <p:cNvPr id="153" name="Закругленный прямоугольник"/>
            <p:cNvSpPr/>
            <p:nvPr/>
          </p:nvSpPr>
          <p:spPr>
            <a:xfrm>
              <a:off x="0" y="420731"/>
              <a:ext cx="6712619" cy="93764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54" name="Божественное установление"/>
            <p:cNvSpPr txBox="1"/>
            <p:nvPr/>
          </p:nvSpPr>
          <p:spPr>
            <a:xfrm>
              <a:off x="139923" y="0"/>
              <a:ext cx="6432773" cy="177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"/>
          <p:cNvSpPr txBox="1"/>
          <p:nvPr/>
        </p:nvSpPr>
        <p:spPr>
          <a:xfrm>
            <a:off x="861137" y="1406537"/>
            <a:ext cx="10743274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1. Бог создал "мужчину и женщину" по Своему образу и подобию (Быт 1:27).</a:t>
            </a:r>
          </a:p>
        </p:txBody>
      </p:sp>
      <p:sp>
        <p:nvSpPr>
          <p:cNvPr id="158" name="TextBox 2"/>
          <p:cNvSpPr txBox="1"/>
          <p:nvPr/>
        </p:nvSpPr>
        <p:spPr>
          <a:xfrm>
            <a:off x="861136" y="2384368"/>
            <a:ext cx="101310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Бог создал Еву особенным образом (Быт 2:18, 21, 22).</a:t>
            </a:r>
          </a:p>
        </p:txBody>
      </p:sp>
      <p:grpSp>
        <p:nvGrpSpPr>
          <p:cNvPr id="161" name="Rounded Rectangle 3"/>
          <p:cNvGrpSpPr/>
          <p:nvPr/>
        </p:nvGrpSpPr>
        <p:grpSpPr>
          <a:xfrm>
            <a:off x="2427658" y="-69257"/>
            <a:ext cx="6712620" cy="1779112"/>
            <a:chOff x="0" y="0"/>
            <a:chExt cx="6712618" cy="1779111"/>
          </a:xfrm>
        </p:grpSpPr>
        <p:sp>
          <p:nvSpPr>
            <p:cNvPr id="159" name="Закругленный прямоугольник"/>
            <p:cNvSpPr/>
            <p:nvPr/>
          </p:nvSpPr>
          <p:spPr>
            <a:xfrm>
              <a:off x="0" y="420731"/>
              <a:ext cx="6712619" cy="93764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60" name="Божественное установление"/>
            <p:cNvSpPr txBox="1"/>
            <p:nvPr/>
          </p:nvSpPr>
          <p:spPr>
            <a:xfrm>
              <a:off x="139923" y="0"/>
              <a:ext cx="6432773" cy="177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 txBox="1"/>
          <p:nvPr/>
        </p:nvSpPr>
        <p:spPr>
          <a:xfrm>
            <a:off x="861137" y="1406537"/>
            <a:ext cx="10743274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1. Бог создал "мужчину и женщину" по Своему образу и подобию (Быт 1:27).</a:t>
            </a:r>
          </a:p>
        </p:txBody>
      </p:sp>
      <p:sp>
        <p:nvSpPr>
          <p:cNvPr id="164" name="TextBox 2"/>
          <p:cNvSpPr txBox="1"/>
          <p:nvPr/>
        </p:nvSpPr>
        <p:spPr>
          <a:xfrm>
            <a:off x="861136" y="2384368"/>
            <a:ext cx="101310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Бог создал Еву особенным образом (Быт 2:18, 21, 22).</a:t>
            </a:r>
          </a:p>
        </p:txBody>
      </p:sp>
      <p:sp>
        <p:nvSpPr>
          <p:cNvPr id="165" name="TextBox 9"/>
          <p:cNvSpPr txBox="1"/>
          <p:nvPr/>
        </p:nvSpPr>
        <p:spPr>
          <a:xfrm>
            <a:off x="861136" y="2917700"/>
            <a:ext cx="1074327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3. Бог создал каждого человека как единое целое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(Быт 2:7).</a:t>
            </a:r>
          </a:p>
        </p:txBody>
      </p:sp>
      <p:grpSp>
        <p:nvGrpSpPr>
          <p:cNvPr id="168" name="Rounded Rectangle 3"/>
          <p:cNvGrpSpPr/>
          <p:nvPr/>
        </p:nvGrpSpPr>
        <p:grpSpPr>
          <a:xfrm>
            <a:off x="2427658" y="-69257"/>
            <a:ext cx="6712620" cy="1779112"/>
            <a:chOff x="0" y="0"/>
            <a:chExt cx="6712618" cy="1779111"/>
          </a:xfrm>
        </p:grpSpPr>
        <p:sp>
          <p:nvSpPr>
            <p:cNvPr id="166" name="Закругленный прямоугольник"/>
            <p:cNvSpPr/>
            <p:nvPr/>
          </p:nvSpPr>
          <p:spPr>
            <a:xfrm>
              <a:off x="0" y="420731"/>
              <a:ext cx="6712619" cy="93764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67" name="Божественное установление"/>
            <p:cNvSpPr txBox="1"/>
            <p:nvPr/>
          </p:nvSpPr>
          <p:spPr>
            <a:xfrm>
              <a:off x="139923" y="0"/>
              <a:ext cx="6432773" cy="177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/>
          <p:cNvSpPr txBox="1"/>
          <p:nvPr/>
        </p:nvSpPr>
        <p:spPr>
          <a:xfrm>
            <a:off x="861137" y="1406537"/>
            <a:ext cx="10743274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1. Бог создал "мужчину и женщину" по Своему образу и подобию (Быт 1:27).</a:t>
            </a:r>
          </a:p>
        </p:txBody>
      </p:sp>
      <p:sp>
        <p:nvSpPr>
          <p:cNvPr id="171" name="TextBox 2"/>
          <p:cNvSpPr txBox="1"/>
          <p:nvPr/>
        </p:nvSpPr>
        <p:spPr>
          <a:xfrm>
            <a:off x="861136" y="2384368"/>
            <a:ext cx="101310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Бог создал Еву особенным образом (Быт 2:18, 21, 22).</a:t>
            </a:r>
          </a:p>
        </p:txBody>
      </p:sp>
      <p:sp>
        <p:nvSpPr>
          <p:cNvPr id="172" name="TextBox 9"/>
          <p:cNvSpPr txBox="1"/>
          <p:nvPr/>
        </p:nvSpPr>
        <p:spPr>
          <a:xfrm>
            <a:off x="861136" y="2917700"/>
            <a:ext cx="1074327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3. Бог создал каждого человека как единое целое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(Быт 2:7).</a:t>
            </a:r>
          </a:p>
        </p:txBody>
      </p:sp>
      <p:sp>
        <p:nvSpPr>
          <p:cNvPr id="173" name="TextBox 11"/>
          <p:cNvSpPr txBox="1"/>
          <p:nvPr/>
        </p:nvSpPr>
        <p:spPr>
          <a:xfrm>
            <a:off x="861136" y="3943474"/>
            <a:ext cx="1074327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4. Бог благословил Адама и Еву плодиться и размножаться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(Бытие 1:28).</a:t>
            </a:r>
          </a:p>
        </p:txBody>
      </p:sp>
      <p:grpSp>
        <p:nvGrpSpPr>
          <p:cNvPr id="176" name="Rounded Rectangle 3"/>
          <p:cNvGrpSpPr/>
          <p:nvPr/>
        </p:nvGrpSpPr>
        <p:grpSpPr>
          <a:xfrm>
            <a:off x="2427658" y="-69257"/>
            <a:ext cx="6712620" cy="1779112"/>
            <a:chOff x="0" y="0"/>
            <a:chExt cx="6712618" cy="1779111"/>
          </a:xfrm>
        </p:grpSpPr>
        <p:sp>
          <p:nvSpPr>
            <p:cNvPr id="174" name="Закругленный прямоугольник"/>
            <p:cNvSpPr/>
            <p:nvPr/>
          </p:nvSpPr>
          <p:spPr>
            <a:xfrm>
              <a:off x="0" y="420731"/>
              <a:ext cx="6712619" cy="93764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75" name="Божественное установление"/>
            <p:cNvSpPr txBox="1"/>
            <p:nvPr/>
          </p:nvSpPr>
          <p:spPr>
            <a:xfrm>
              <a:off x="139923" y="0"/>
              <a:ext cx="6432773" cy="177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 txBox="1"/>
          <p:nvPr/>
        </p:nvSpPr>
        <p:spPr>
          <a:xfrm>
            <a:off x="861137" y="1406537"/>
            <a:ext cx="10743274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1. Бог создал "мужчину и женщину" по Своему образу и подобию (Быт 1:27).</a:t>
            </a:r>
          </a:p>
        </p:txBody>
      </p:sp>
      <p:sp>
        <p:nvSpPr>
          <p:cNvPr id="179" name="TextBox 2"/>
          <p:cNvSpPr txBox="1"/>
          <p:nvPr/>
        </p:nvSpPr>
        <p:spPr>
          <a:xfrm>
            <a:off x="861136" y="2384368"/>
            <a:ext cx="101310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Бог создал Еву особенным образом (Быт 2:18, 21, 22).</a:t>
            </a:r>
          </a:p>
        </p:txBody>
      </p:sp>
      <p:sp>
        <p:nvSpPr>
          <p:cNvPr id="180" name="TextBox 9"/>
          <p:cNvSpPr txBox="1"/>
          <p:nvPr/>
        </p:nvSpPr>
        <p:spPr>
          <a:xfrm>
            <a:off x="861136" y="2917700"/>
            <a:ext cx="1074327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3. Бог создал каждого человека как единое целое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(Быт 2:7).</a:t>
            </a:r>
          </a:p>
        </p:txBody>
      </p:sp>
      <p:sp>
        <p:nvSpPr>
          <p:cNvPr id="181" name="TextBox 10"/>
          <p:cNvSpPr txBox="1"/>
          <p:nvPr/>
        </p:nvSpPr>
        <p:spPr>
          <a:xfrm>
            <a:off x="861133" y="5020047"/>
            <a:ext cx="10743278" cy="1487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5. Бог установил брак как </a:t>
            </a:r>
            <a:r>
              <a:rPr>
                <a:solidFill>
                  <a:srgbClr val="FFFF00"/>
                </a:solidFill>
              </a:rPr>
              <a:t>прочную моногамную связь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и </a:t>
            </a:r>
            <a:r>
              <a:rPr>
                <a:solidFill>
                  <a:srgbClr val="FFFF00"/>
                </a:solidFill>
              </a:rPr>
              <a:t>гетеросексуальный </a:t>
            </a:r>
            <a:r>
              <a:t>союз между </a:t>
            </a:r>
            <a:r>
              <a:rPr>
                <a:solidFill>
                  <a:srgbClr val="FFFF00"/>
                </a:solidFill>
              </a:rPr>
              <a:t>одним мужчиной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и </a:t>
            </a:r>
            <a:r>
              <a:rPr>
                <a:solidFill>
                  <a:srgbClr val="FFFF00"/>
                </a:solidFill>
              </a:rPr>
              <a:t>одной женщиной </a:t>
            </a:r>
            <a:r>
              <a:t>(Быт 2:24).</a:t>
            </a:r>
          </a:p>
        </p:txBody>
      </p:sp>
      <p:sp>
        <p:nvSpPr>
          <p:cNvPr id="182" name="TextBox 11"/>
          <p:cNvSpPr txBox="1"/>
          <p:nvPr/>
        </p:nvSpPr>
        <p:spPr>
          <a:xfrm>
            <a:off x="861136" y="3943474"/>
            <a:ext cx="1074327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4. Бог благословил Адама и Еву плодиться и размножаться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(Бытие 1:28).</a:t>
            </a:r>
          </a:p>
        </p:txBody>
      </p:sp>
      <p:grpSp>
        <p:nvGrpSpPr>
          <p:cNvPr id="185" name="Rounded Rectangle 3"/>
          <p:cNvGrpSpPr/>
          <p:nvPr/>
        </p:nvGrpSpPr>
        <p:grpSpPr>
          <a:xfrm>
            <a:off x="2427658" y="-69257"/>
            <a:ext cx="6712620" cy="1779112"/>
            <a:chOff x="0" y="0"/>
            <a:chExt cx="6712618" cy="1779111"/>
          </a:xfrm>
        </p:grpSpPr>
        <p:sp>
          <p:nvSpPr>
            <p:cNvPr id="183" name="Закругленный прямоугольник"/>
            <p:cNvSpPr/>
            <p:nvPr/>
          </p:nvSpPr>
          <p:spPr>
            <a:xfrm>
              <a:off x="0" y="420731"/>
              <a:ext cx="6712619" cy="93764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84" name="Божественное установление"/>
            <p:cNvSpPr txBox="1"/>
            <p:nvPr/>
          </p:nvSpPr>
          <p:spPr>
            <a:xfrm>
              <a:off x="139923" y="0"/>
              <a:ext cx="6432773" cy="177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Божественное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6"/>
          <p:cNvSpPr txBox="1"/>
          <p:nvPr/>
        </p:nvSpPr>
        <p:spPr>
          <a:xfrm>
            <a:off x="2280919" y="2106767"/>
            <a:ext cx="8222827" cy="2225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"Брак между мужчиной и женщиной представляет собой </a:t>
            </a:r>
            <a:r>
              <a:rPr>
                <a:solidFill>
                  <a:srgbClr val="FFFF00"/>
                </a:solidFill>
              </a:rPr>
              <a:t>универсальный долг</a:t>
            </a:r>
            <a:r>
              <a:t>, выходящий за рамки </a:t>
            </a:r>
            <a:r>
              <a:rPr>
                <a:solidFill>
                  <a:srgbClr val="FFFB00"/>
                </a:solidFill>
              </a:rPr>
              <a:t>любых культур</a:t>
            </a:r>
            <a:r>
              <a:t> и </a:t>
            </a:r>
            <a:r>
              <a:rPr>
                <a:solidFill>
                  <a:srgbClr val="FFFB00"/>
                </a:solidFill>
              </a:rPr>
              <a:t>времен</a:t>
            </a:r>
            <a:r>
              <a:t>". </a:t>
            </a:r>
          </a:p>
        </p:txBody>
      </p:sp>
      <p:sp>
        <p:nvSpPr>
          <p:cNvPr id="188" name="TextBox 8"/>
          <p:cNvSpPr txBox="1"/>
          <p:nvPr/>
        </p:nvSpPr>
        <p:spPr>
          <a:xfrm>
            <a:off x="1734821" y="4643735"/>
            <a:ext cx="902715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400">
                <a:solidFill>
                  <a:srgbClr val="FFFFFF"/>
                </a:solidFill>
              </a:defRPr>
            </a:pPr>
            <a:r>
              <a:t>- Жак Б. Духан, </a:t>
            </a:r>
            <a:r>
              <a:rPr i="1"/>
              <a:t>Бытие, </a:t>
            </a:r>
            <a:r>
              <a:t>Международный библейский комментарий АСД 1 (Пасифик Пресс / Ревью энд Геральд, 2016), с. 84.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"/>
          <p:cNvSpPr txBox="1"/>
          <p:nvPr/>
        </p:nvSpPr>
        <p:spPr>
          <a:xfrm>
            <a:off x="2404271" y="2324944"/>
            <a:ext cx="7270482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1. Основные допущения</a:t>
            </a:r>
          </a:p>
        </p:txBody>
      </p:sp>
      <p:sp>
        <p:nvSpPr>
          <p:cNvPr id="191" name="Rectangle 2"/>
          <p:cNvSpPr txBox="1"/>
          <p:nvPr/>
        </p:nvSpPr>
        <p:spPr>
          <a:xfrm>
            <a:off x="1533208" y="1122269"/>
            <a:ext cx="8734885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C000"/>
                </a:solidFill>
              </a:defRPr>
            </a:lvl1pPr>
          </a:lstStyle>
          <a:p>
            <a:r>
              <a:t>Брак: Библейская сексуальность</a:t>
            </a:r>
          </a:p>
        </p:txBody>
      </p:sp>
      <p:sp>
        <p:nvSpPr>
          <p:cNvPr id="192" name="Rectangle 3"/>
          <p:cNvSpPr txBox="1"/>
          <p:nvPr/>
        </p:nvSpPr>
        <p:spPr>
          <a:xfrm>
            <a:off x="2404270" y="3129859"/>
            <a:ext cx="9315583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t>2. Брак как Божественное установление</a:t>
            </a:r>
            <a:r>
              <a:rPr b="0"/>
              <a:t> </a:t>
            </a:r>
          </a:p>
        </p:txBody>
      </p:sp>
      <p:grpSp>
        <p:nvGrpSpPr>
          <p:cNvPr id="195" name="Rounded Rectangle 7"/>
          <p:cNvGrpSpPr/>
          <p:nvPr/>
        </p:nvGrpSpPr>
        <p:grpSpPr>
          <a:xfrm>
            <a:off x="2060780" y="3645427"/>
            <a:ext cx="9745127" cy="1347632"/>
            <a:chOff x="0" y="-318693"/>
            <a:chExt cx="9745125" cy="1347630"/>
          </a:xfrm>
        </p:grpSpPr>
        <p:sp>
          <p:nvSpPr>
            <p:cNvPr id="193" name="Закругленный прямоугольник"/>
            <p:cNvSpPr/>
            <p:nvPr/>
          </p:nvSpPr>
          <p:spPr>
            <a:xfrm>
              <a:off x="0" y="0"/>
              <a:ext cx="9745126" cy="71024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949494"/>
                </a:gs>
              </a:gsLst>
              <a:path path="circle">
                <a:fillToRect l="37721" t="-19636" r="62278" b="119636"/>
              </a:path>
            </a:gra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/>
              </a:pPr>
              <a:endParaRPr/>
            </a:p>
          </p:txBody>
        </p:sp>
        <p:sp>
          <p:nvSpPr>
            <p:cNvPr id="194" name="3. Брак как непреходящее установление"/>
            <p:cNvSpPr txBox="1"/>
            <p:nvPr/>
          </p:nvSpPr>
          <p:spPr>
            <a:xfrm>
              <a:off x="98996" y="-318694"/>
              <a:ext cx="9547134" cy="1347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/>
              </a:lvl1pPr>
            </a:lstStyle>
            <a:p>
              <a:r>
                <a:t>3. Брак как непреходящее установление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Rounded Rectangle 7"/>
          <p:cNvGrpSpPr/>
          <p:nvPr/>
        </p:nvGrpSpPr>
        <p:grpSpPr>
          <a:xfrm>
            <a:off x="2371956" y="693205"/>
            <a:ext cx="6914306" cy="1444692"/>
            <a:chOff x="0" y="0"/>
            <a:chExt cx="6914305" cy="1444691"/>
          </a:xfrm>
        </p:grpSpPr>
        <p:sp>
          <p:nvSpPr>
            <p:cNvPr id="197" name="Закругленный прямоугольник"/>
            <p:cNvSpPr/>
            <p:nvPr/>
          </p:nvSpPr>
          <p:spPr>
            <a:xfrm>
              <a:off x="0" y="341646"/>
              <a:ext cx="6914306" cy="76139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98" name="Непреходящее установление"/>
            <p:cNvSpPr txBox="1"/>
            <p:nvPr/>
          </p:nvSpPr>
          <p:spPr>
            <a:xfrm>
              <a:off x="113621" y="0"/>
              <a:ext cx="6687062" cy="1444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Непреходящее установление</a:t>
              </a:r>
            </a:p>
          </p:txBody>
        </p:sp>
      </p:grpSp>
      <p:sp>
        <p:nvSpPr>
          <p:cNvPr id="200" name="TextBox 1"/>
          <p:cNvSpPr txBox="1"/>
          <p:nvPr/>
        </p:nvSpPr>
        <p:spPr>
          <a:xfrm>
            <a:off x="928870" y="2084938"/>
            <a:ext cx="10794077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1. Образец брака был установлен в Эдемском саду,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когда мир был еще совершенным (Быт 2:24).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4"/>
          <p:cNvSpPr txBox="1"/>
          <p:nvPr/>
        </p:nvSpPr>
        <p:spPr>
          <a:xfrm rot="21120000">
            <a:off x="7297888" y="4591724"/>
            <a:ext cx="4702811" cy="106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2F2F2"/>
                </a:solidFill>
                <a:latin typeface="Freestyle Script"/>
                <a:ea typeface="Freestyle Script"/>
                <a:cs typeface="Freestyle Script"/>
                <a:sym typeface="Freestyle Script"/>
              </a:defRPr>
            </a:lvl1pPr>
          </a:lstStyle>
          <a:p>
            <a:r>
              <a:t>Альберто Р. Тимм</a:t>
            </a:r>
          </a:p>
        </p:txBody>
      </p:sp>
      <p:sp>
        <p:nvSpPr>
          <p:cNvPr id="96" name="Rectangle 3"/>
          <p:cNvSpPr txBox="1"/>
          <p:nvPr/>
        </p:nvSpPr>
        <p:spPr>
          <a:xfrm>
            <a:off x="2422712" y="1310139"/>
            <a:ext cx="7346576" cy="333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800">
                <a:solidFill>
                  <a:srgbClr val="FFC000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t>Брак</a:t>
            </a:r>
          </a:p>
          <a:p>
            <a:pPr algn="r">
              <a:defRPr sz="6000" b="1">
                <a:solidFill>
                  <a:srgbClr val="FFFFFF"/>
                </a:solidFill>
              </a:defRPr>
            </a:pPr>
            <a:r>
              <a:t>Библейская сексуальность</a:t>
            </a:r>
          </a:p>
        </p:txBody>
      </p:sp>
      <p:pic>
        <p:nvPicPr>
          <p:cNvPr id="97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43" y="3412066"/>
            <a:ext cx="2782170" cy="2782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Rounded Rectangle 7"/>
          <p:cNvGrpSpPr/>
          <p:nvPr/>
        </p:nvGrpSpPr>
        <p:grpSpPr>
          <a:xfrm>
            <a:off x="2371956" y="693205"/>
            <a:ext cx="6914306" cy="1444692"/>
            <a:chOff x="0" y="0"/>
            <a:chExt cx="6914305" cy="1444691"/>
          </a:xfrm>
        </p:grpSpPr>
        <p:sp>
          <p:nvSpPr>
            <p:cNvPr id="202" name="Закругленный прямоугольник"/>
            <p:cNvSpPr/>
            <p:nvPr/>
          </p:nvSpPr>
          <p:spPr>
            <a:xfrm>
              <a:off x="0" y="341646"/>
              <a:ext cx="6914306" cy="76139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203" name="Непреходящее установление"/>
            <p:cNvSpPr txBox="1"/>
            <p:nvPr/>
          </p:nvSpPr>
          <p:spPr>
            <a:xfrm>
              <a:off x="113621" y="0"/>
              <a:ext cx="6687062" cy="1444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Непреходящее установление</a:t>
              </a:r>
            </a:p>
          </p:txBody>
        </p:sp>
      </p:grpSp>
      <p:sp>
        <p:nvSpPr>
          <p:cNvPr id="205" name="TextBox 1"/>
          <p:cNvSpPr txBox="1"/>
          <p:nvPr/>
        </p:nvSpPr>
        <p:spPr>
          <a:xfrm>
            <a:off x="928870" y="2084938"/>
            <a:ext cx="10794077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1. Образец брака был установлен в Эдемском саду,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когда мир был еще совершенным (Быт 2:24).</a:t>
            </a:r>
          </a:p>
        </p:txBody>
      </p:sp>
      <p:sp>
        <p:nvSpPr>
          <p:cNvPr id="206" name="TextBox 3"/>
          <p:cNvSpPr txBox="1"/>
          <p:nvPr/>
        </p:nvSpPr>
        <p:spPr>
          <a:xfrm>
            <a:off x="928871" y="3428164"/>
            <a:ext cx="10131061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Ветхозаветные полигамные практики не отменяют эдемскую модель брака.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Rounded Rectangle 7"/>
          <p:cNvGrpSpPr/>
          <p:nvPr/>
        </p:nvGrpSpPr>
        <p:grpSpPr>
          <a:xfrm>
            <a:off x="2371956" y="693205"/>
            <a:ext cx="6914306" cy="1444692"/>
            <a:chOff x="0" y="0"/>
            <a:chExt cx="6914305" cy="1444691"/>
          </a:xfrm>
        </p:grpSpPr>
        <p:sp>
          <p:nvSpPr>
            <p:cNvPr id="208" name="Закругленный прямоугольник"/>
            <p:cNvSpPr/>
            <p:nvPr/>
          </p:nvSpPr>
          <p:spPr>
            <a:xfrm>
              <a:off x="0" y="341646"/>
              <a:ext cx="6914306" cy="76139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209" name="Непреходящее установление"/>
            <p:cNvSpPr txBox="1"/>
            <p:nvPr/>
          </p:nvSpPr>
          <p:spPr>
            <a:xfrm>
              <a:off x="113621" y="0"/>
              <a:ext cx="6687062" cy="1444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Непреходящее установление</a:t>
              </a:r>
            </a:p>
          </p:txBody>
        </p:sp>
      </p:grpSp>
      <p:sp>
        <p:nvSpPr>
          <p:cNvPr id="211" name="TextBox 1"/>
          <p:cNvSpPr txBox="1"/>
          <p:nvPr/>
        </p:nvSpPr>
        <p:spPr>
          <a:xfrm>
            <a:off x="928870" y="2084938"/>
            <a:ext cx="10794077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1. Образец брака был установлен в Эдемском саду,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когда мир был еще совершенным (Быт 2:24).</a:t>
            </a:r>
          </a:p>
        </p:txBody>
      </p:sp>
      <p:sp>
        <p:nvSpPr>
          <p:cNvPr id="212" name="TextBox 3"/>
          <p:cNvSpPr txBox="1"/>
          <p:nvPr/>
        </p:nvSpPr>
        <p:spPr>
          <a:xfrm>
            <a:off x="928871" y="3428164"/>
            <a:ext cx="10131061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2. Ветхозаветные полигамные практики не отменяют эдемскую модель брака.</a:t>
            </a:r>
          </a:p>
        </p:txBody>
      </p:sp>
      <p:sp>
        <p:nvSpPr>
          <p:cNvPr id="213" name="TextBox 4"/>
          <p:cNvSpPr txBox="1"/>
          <p:nvPr/>
        </p:nvSpPr>
        <p:spPr>
          <a:xfrm>
            <a:off x="928871" y="4771390"/>
            <a:ext cx="10131061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3. </a:t>
            </a:r>
            <a:r>
              <a:rPr>
                <a:solidFill>
                  <a:srgbClr val="FFFF00"/>
                </a:solidFill>
              </a:rPr>
              <a:t>Новый Завет </a:t>
            </a:r>
            <a:r>
              <a:t>ссылается на Бытие 2:24 как на пребывающее, неизменное повеление.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"/>
          <p:cNvSpPr txBox="1"/>
          <p:nvPr/>
        </p:nvSpPr>
        <p:spPr>
          <a:xfrm>
            <a:off x="2404271" y="2324944"/>
            <a:ext cx="7270482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1. Основные допущения</a:t>
            </a:r>
          </a:p>
        </p:txBody>
      </p:sp>
      <p:sp>
        <p:nvSpPr>
          <p:cNvPr id="216" name="Rectangle 2"/>
          <p:cNvSpPr txBox="1"/>
          <p:nvPr/>
        </p:nvSpPr>
        <p:spPr>
          <a:xfrm>
            <a:off x="1533208" y="1122269"/>
            <a:ext cx="9012609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C000"/>
                </a:solidFill>
              </a:defRPr>
            </a:lvl1pPr>
          </a:lstStyle>
          <a:p>
            <a:r>
              <a:t>Брак: Библейская сексуальность</a:t>
            </a:r>
          </a:p>
        </p:txBody>
      </p:sp>
      <p:sp>
        <p:nvSpPr>
          <p:cNvPr id="217" name="Rectangle 3"/>
          <p:cNvSpPr txBox="1"/>
          <p:nvPr/>
        </p:nvSpPr>
        <p:spPr>
          <a:xfrm>
            <a:off x="2404270" y="3129859"/>
            <a:ext cx="9321467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t>2. Брак как Божественное установление</a:t>
            </a:r>
            <a:r>
              <a:rPr b="0"/>
              <a:t> </a:t>
            </a:r>
          </a:p>
        </p:txBody>
      </p:sp>
      <p:sp>
        <p:nvSpPr>
          <p:cNvPr id="218" name="Rectangle 4"/>
          <p:cNvSpPr txBox="1"/>
          <p:nvPr/>
        </p:nvSpPr>
        <p:spPr>
          <a:xfrm>
            <a:off x="2414432" y="3934774"/>
            <a:ext cx="9301144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3. Брак как непреходящее установление</a:t>
            </a:r>
          </a:p>
        </p:txBody>
      </p:sp>
      <p:grpSp>
        <p:nvGrpSpPr>
          <p:cNvPr id="221" name="Rounded Rectangle 7"/>
          <p:cNvGrpSpPr/>
          <p:nvPr/>
        </p:nvGrpSpPr>
        <p:grpSpPr>
          <a:xfrm>
            <a:off x="2046040" y="4362565"/>
            <a:ext cx="8197572" cy="1426662"/>
            <a:chOff x="0" y="0"/>
            <a:chExt cx="8197571" cy="1426660"/>
          </a:xfrm>
        </p:grpSpPr>
        <p:sp>
          <p:nvSpPr>
            <p:cNvPr id="219" name="Закругленный прямоугольник"/>
            <p:cNvSpPr/>
            <p:nvPr/>
          </p:nvSpPr>
          <p:spPr>
            <a:xfrm>
              <a:off x="0" y="337382"/>
              <a:ext cx="8197572" cy="75189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949494"/>
                </a:gs>
              </a:gsLst>
              <a:path path="circle">
                <a:fillToRect l="37721" t="-19636" r="62278" b="119636"/>
              </a:path>
            </a:gra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/>
              </a:pPr>
              <a:endParaRPr/>
            </a:p>
          </p:txBody>
        </p:sp>
        <p:sp>
          <p:nvSpPr>
            <p:cNvPr id="220" name="4. Наша эсхатологическая миссия"/>
            <p:cNvSpPr txBox="1"/>
            <p:nvPr/>
          </p:nvSpPr>
          <p:spPr>
            <a:xfrm>
              <a:off x="104802" y="0"/>
              <a:ext cx="7987968" cy="1426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/>
              </a:lvl1pPr>
            </a:lstStyle>
            <a:p>
              <a:r>
                <a:t>4. Наша эсхатологическая миссия</a:t>
              </a:r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Rounded Rectangle 1"/>
          <p:cNvGrpSpPr/>
          <p:nvPr/>
        </p:nvGrpSpPr>
        <p:grpSpPr>
          <a:xfrm>
            <a:off x="3428996" y="1070155"/>
            <a:ext cx="5334001" cy="642128"/>
            <a:chOff x="0" y="0"/>
            <a:chExt cx="5334000" cy="642126"/>
          </a:xfrm>
        </p:grpSpPr>
        <p:sp>
          <p:nvSpPr>
            <p:cNvPr id="223" name="Закругленный прямоугольник"/>
            <p:cNvSpPr/>
            <p:nvPr/>
          </p:nvSpPr>
          <p:spPr>
            <a:xfrm>
              <a:off x="0" y="0"/>
              <a:ext cx="5334000" cy="64212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224" name="2 Тимофею 3:1-5"/>
            <p:cNvSpPr txBox="1"/>
            <p:nvPr/>
          </p:nvSpPr>
          <p:spPr>
            <a:xfrm>
              <a:off x="96115" y="20252"/>
              <a:ext cx="5141769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2 Тимофею 3:1-5</a:t>
              </a:r>
            </a:p>
          </p:txBody>
        </p:sp>
      </p:grpSp>
      <p:sp>
        <p:nvSpPr>
          <p:cNvPr id="226" name="TextBox 2"/>
          <p:cNvSpPr txBox="1"/>
          <p:nvPr/>
        </p:nvSpPr>
        <p:spPr>
          <a:xfrm>
            <a:off x="1281678" y="1953581"/>
            <a:ext cx="9628635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"в последние дни наступят </a:t>
            </a:r>
            <a:r>
              <a:rPr>
                <a:solidFill>
                  <a:srgbClr val="FFFB00"/>
                </a:solidFill>
              </a:rPr>
              <a:t>времена тяжкие</a:t>
            </a:r>
            <a:r>
              <a:t>…»</a:t>
            </a:r>
          </a:p>
        </p:txBody>
      </p:sp>
      <p:grpSp>
        <p:nvGrpSpPr>
          <p:cNvPr id="229" name="Rounded Rectangle 3"/>
          <p:cNvGrpSpPr/>
          <p:nvPr/>
        </p:nvGrpSpPr>
        <p:grpSpPr>
          <a:xfrm>
            <a:off x="3644894" y="3200891"/>
            <a:ext cx="4902205" cy="642128"/>
            <a:chOff x="0" y="0"/>
            <a:chExt cx="4902203" cy="642126"/>
          </a:xfrm>
        </p:grpSpPr>
        <p:sp>
          <p:nvSpPr>
            <p:cNvPr id="227" name="Закругленный прямоугольник"/>
            <p:cNvSpPr/>
            <p:nvPr/>
          </p:nvSpPr>
          <p:spPr>
            <a:xfrm>
              <a:off x="0" y="0"/>
              <a:ext cx="4902204" cy="64212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228" name="Евреям 13:4"/>
            <p:cNvSpPr txBox="1"/>
            <p:nvPr/>
          </p:nvSpPr>
          <p:spPr>
            <a:xfrm>
              <a:off x="96115" y="20252"/>
              <a:ext cx="4709972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Евреям 13:4</a:t>
              </a:r>
            </a:p>
          </p:txBody>
        </p:sp>
      </p:grpSp>
      <p:sp>
        <p:nvSpPr>
          <p:cNvPr id="230" name="TextBox 4"/>
          <p:cNvSpPr txBox="1"/>
          <p:nvPr/>
        </p:nvSpPr>
        <p:spPr>
          <a:xfrm>
            <a:off x="1027512" y="4084316"/>
            <a:ext cx="10136970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"</a:t>
            </a:r>
            <a:r>
              <a:rPr>
                <a:solidFill>
                  <a:srgbClr val="FFFB00"/>
                </a:solidFill>
              </a:rPr>
              <a:t>Брак</a:t>
            </a:r>
            <a:r>
              <a:t> у всех да будет честен и ложе </a:t>
            </a:r>
            <a:r>
              <a:rPr>
                <a:solidFill>
                  <a:srgbClr val="FFFB00"/>
                </a:solidFill>
              </a:rPr>
              <a:t>непорочно</a:t>
            </a:r>
            <a:r>
              <a:t>; </a:t>
            </a:r>
            <a:r>
              <a:rPr>
                <a:solidFill>
                  <a:srgbClr val="FFFB00"/>
                </a:solidFill>
              </a:rPr>
              <a:t>блудников</a:t>
            </a:r>
            <a:r>
              <a:t> же и </a:t>
            </a:r>
            <a:r>
              <a:rPr>
                <a:solidFill>
                  <a:srgbClr val="FFFB00"/>
                </a:solidFill>
              </a:rPr>
              <a:t>прелюбодеев</a:t>
            </a:r>
            <a:r>
              <a:t> судит Бог".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Rounded Rectangle 1"/>
          <p:cNvGrpSpPr/>
          <p:nvPr/>
        </p:nvGrpSpPr>
        <p:grpSpPr>
          <a:xfrm>
            <a:off x="4144431" y="1241505"/>
            <a:ext cx="3903137" cy="642128"/>
            <a:chOff x="0" y="0"/>
            <a:chExt cx="3903136" cy="642126"/>
          </a:xfrm>
        </p:grpSpPr>
        <p:sp>
          <p:nvSpPr>
            <p:cNvPr id="232" name="Закругленный прямоугольник"/>
            <p:cNvSpPr/>
            <p:nvPr/>
          </p:nvSpPr>
          <p:spPr>
            <a:xfrm>
              <a:off x="0" y="0"/>
              <a:ext cx="3903137" cy="64212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233" name="Малахия 4:5, 6"/>
            <p:cNvSpPr txBox="1"/>
            <p:nvPr/>
          </p:nvSpPr>
          <p:spPr>
            <a:xfrm>
              <a:off x="96116" y="20252"/>
              <a:ext cx="3710904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Малахия 4:5, 6</a:t>
              </a:r>
            </a:p>
          </p:txBody>
        </p:sp>
      </p:grpSp>
      <p:sp>
        <p:nvSpPr>
          <p:cNvPr id="235" name="TextBox 4"/>
          <p:cNvSpPr txBox="1"/>
          <p:nvPr/>
        </p:nvSpPr>
        <p:spPr>
          <a:xfrm>
            <a:off x="1027514" y="2252990"/>
            <a:ext cx="10136970" cy="278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"Вот, Я пошлю к вам </a:t>
            </a:r>
            <a:r>
              <a:rPr>
                <a:solidFill>
                  <a:srgbClr val="FFFB00"/>
                </a:solidFill>
              </a:rPr>
              <a:t>Илию пророка</a:t>
            </a:r>
            <a:r>
              <a:t> пред наступлением дня Господня, великого и страшного. И он обратит сердца </a:t>
            </a:r>
            <a:r>
              <a:rPr>
                <a:solidFill>
                  <a:srgbClr val="FFFB00"/>
                </a:solidFill>
              </a:rPr>
              <a:t>отцов к детям</a:t>
            </a:r>
            <a:r>
              <a:t> и сердца </a:t>
            </a:r>
            <a:r>
              <a:rPr>
                <a:solidFill>
                  <a:srgbClr val="FFFB00"/>
                </a:solidFill>
              </a:rPr>
              <a:t>детей к отцам</a:t>
            </a:r>
            <a:r>
              <a:t> их, чтобы Я, придя, не поразил земли проклятием".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2"/>
          <p:cNvSpPr txBox="1"/>
          <p:nvPr/>
        </p:nvSpPr>
        <p:spPr>
          <a:xfrm>
            <a:off x="3080315" y="1029720"/>
            <a:ext cx="6031370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Гендерная революция</a:t>
            </a:r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60" y="2919883"/>
            <a:ext cx="3246898" cy="249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792" y="2241660"/>
            <a:ext cx="3232677" cy="3586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81" y="2275114"/>
            <a:ext cx="8674037" cy="2307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1 Título"/>
          <p:cNvSpPr txBox="1"/>
          <p:nvPr/>
        </p:nvSpPr>
        <p:spPr>
          <a:xfrm>
            <a:off x="4942155" y="1590067"/>
            <a:ext cx="3110774" cy="578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t>В 2024 году</a:t>
            </a:r>
          </a:p>
        </p:txBody>
      </p:sp>
      <p:sp>
        <p:nvSpPr>
          <p:cNvPr id="106" name="Rectangle 8"/>
          <p:cNvSpPr txBox="1"/>
          <p:nvPr/>
        </p:nvSpPr>
        <p:spPr>
          <a:xfrm>
            <a:off x="2737161" y="4126516"/>
            <a:ext cx="7253377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i="1">
                <a:solidFill>
                  <a:srgbClr val="FFFFFF"/>
                </a:solidFill>
              </a:defRPr>
            </a:pPr>
            <a:r>
              <a:t>Источник: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"Сколько гендеров будет в 2024 году?"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https://dudeasks.com/how-many-genders-are-there/ (дата обращения: 5 февраля 2024 г.)</a:t>
            </a:r>
          </a:p>
        </p:txBody>
      </p:sp>
      <p:grpSp>
        <p:nvGrpSpPr>
          <p:cNvPr id="109" name="Rounded Rectangle 9"/>
          <p:cNvGrpSpPr/>
          <p:nvPr/>
        </p:nvGrpSpPr>
        <p:grpSpPr>
          <a:xfrm>
            <a:off x="3283198" y="2464611"/>
            <a:ext cx="5625601" cy="726761"/>
            <a:chOff x="0" y="0"/>
            <a:chExt cx="5625600" cy="726759"/>
          </a:xfrm>
        </p:grpSpPr>
        <p:sp>
          <p:nvSpPr>
            <p:cNvPr id="107" name="Закругленный прямоугольник"/>
            <p:cNvSpPr/>
            <p:nvPr/>
          </p:nvSpPr>
          <p:spPr>
            <a:xfrm>
              <a:off x="0" y="0"/>
              <a:ext cx="5625601" cy="7267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949494"/>
                </a:gs>
              </a:gsLst>
              <a:path path="circle">
                <a:fillToRect l="37721" t="-19636" r="62278" b="119636"/>
              </a:path>
            </a:gra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" name="112 разных гендеров"/>
            <p:cNvSpPr/>
            <p:nvPr/>
          </p:nvSpPr>
          <p:spPr>
            <a:xfrm>
              <a:off x="100246" y="363380"/>
              <a:ext cx="54251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400" b="1"/>
              </a:lvl1pPr>
            </a:lstStyle>
            <a:p>
              <a:r>
                <a:t>112 разных гендеров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10" y="1385637"/>
            <a:ext cx="7833978" cy="4086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Rounded Rectangle 1"/>
          <p:cNvGrpSpPr/>
          <p:nvPr/>
        </p:nvGrpSpPr>
        <p:grpSpPr>
          <a:xfrm>
            <a:off x="3820497" y="1120955"/>
            <a:ext cx="4550998" cy="642128"/>
            <a:chOff x="0" y="0"/>
            <a:chExt cx="4550997" cy="642126"/>
          </a:xfrm>
        </p:grpSpPr>
        <p:sp>
          <p:nvSpPr>
            <p:cNvPr id="113" name="Закругленный прямоугольник"/>
            <p:cNvSpPr/>
            <p:nvPr/>
          </p:nvSpPr>
          <p:spPr>
            <a:xfrm>
              <a:off x="0" y="0"/>
              <a:ext cx="4550998" cy="64212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Матфея 19:4-6"/>
            <p:cNvSpPr txBox="1"/>
            <p:nvPr/>
          </p:nvSpPr>
          <p:spPr>
            <a:xfrm>
              <a:off x="96115" y="20252"/>
              <a:ext cx="4358766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Матфея 19:4-6</a:t>
              </a:r>
            </a:p>
          </p:txBody>
        </p:sp>
      </p:grpSp>
      <p:sp>
        <p:nvSpPr>
          <p:cNvPr id="116" name="TextBox 2"/>
          <p:cNvSpPr txBox="1"/>
          <p:nvPr/>
        </p:nvSpPr>
        <p:spPr>
          <a:xfrm>
            <a:off x="1027512" y="2044988"/>
            <a:ext cx="10136970" cy="3902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"Он сказал им в ответ: не читали ли вы, что Сотворивший вначале </a:t>
            </a:r>
            <a:r>
              <a:rPr>
                <a:solidFill>
                  <a:srgbClr val="FFFB00"/>
                </a:solidFill>
              </a:rPr>
              <a:t>мужчину</a:t>
            </a:r>
            <a:r>
              <a:t> и </a:t>
            </a:r>
            <a:r>
              <a:rPr>
                <a:solidFill>
                  <a:srgbClr val="FFFB00"/>
                </a:solidFill>
              </a:rPr>
              <a:t>женщину</a:t>
            </a:r>
            <a:r>
              <a:t> сотворил их? И сказал: посему оставит человек отца и мать и прилепится к жене своей, и будут два </a:t>
            </a:r>
            <a:r>
              <a:rPr>
                <a:solidFill>
                  <a:srgbClr val="FFFB00"/>
                </a:solidFill>
              </a:rPr>
              <a:t>одною плотью</a:t>
            </a:r>
            <a:r>
              <a:t>, Так что они уже не двое, но одна плоть. Итак, что Бог сочетал, того человек да не разлучает".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/>
          <p:nvPr/>
        </p:nvSpPr>
        <p:spPr>
          <a:xfrm>
            <a:off x="1533208" y="1122269"/>
            <a:ext cx="9026067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C000"/>
                </a:solidFill>
              </a:defRPr>
            </a:lvl1pPr>
          </a:lstStyle>
          <a:p>
            <a:r>
              <a:t>Брак: Библейская сексуальность</a:t>
            </a:r>
          </a:p>
        </p:txBody>
      </p:sp>
      <p:grpSp>
        <p:nvGrpSpPr>
          <p:cNvPr id="121" name="Rounded Rectangle 7"/>
          <p:cNvGrpSpPr/>
          <p:nvPr/>
        </p:nvGrpSpPr>
        <p:grpSpPr>
          <a:xfrm>
            <a:off x="1937290" y="2003662"/>
            <a:ext cx="6348884" cy="1430424"/>
            <a:chOff x="0" y="0"/>
            <a:chExt cx="6348883" cy="1430422"/>
          </a:xfrm>
        </p:grpSpPr>
        <p:sp>
          <p:nvSpPr>
            <p:cNvPr id="119" name="Закругленный прямоугольник"/>
            <p:cNvSpPr/>
            <p:nvPr/>
          </p:nvSpPr>
          <p:spPr>
            <a:xfrm>
              <a:off x="0" y="338272"/>
              <a:ext cx="6348884" cy="7538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949494"/>
                </a:gs>
              </a:gsLst>
              <a:path path="circle">
                <a:fillToRect l="37721" t="-19636" r="62278" b="119636"/>
              </a:path>
            </a:gra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/>
              </a:pPr>
              <a:endParaRPr/>
            </a:p>
          </p:txBody>
        </p:sp>
        <p:sp>
          <p:nvSpPr>
            <p:cNvPr id="120" name="1. Основные допущения"/>
            <p:cNvSpPr txBox="1"/>
            <p:nvPr/>
          </p:nvSpPr>
          <p:spPr>
            <a:xfrm>
              <a:off x="105078" y="0"/>
              <a:ext cx="6138728" cy="1430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4000" b="1"/>
              </a:lvl1pPr>
            </a:lstStyle>
            <a:p>
              <a:r>
                <a:t>1. Основные допущения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Rounded Rectangle 7"/>
          <p:cNvGrpSpPr/>
          <p:nvPr/>
        </p:nvGrpSpPr>
        <p:grpSpPr>
          <a:xfrm>
            <a:off x="4102784" y="1252518"/>
            <a:ext cx="3986432" cy="645047"/>
            <a:chOff x="0" y="0"/>
            <a:chExt cx="3986431" cy="645045"/>
          </a:xfrm>
        </p:grpSpPr>
        <p:sp>
          <p:nvSpPr>
            <p:cNvPr id="123" name="Закругленный прямоугольник"/>
            <p:cNvSpPr/>
            <p:nvPr/>
          </p:nvSpPr>
          <p:spPr>
            <a:xfrm>
              <a:off x="0" y="0"/>
              <a:ext cx="3986432" cy="64504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C000"/>
                  </a:solidFill>
                </a:defRPr>
              </a:pPr>
              <a:endParaRPr/>
            </a:p>
          </p:txBody>
        </p:sp>
        <p:sp>
          <p:nvSpPr>
            <p:cNvPr id="124" name="Бытие 1 и 2"/>
            <p:cNvSpPr txBox="1"/>
            <p:nvPr/>
          </p:nvSpPr>
          <p:spPr>
            <a:xfrm>
              <a:off x="96258" y="21711"/>
              <a:ext cx="3793914" cy="60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C000"/>
                  </a:solidFill>
                </a:defRPr>
              </a:lvl1pPr>
            </a:lstStyle>
            <a:p>
              <a:r>
                <a:t>Бытие 1 и 2</a:t>
              </a:r>
            </a:p>
          </p:txBody>
        </p:sp>
      </p:grpSp>
      <p:sp>
        <p:nvSpPr>
          <p:cNvPr id="126" name="TextBox 1"/>
          <p:cNvSpPr txBox="1"/>
          <p:nvPr/>
        </p:nvSpPr>
        <p:spPr>
          <a:xfrm>
            <a:off x="2036613" y="2111337"/>
            <a:ext cx="8269895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 i="1">
                <a:solidFill>
                  <a:srgbClr val="FFFFFF"/>
                </a:solidFill>
              </a:defRPr>
            </a:lvl1pPr>
          </a:lstStyle>
          <a:p>
            <a:r>
              <a:t>Историко-критический метод</a:t>
            </a:r>
          </a:p>
        </p:txBody>
      </p:sp>
      <p:sp>
        <p:nvSpPr>
          <p:cNvPr id="127" name="AutoShape 210"/>
          <p:cNvSpPr/>
          <p:nvPr/>
        </p:nvSpPr>
        <p:spPr>
          <a:xfrm rot="10800000">
            <a:off x="5459898" y="3182780"/>
            <a:ext cx="413849" cy="2353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52"/>
                  <a:pt x="10800" y="1456"/>
                </a:cubicBezTo>
                <a:lnTo>
                  <a:pt x="10800" y="9344"/>
                </a:lnTo>
                <a:cubicBezTo>
                  <a:pt x="10800" y="10148"/>
                  <a:pt x="15635" y="10800"/>
                  <a:pt x="21600" y="10800"/>
                </a:cubicBezTo>
                <a:cubicBezTo>
                  <a:pt x="15635" y="10800"/>
                  <a:pt x="10800" y="11452"/>
                  <a:pt x="10800" y="12256"/>
                </a:cubicBezTo>
                <a:lnTo>
                  <a:pt x="10800" y="20144"/>
                </a:lnTo>
                <a:cubicBezTo>
                  <a:pt x="10800" y="20948"/>
                  <a:pt x="5965" y="21600"/>
                  <a:pt x="0" y="21600"/>
                </a:cubicBezTo>
              </a:path>
            </a:pathLst>
          </a:custGeom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Rectangle 4"/>
          <p:cNvSpPr txBox="1"/>
          <p:nvPr/>
        </p:nvSpPr>
        <p:spPr>
          <a:xfrm>
            <a:off x="6131179" y="3203764"/>
            <a:ext cx="4172446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Шумерский</a:t>
            </a:r>
          </a:p>
        </p:txBody>
      </p:sp>
      <p:sp>
        <p:nvSpPr>
          <p:cNvPr id="129" name="Rectangle 5"/>
          <p:cNvSpPr txBox="1"/>
          <p:nvPr/>
        </p:nvSpPr>
        <p:spPr>
          <a:xfrm>
            <a:off x="6131179" y="3974272"/>
            <a:ext cx="3004905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Вавилонский</a:t>
            </a:r>
          </a:p>
        </p:txBody>
      </p:sp>
      <p:sp>
        <p:nvSpPr>
          <p:cNvPr id="130" name="Rectangle 6"/>
          <p:cNvSpPr txBox="1"/>
          <p:nvPr/>
        </p:nvSpPr>
        <p:spPr>
          <a:xfrm>
            <a:off x="6131179" y="4744780"/>
            <a:ext cx="3004905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Египет</a:t>
            </a:r>
          </a:p>
        </p:txBody>
      </p:sp>
      <p:sp>
        <p:nvSpPr>
          <p:cNvPr id="131" name="Rectangle 8"/>
          <p:cNvSpPr txBox="1"/>
          <p:nvPr/>
        </p:nvSpPr>
        <p:spPr>
          <a:xfrm>
            <a:off x="3300548" y="3874530"/>
            <a:ext cx="190191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800" b="1">
                <a:solidFill>
                  <a:srgbClr val="FFFF00"/>
                </a:solidFill>
              </a:defRPr>
            </a:lvl1pPr>
          </a:lstStyle>
          <a:p>
            <a:r>
              <a:t>Миф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Macintosh PowerPoint</Application>
  <PresentationFormat>Широкоэкранный</PresentationFormat>
  <Paragraphs>91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Apple Chancery</vt:lpstr>
      <vt:lpstr>Arial</vt:lpstr>
      <vt:lpstr>Calibri</vt:lpstr>
      <vt:lpstr>Freestyle Script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Eugine Zaytsev</cp:lastModifiedBy>
  <cp:revision>1</cp:revision>
  <dcterms:modified xsi:type="dcterms:W3CDTF">2024-02-07T14:24:42Z</dcterms:modified>
</cp:coreProperties>
</file>