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2" r:id="rId3"/>
    <p:sldId id="273" r:id="rId4"/>
    <p:sldId id="300" r:id="rId5"/>
    <p:sldId id="257" r:id="rId6"/>
    <p:sldId id="271" r:id="rId7"/>
    <p:sldId id="258" r:id="rId8"/>
    <p:sldId id="264" r:id="rId9"/>
    <p:sldId id="302" r:id="rId10"/>
    <p:sldId id="265" r:id="rId11"/>
    <p:sldId id="303" r:id="rId12"/>
    <p:sldId id="268" r:id="rId13"/>
    <p:sldId id="266" r:id="rId14"/>
    <p:sldId id="269" r:id="rId15"/>
    <p:sldId id="304" r:id="rId16"/>
    <p:sldId id="274" r:id="rId17"/>
    <p:sldId id="270" r:id="rId18"/>
    <p:sldId id="267" r:id="rId19"/>
    <p:sldId id="280" r:id="rId20"/>
    <p:sldId id="281" r:id="rId21"/>
    <p:sldId id="283" r:id="rId22"/>
    <p:sldId id="279" r:id="rId23"/>
    <p:sldId id="288" r:id="rId24"/>
    <p:sldId id="276" r:id="rId25"/>
    <p:sldId id="277" r:id="rId26"/>
    <p:sldId id="278" r:id="rId27"/>
    <p:sldId id="284" r:id="rId28"/>
    <p:sldId id="285" r:id="rId29"/>
    <p:sldId id="286" r:id="rId30"/>
    <p:sldId id="287" r:id="rId31"/>
    <p:sldId id="289" r:id="rId32"/>
    <p:sldId id="290" r:id="rId33"/>
    <p:sldId id="291" r:id="rId34"/>
    <p:sldId id="292" r:id="rId35"/>
    <p:sldId id="293" r:id="rId36"/>
    <p:sldId id="297" r:id="rId37"/>
    <p:sldId id="295" r:id="rId38"/>
    <p:sldId id="298" r:id="rId39"/>
    <p:sldId id="260" r:id="rId40"/>
    <p:sldId id="305" r:id="rId41"/>
    <p:sldId id="299" r:id="rId42"/>
    <p:sldId id="306" r:id="rId43"/>
    <p:sldId id="308" r:id="rId44"/>
    <p:sldId id="309" r:id="rId45"/>
    <p:sldId id="310" r:id="rId46"/>
    <p:sldId id="312" r:id="rId4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DACE0-2AC3-92C9-F415-431E1C2E7A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802299"/>
            <a:ext cx="8637073" cy="2073424"/>
          </a:xfrm>
        </p:spPr>
        <p:txBody>
          <a:bodyPr/>
          <a:lstStyle/>
          <a:p>
            <a:r>
              <a:rPr lang="ru-RU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Природа "совершенства" Христа </a:t>
            </a:r>
            <a:br>
              <a:rPr lang="en-PH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</a:br>
            <a:r>
              <a:rPr lang="ru-RU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как первосвященника </a:t>
            </a:r>
            <a:br>
              <a:rPr lang="en-PH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</a:br>
            <a:r>
              <a:rPr lang="ru-RU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в 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ЕВР 5</a:t>
            </a:r>
            <a:r>
              <a:rPr lang="en-PH" sz="3200" b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:9</a:t>
            </a:r>
            <a:endParaRPr lang="en-PH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A07A2F-4F35-F39D-B07F-41318A43ED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Севрюков А.Н. 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ЕАД </a:t>
            </a:r>
            <a:r>
              <a:rPr lang="ru-RU" dirty="0"/>
              <a:t>2023 г.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274723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B6D3B-E989-1E42-913E-39A779C41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Евр 5</a:t>
            </a:r>
            <a:r>
              <a:rPr lang="en-US" dirty="0"/>
              <a:t>:9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FD0EE-9455-BE6D-0833-4CDFE2427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1800" b="0" i="0" u="none" strike="noStrike" baseline="0" dirty="0">
                <a:latin typeface="SBL"/>
              </a:rPr>
              <a:t>καὶ τελειωθεὶς </a:t>
            </a:r>
            <a:r>
              <a:rPr lang="el-GR" sz="1800" b="0" i="0" u="sng" strike="noStrike" baseline="0" dirty="0">
                <a:latin typeface="SBL"/>
              </a:rPr>
              <a:t>ἐγένετο</a:t>
            </a:r>
            <a:r>
              <a:rPr lang="el-GR" sz="1800" b="0" i="0" u="none" strike="noStrike" baseline="0" dirty="0">
                <a:latin typeface="SBL"/>
              </a:rPr>
              <a:t> </a:t>
            </a:r>
            <a:r>
              <a:rPr lang="en-US" sz="1800" b="0" i="0" u="none" strike="noStrike" baseline="0" dirty="0">
                <a:latin typeface="SBL"/>
              </a:rPr>
              <a:t>… </a:t>
            </a:r>
            <a:r>
              <a:rPr lang="el-GR" sz="1800" b="0" i="0" u="none" strike="noStrike" baseline="0" dirty="0">
                <a:latin typeface="SBL"/>
              </a:rPr>
              <a:t>αἴτιος σωτηρίας</a:t>
            </a:r>
            <a:endParaRPr lang="en-US" sz="1800" b="0" i="0" u="none" strike="noStrike" baseline="0" dirty="0">
              <a:latin typeface="SBL"/>
            </a:endParaRPr>
          </a:p>
          <a:p>
            <a:r>
              <a:rPr lang="en-US" sz="1800" b="0" i="0" u="none" strike="noStrike" baseline="0" dirty="0">
                <a:latin typeface="Arial" panose="020B0604020202020204" pitchFamily="34" charset="0"/>
              </a:rPr>
              <a:t>and having been made perfect, he </a:t>
            </a:r>
            <a:r>
              <a:rPr lang="en-US" sz="1800" b="0" i="0" u="sng" strike="noStrike" baseline="0" dirty="0">
                <a:latin typeface="Arial" panose="020B0604020202020204" pitchFamily="34" charset="0"/>
              </a:rPr>
              <a:t>became</a:t>
            </a:r>
            <a:r>
              <a:rPr lang="en-US" sz="1800" b="0" i="0" u="none" strike="noStrike" baseline="0" dirty="0">
                <a:latin typeface="Arial" panose="020B0604020202020204" pitchFamily="34" charset="0"/>
              </a:rPr>
              <a:t> the source of</a:t>
            </a:r>
            <a:r>
              <a:rPr lang="ru-RU" sz="1800" b="0" i="0" u="none" strike="noStrike" baseline="0" dirty="0">
                <a:latin typeface="Arial" panose="020B0604020202020204" pitchFamily="34" charset="0"/>
              </a:rPr>
              <a:t> ...</a:t>
            </a:r>
            <a:r>
              <a:rPr lang="en-US" sz="1800" b="0" i="0" u="none" strike="noStrike" baseline="0" dirty="0">
                <a:latin typeface="Arial" panose="020B0604020202020204" pitchFamily="34" charset="0"/>
              </a:rPr>
              <a:t> salvation (NRS)</a:t>
            </a:r>
          </a:p>
          <a:p>
            <a:r>
              <a:rPr lang="ru-RU" sz="1800" dirty="0">
                <a:latin typeface="Arial" panose="020B0604020202020204" pitchFamily="34" charset="0"/>
              </a:rPr>
              <a:t>Букв перевод</a:t>
            </a:r>
            <a:r>
              <a:rPr lang="en-PH" b="1" dirty="0">
                <a:latin typeface="Arial" panose="020B0604020202020204" pitchFamily="34" charset="0"/>
              </a:rPr>
              <a:t>: </a:t>
            </a:r>
            <a:r>
              <a:rPr lang="ru-RU" b="1" u="sng" dirty="0">
                <a:latin typeface="Arial" panose="020B0604020202020204" pitchFamily="34" charset="0"/>
              </a:rPr>
              <a:t>И после того как </a:t>
            </a:r>
            <a:r>
              <a:rPr lang="ru-RU" b="1" i="1" dirty="0">
                <a:latin typeface="Arial" panose="020B0604020202020204" pitchFamily="34" charset="0"/>
              </a:rPr>
              <a:t>он был сделан совершенным</a:t>
            </a:r>
            <a:r>
              <a:rPr lang="ru-RU" b="1" dirty="0">
                <a:latin typeface="Arial" panose="020B0604020202020204" pitchFamily="34" charset="0"/>
              </a:rPr>
              <a:t>, он </a:t>
            </a:r>
            <a:r>
              <a:rPr lang="ru-RU" b="1" u="sng" dirty="0">
                <a:latin typeface="Arial" panose="020B0604020202020204" pitchFamily="34" charset="0"/>
              </a:rPr>
              <a:t>стал</a:t>
            </a:r>
            <a:r>
              <a:rPr lang="ru-RU" b="1" dirty="0">
                <a:latin typeface="Arial" panose="020B0604020202020204" pitchFamily="34" charset="0"/>
              </a:rPr>
              <a:t> источником спасения</a:t>
            </a:r>
          </a:p>
          <a:p>
            <a:endParaRPr lang="ru-RU" sz="1800" dirty="0">
              <a:latin typeface="Arial" panose="020B0604020202020204" pitchFamily="34" charset="0"/>
            </a:endParaRPr>
          </a:p>
          <a:p>
            <a:r>
              <a:rPr lang="ru-RU" sz="1800" dirty="0">
                <a:latin typeface="Arial" panose="020B0604020202020204" pitchFamily="34" charset="0"/>
              </a:rPr>
              <a:t>Евр 5</a:t>
            </a:r>
            <a:r>
              <a:rPr lang="en-US" sz="1800" dirty="0">
                <a:latin typeface="Arial" panose="020B0604020202020204" pitchFamily="34" charset="0"/>
              </a:rPr>
              <a:t>:</a:t>
            </a:r>
            <a:r>
              <a:rPr lang="ru-RU" sz="1800" dirty="0">
                <a:latin typeface="Arial" panose="020B0604020202020204" pitchFamily="34" charset="0"/>
              </a:rPr>
              <a:t>9 утверждает </a:t>
            </a:r>
            <a:r>
              <a:rPr lang="en-US" sz="1800" dirty="0">
                <a:latin typeface="Arial" panose="020B0604020202020204" pitchFamily="34" charset="0"/>
              </a:rPr>
              <a:t>(?) </a:t>
            </a:r>
            <a:r>
              <a:rPr lang="ru-RU" sz="1800" dirty="0">
                <a:latin typeface="Arial" panose="020B0604020202020204" pitchFamily="34" charset="0"/>
              </a:rPr>
              <a:t>что</a:t>
            </a:r>
            <a:r>
              <a:rPr lang="en-US" sz="1800" dirty="0">
                <a:latin typeface="Arial" panose="020B0604020202020204" pitchFamily="34" charset="0"/>
              </a:rPr>
              <a:t>:</a:t>
            </a:r>
            <a:r>
              <a:rPr lang="ru-RU" sz="1800" dirty="0">
                <a:latin typeface="Arial" panose="020B0604020202020204" pitchFamily="34" charset="0"/>
              </a:rPr>
              <a:t> </a:t>
            </a:r>
          </a:p>
          <a:p>
            <a:pPr lvl="1"/>
            <a:r>
              <a:rPr lang="ru-RU" sz="1600" dirty="0">
                <a:latin typeface="Arial" panose="020B0604020202020204" pitchFamily="34" charset="0"/>
              </a:rPr>
              <a:t>сначала кто-то (Бог</a:t>
            </a:r>
            <a:r>
              <a:rPr lang="en-US" sz="1600" dirty="0">
                <a:latin typeface="Arial" panose="020B0604020202020204" pitchFamily="34" charset="0"/>
              </a:rPr>
              <a:t>-</a:t>
            </a:r>
            <a:r>
              <a:rPr lang="ru-RU" sz="1600" dirty="0">
                <a:latin typeface="Arial" panose="020B0604020202020204" pitchFamily="34" charset="0"/>
              </a:rPr>
              <a:t>Отец</a:t>
            </a:r>
            <a:r>
              <a:rPr lang="en-PH" sz="1600" dirty="0">
                <a:latin typeface="Arial" panose="020B0604020202020204" pitchFamily="34" charset="0"/>
              </a:rPr>
              <a:t>?</a:t>
            </a:r>
            <a:r>
              <a:rPr lang="ru-RU" sz="1600" dirty="0">
                <a:latin typeface="Arial" panose="020B0604020202020204" pitchFamily="34" charset="0"/>
              </a:rPr>
              <a:t>) сделал Иисуса совершенным,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endParaRPr lang="ru-RU" sz="1600" dirty="0">
              <a:latin typeface="Arial" panose="020B0604020202020204" pitchFamily="34" charset="0"/>
            </a:endParaRPr>
          </a:p>
          <a:p>
            <a:pPr lvl="1"/>
            <a:r>
              <a:rPr lang="ru-RU" sz="1600" dirty="0">
                <a:latin typeface="Arial" panose="020B0604020202020204" pitchFamily="34" charset="0"/>
              </a:rPr>
              <a:t>А затем Иисус </a:t>
            </a:r>
            <a:r>
              <a:rPr lang="ru-RU" sz="1600" u="sng" dirty="0">
                <a:latin typeface="Arial" panose="020B0604020202020204" pitchFamily="34" charset="0"/>
              </a:rPr>
              <a:t>стал</a:t>
            </a:r>
            <a:r>
              <a:rPr lang="ru-RU" sz="1600" dirty="0">
                <a:latin typeface="Arial" panose="020B0604020202020204" pitchFamily="34" charset="0"/>
              </a:rPr>
              <a:t> источником спасения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395769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50607-43FD-C4C4-A57A-608DC7774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Какова последовательность событий </a:t>
            </a:r>
            <a:br>
              <a:rPr lang="ru-RU" dirty="0"/>
            </a:br>
            <a:r>
              <a:rPr lang="ru-RU" dirty="0"/>
              <a:t>в Евр 5</a:t>
            </a:r>
            <a:r>
              <a:rPr lang="en-US" dirty="0"/>
              <a:t>:</a:t>
            </a:r>
            <a:r>
              <a:rPr lang="ru-RU" dirty="0"/>
              <a:t>8</a:t>
            </a:r>
            <a:r>
              <a:rPr lang="en-US" dirty="0"/>
              <a:t>-9?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14D81-BD1F-E06A-5F48-2BD16CA94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Оставаясь Сыном</a:t>
            </a:r>
            <a:r>
              <a:rPr lang="en-US" dirty="0"/>
              <a:t>,</a:t>
            </a:r>
            <a:endParaRPr lang="ru-RU" dirty="0"/>
          </a:p>
          <a:p>
            <a:r>
              <a:rPr lang="ru-RU" dirty="0"/>
              <a:t>Он пострадал</a:t>
            </a:r>
            <a:r>
              <a:rPr lang="en-US" dirty="0"/>
              <a:t>,</a:t>
            </a:r>
            <a:endParaRPr lang="ru-RU" dirty="0"/>
          </a:p>
          <a:p>
            <a:r>
              <a:rPr lang="ru-RU" dirty="0"/>
              <a:t>Научился послушанию</a:t>
            </a:r>
            <a:r>
              <a:rPr lang="en-US" dirty="0"/>
              <a:t>,</a:t>
            </a:r>
            <a:endParaRPr lang="ru-RU" dirty="0"/>
          </a:p>
          <a:p>
            <a:r>
              <a:rPr lang="ru-RU" dirty="0"/>
              <a:t>Был сделал совершенным (Богом</a:t>
            </a:r>
            <a:r>
              <a:rPr lang="en-US" dirty="0"/>
              <a:t>?), </a:t>
            </a:r>
            <a:endParaRPr lang="ru-RU" dirty="0"/>
          </a:p>
          <a:p>
            <a:r>
              <a:rPr lang="ru-RU" dirty="0"/>
              <a:t>И стал источником спасения</a:t>
            </a:r>
          </a:p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248431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AC0B1-B240-C043-C310-331992530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Евр 5</a:t>
            </a:r>
            <a:r>
              <a:rPr lang="en-US" dirty="0"/>
              <a:t>:</a:t>
            </a:r>
            <a:r>
              <a:rPr lang="ru-RU" dirty="0"/>
              <a:t>10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F7CF5-AA46-2F82-783E-3FC93F4A5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1800" b="0" i="0" u="sng" strike="noStrike" baseline="0" dirty="0">
                <a:latin typeface="SBL"/>
              </a:rPr>
              <a:t>προσαγορευθεὶς</a:t>
            </a:r>
            <a:r>
              <a:rPr lang="el-GR" sz="1800" b="0" i="0" u="none" strike="noStrike" baseline="0" dirty="0">
                <a:latin typeface="SBL"/>
              </a:rPr>
              <a:t> ὑπὸ τοῦ θεοῦ ἀρχιερεὺς</a:t>
            </a:r>
            <a:endParaRPr lang="en-US" sz="1800" b="0" i="0" u="none" strike="noStrike" baseline="0" dirty="0">
              <a:latin typeface="SBL"/>
            </a:endParaRPr>
          </a:p>
          <a:p>
            <a:r>
              <a:rPr lang="en-US" sz="1800" b="0" i="0" u="sng" strike="noStrike" baseline="0" dirty="0">
                <a:latin typeface="Arial" panose="020B0604020202020204" pitchFamily="34" charset="0"/>
              </a:rPr>
              <a:t>being designated </a:t>
            </a:r>
            <a:r>
              <a:rPr lang="en-US" sz="1800" b="0" i="0" u="none" strike="noStrike" baseline="0" dirty="0">
                <a:latin typeface="Arial" panose="020B0604020202020204" pitchFamily="34" charset="0"/>
              </a:rPr>
              <a:t>by God a high priest</a:t>
            </a:r>
            <a:r>
              <a:rPr lang="en-US" sz="1800" dirty="0">
                <a:latin typeface="SBL"/>
              </a:rPr>
              <a:t> (ESV)</a:t>
            </a:r>
          </a:p>
          <a:p>
            <a:endParaRPr lang="en-US" sz="1800" b="0" i="0" u="none" strike="noStrike" baseline="0" dirty="0">
              <a:latin typeface="SBL"/>
            </a:endParaRPr>
          </a:p>
          <a:p>
            <a:r>
              <a:rPr lang="ru-RU" sz="1800" dirty="0">
                <a:latin typeface="SBL"/>
              </a:rPr>
              <a:t>Букв. Перевод</a:t>
            </a:r>
            <a:r>
              <a:rPr lang="en-PH" b="1" dirty="0">
                <a:latin typeface="SBL"/>
              </a:rPr>
              <a:t>: </a:t>
            </a:r>
            <a:r>
              <a:rPr lang="ru-RU" b="1" u="sng" dirty="0">
                <a:latin typeface="SBL"/>
              </a:rPr>
              <a:t>Быв назван </a:t>
            </a:r>
            <a:r>
              <a:rPr lang="ru-RU" b="1" dirty="0">
                <a:latin typeface="SBL"/>
              </a:rPr>
              <a:t>Богом первосвященником</a:t>
            </a:r>
          </a:p>
          <a:p>
            <a:r>
              <a:rPr lang="ru-RU" sz="1800" dirty="0">
                <a:latin typeface="SBL"/>
              </a:rPr>
              <a:t>Вывод</a:t>
            </a:r>
            <a:r>
              <a:rPr lang="en-US" sz="1800" dirty="0">
                <a:latin typeface="SBL"/>
              </a:rPr>
              <a:t>: “</a:t>
            </a:r>
            <a:r>
              <a:rPr lang="ru-RU" sz="1800" dirty="0">
                <a:latin typeface="SBL"/>
              </a:rPr>
              <a:t>быв назван</a:t>
            </a:r>
            <a:r>
              <a:rPr lang="en-US" sz="1800" dirty="0">
                <a:latin typeface="SBL"/>
              </a:rPr>
              <a:t>” </a:t>
            </a:r>
            <a:r>
              <a:rPr lang="ru-RU" sz="1800" dirty="0">
                <a:latin typeface="SBL"/>
              </a:rPr>
              <a:t>указывает на момент до того как Иисус </a:t>
            </a:r>
            <a:r>
              <a:rPr lang="en-PH" sz="1800" dirty="0">
                <a:latin typeface="SBL"/>
              </a:rPr>
              <a:t>“</a:t>
            </a:r>
            <a:r>
              <a:rPr lang="ru-RU" sz="1800" dirty="0">
                <a:latin typeface="SBL"/>
              </a:rPr>
              <a:t>стал источником спасения</a:t>
            </a:r>
            <a:r>
              <a:rPr lang="en-US" sz="1800" dirty="0">
                <a:latin typeface="SBL"/>
              </a:rPr>
              <a:t>”.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651050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DF6D9-CAC5-AEF0-843C-73C17B38F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649357"/>
            <a:ext cx="9603275" cy="1204397"/>
          </a:xfrm>
        </p:spPr>
        <p:txBody>
          <a:bodyPr>
            <a:normAutofit/>
          </a:bodyPr>
          <a:lstStyle/>
          <a:p>
            <a:r>
              <a:rPr lang="ru-RU" sz="3100" dirty="0"/>
              <a:t>Последовательность становления Первосвященником в Евр </a:t>
            </a:r>
            <a:r>
              <a:rPr lang="ru-RU" sz="2800" dirty="0"/>
              <a:t>5</a:t>
            </a:r>
            <a:r>
              <a:rPr lang="en-US" sz="2800" dirty="0"/>
              <a:t>:8-</a:t>
            </a:r>
            <a:r>
              <a:rPr lang="ru-RU" sz="2800" dirty="0"/>
              <a:t>10</a:t>
            </a:r>
            <a:endParaRPr lang="en-PH" sz="3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9093FF-B2E4-1E3D-E19E-CD3F84DF4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Хотя Иисус был и остается Сыном Бога</a:t>
            </a:r>
            <a:r>
              <a:rPr lang="en-PH" dirty="0"/>
              <a:t> (</a:t>
            </a:r>
            <a:r>
              <a:rPr lang="ru-RU" dirty="0"/>
              <a:t>фоновая ситуация),</a:t>
            </a:r>
          </a:p>
          <a:p>
            <a:r>
              <a:rPr lang="ru-RU" dirty="0"/>
              <a:t>1) Он </a:t>
            </a:r>
            <a:r>
              <a:rPr lang="ru-RU" u="sng" dirty="0"/>
              <a:t>пострадал</a:t>
            </a:r>
          </a:p>
          <a:p>
            <a:r>
              <a:rPr lang="ru-RU" dirty="0"/>
              <a:t>2) Он </a:t>
            </a:r>
            <a:r>
              <a:rPr lang="ru-RU" u="sng" dirty="0"/>
              <a:t>научился</a:t>
            </a:r>
            <a:r>
              <a:rPr lang="ru-RU" dirty="0"/>
              <a:t> послушанию через страдания</a:t>
            </a:r>
          </a:p>
          <a:p>
            <a:r>
              <a:rPr lang="ru-RU" dirty="0"/>
              <a:t>3) Он </a:t>
            </a:r>
            <a:r>
              <a:rPr lang="ru-RU" u="sng" dirty="0"/>
              <a:t>был сделан совершенным </a:t>
            </a:r>
            <a:r>
              <a:rPr lang="ru-RU" dirty="0"/>
              <a:t>(Богом</a:t>
            </a:r>
            <a:r>
              <a:rPr lang="en-PH" dirty="0"/>
              <a:t>?</a:t>
            </a:r>
            <a:r>
              <a:rPr lang="ru-RU" dirty="0"/>
              <a:t>)</a:t>
            </a:r>
            <a:endParaRPr lang="en-US" dirty="0"/>
          </a:p>
          <a:p>
            <a:r>
              <a:rPr lang="en-US" dirty="0"/>
              <a:t>4) </a:t>
            </a:r>
            <a:r>
              <a:rPr lang="ru-RU" dirty="0"/>
              <a:t>Он </a:t>
            </a:r>
            <a:r>
              <a:rPr lang="ru-RU" u="sng" dirty="0"/>
              <a:t>был назван </a:t>
            </a:r>
            <a:r>
              <a:rPr lang="ru-RU" dirty="0"/>
              <a:t>Богом первосвященником</a:t>
            </a:r>
          </a:p>
          <a:p>
            <a:r>
              <a:rPr lang="en-US" dirty="0"/>
              <a:t>5</a:t>
            </a:r>
            <a:r>
              <a:rPr lang="ru-RU" dirty="0"/>
              <a:t>) и </a:t>
            </a:r>
            <a:r>
              <a:rPr lang="en-US" dirty="0"/>
              <a:t>[</a:t>
            </a:r>
            <a:r>
              <a:rPr lang="ru-RU" dirty="0"/>
              <a:t>как результат</a:t>
            </a:r>
            <a:r>
              <a:rPr lang="en-US" dirty="0"/>
              <a:t>] </a:t>
            </a:r>
            <a:r>
              <a:rPr lang="ru-RU" dirty="0"/>
              <a:t>Он </a:t>
            </a:r>
            <a:r>
              <a:rPr lang="ru-RU" u="sng" dirty="0"/>
              <a:t>стал</a:t>
            </a:r>
            <a:r>
              <a:rPr lang="ru-RU" dirty="0"/>
              <a:t> источником спасения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485925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B7406-705C-2394-F31D-DE863F748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Священник как источник спасения</a:t>
            </a:r>
            <a:br>
              <a:rPr lang="en-US" sz="2800" dirty="0"/>
            </a:br>
            <a:r>
              <a:rPr lang="ru-RU" sz="2800" dirty="0"/>
              <a:t>В Евр 5</a:t>
            </a:r>
            <a:r>
              <a:rPr lang="en-US" sz="2800" dirty="0"/>
              <a:t>:8-10 </a:t>
            </a:r>
            <a:r>
              <a:rPr lang="ru-RU" sz="2800" dirty="0"/>
              <a:t>и Евр 7</a:t>
            </a:r>
            <a:r>
              <a:rPr lang="en-US" sz="2800" dirty="0"/>
              <a:t>:</a:t>
            </a:r>
            <a:r>
              <a:rPr lang="ru-RU" sz="2800" dirty="0"/>
              <a:t>24-</a:t>
            </a:r>
            <a:r>
              <a:rPr lang="en-US" sz="2800" dirty="0"/>
              <a:t>25</a:t>
            </a:r>
            <a:endParaRPr lang="en-PH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8CE08-809A-2AF3-0F34-5F88D9E40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61322"/>
            <a:ext cx="9603275" cy="3505023"/>
          </a:xfrm>
        </p:spPr>
        <p:txBody>
          <a:bodyPr/>
          <a:lstStyle/>
          <a:p>
            <a:pPr algn="l" rtl="0"/>
            <a:r>
              <a:rPr lang="ru-RU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Евр 5</a:t>
            </a:r>
            <a:r>
              <a:rPr lang="en-PH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:9-10 </a:t>
            </a:r>
          </a:p>
          <a:p>
            <a:pPr marL="457200" lvl="1" indent="0">
              <a:buNone/>
            </a:pPr>
            <a:r>
              <a:rPr lang="ru-RU" dirty="0">
                <a:latin typeface="Times New Roman" panose="02020603050405020304" pitchFamily="18" charset="0"/>
              </a:rPr>
              <a:t>Он стал источником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</a:rPr>
              <a:t>спасения </a:t>
            </a:r>
          </a:p>
          <a:p>
            <a:pPr marL="457200" lvl="1" indent="0">
              <a:buNone/>
            </a:pPr>
            <a:r>
              <a:rPr lang="ru-RU" u="sng" dirty="0">
                <a:latin typeface="Times New Roman" panose="02020603050405020304" pitchFamily="18" charset="0"/>
              </a:rPr>
              <a:t>после того как </a:t>
            </a:r>
            <a:r>
              <a:rPr lang="ru-RU" dirty="0">
                <a:latin typeface="Times New Roman" panose="02020603050405020304" pitchFamily="18" charset="0"/>
              </a:rPr>
              <a:t>был наречен Богом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</a:rPr>
              <a:t>первосвященником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ru-RU" sz="1600" b="0" i="0" u="none" strike="noStrike" baseline="0" dirty="0">
              <a:latin typeface="Times New Roman" panose="02020603050405020304" pitchFamily="18" charset="0"/>
            </a:endParaRPr>
          </a:p>
          <a:p>
            <a:pPr algn="l" rtl="0"/>
            <a:r>
              <a:rPr lang="ru-RU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Евр 7</a:t>
            </a:r>
            <a:r>
              <a:rPr lang="en-PH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:</a:t>
            </a:r>
            <a:r>
              <a:rPr lang="en-US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24-25</a:t>
            </a:r>
          </a:p>
          <a:p>
            <a:pPr marL="457200" lvl="1" indent="0">
              <a:buNone/>
            </a:pPr>
            <a:r>
              <a:rPr lang="ru-RU" b="0" i="0" u="none" strike="noStrike" baseline="0" dirty="0">
                <a:latin typeface="Times New Roman" panose="02020603050405020304" pitchFamily="18" charset="0"/>
              </a:rPr>
              <a:t>Сей, как пребывающий </a:t>
            </a:r>
            <a:r>
              <a:rPr lang="ru-RU" b="0" i="0" u="sng" strike="noStrike" baseline="0" dirty="0">
                <a:latin typeface="Times New Roman" panose="02020603050405020304" pitchFamily="18" charset="0"/>
              </a:rPr>
              <a:t>вечно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, имеет и </a:t>
            </a:r>
            <a:r>
              <a:rPr lang="ru-RU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священство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b="0" i="0" u="sng" strike="noStrike" baseline="0" dirty="0">
                <a:latin typeface="Times New Roman" panose="02020603050405020304" pitchFamily="18" charset="0"/>
              </a:rPr>
              <a:t>непреходящее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,</a:t>
            </a:r>
            <a:endParaRPr lang="en-US" b="0" i="0" u="none" strike="noStrike" baseline="0" dirty="0">
              <a:latin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ru-RU" b="0" i="0" u="none" strike="noStrike" baseline="0" dirty="0">
                <a:latin typeface="Times New Roman" panose="02020603050405020304" pitchFamily="18" charset="0"/>
              </a:rPr>
              <a:t>посему и может </a:t>
            </a:r>
            <a:r>
              <a:rPr lang="ru-RU" b="0" i="0" u="sng" strike="noStrike" baseline="0" dirty="0">
                <a:latin typeface="Times New Roman" panose="02020603050405020304" pitchFamily="18" charset="0"/>
              </a:rPr>
              <a:t>всегда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спасать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 приходящих чрез Него к Богу, </a:t>
            </a:r>
            <a:endParaRPr lang="en-US" b="0" i="0" u="none" strike="noStrike" baseline="0" dirty="0">
              <a:latin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ru-RU" b="0" i="0" u="none" strike="noStrike" baseline="0" dirty="0">
                <a:latin typeface="Times New Roman" panose="02020603050405020304" pitchFamily="18" charset="0"/>
              </a:rPr>
              <a:t>будучи </a:t>
            </a:r>
            <a:r>
              <a:rPr lang="ru-RU" b="0" i="0" u="sng" strike="noStrike" baseline="0" dirty="0">
                <a:latin typeface="Times New Roman" panose="02020603050405020304" pitchFamily="18" charset="0"/>
              </a:rPr>
              <a:t>всегда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 жив, чтобы </a:t>
            </a:r>
            <a:r>
              <a:rPr lang="ru-RU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ходатайствовать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 за них.</a:t>
            </a:r>
          </a:p>
          <a:p>
            <a:pPr marL="0" indent="0" algn="l" rtl="0">
              <a:buNone/>
            </a:pP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226164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3671E-E4D0-1684-8995-0ED92E0B3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Ходатайство первосвященника = спасение через священника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91110-3BFC-F0E0-B03C-4BD8F6F5C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ru-RU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Евр 7</a:t>
            </a:r>
            <a:r>
              <a:rPr lang="en-PH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:</a:t>
            </a:r>
            <a:r>
              <a:rPr lang="en-US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24-25</a:t>
            </a:r>
          </a:p>
          <a:p>
            <a:pPr algn="l" rtl="0"/>
            <a:endParaRPr lang="en-US" sz="1800" b="1" i="0" u="none" strike="noStrike" baseline="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b="0" i="0" u="none" strike="noStrike" baseline="0" dirty="0">
                <a:latin typeface="Times New Roman" panose="02020603050405020304" pitchFamily="18" charset="0"/>
              </a:rPr>
              <a:t>A) 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Сей, как пребывающий </a:t>
            </a:r>
            <a:r>
              <a:rPr lang="ru-RU" b="0" i="0" u="sng" strike="noStrike" baseline="0" dirty="0">
                <a:latin typeface="Times New Roman" panose="02020603050405020304" pitchFamily="18" charset="0"/>
              </a:rPr>
              <a:t>вечно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, </a:t>
            </a:r>
          </a:p>
          <a:p>
            <a:pPr marL="457200" lvl="1" indent="0">
              <a:buNone/>
            </a:pPr>
            <a:r>
              <a:rPr lang="ru-RU" dirty="0">
                <a:latin typeface="Times New Roman" panose="02020603050405020304" pitchFamily="18" charset="0"/>
              </a:rPr>
              <a:t>				</a:t>
            </a:r>
            <a:r>
              <a:rPr lang="en-US" dirty="0">
                <a:latin typeface="Times New Roman" panose="02020603050405020304" pitchFamily="18" charset="0"/>
              </a:rPr>
              <a:t>B) 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имеет и </a:t>
            </a:r>
            <a:r>
              <a:rPr lang="ru-RU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священство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b="0" i="0" u="sng" strike="noStrike" baseline="0" dirty="0">
                <a:latin typeface="Times New Roman" panose="02020603050405020304" pitchFamily="18" charset="0"/>
              </a:rPr>
              <a:t>непреходящее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,</a:t>
            </a:r>
            <a:endParaRPr lang="en-US" b="0" i="0" u="none" strike="noStrike" baseline="0" dirty="0">
              <a:latin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ru-RU" b="0" i="0" u="none" strike="noStrike" baseline="0" dirty="0">
                <a:latin typeface="Times New Roman" panose="02020603050405020304" pitchFamily="18" charset="0"/>
              </a:rPr>
              <a:t>				посему и может </a:t>
            </a:r>
            <a:r>
              <a:rPr lang="ru-RU" b="0" i="0" u="sng" strike="noStrike" baseline="0" dirty="0">
                <a:latin typeface="Times New Roman" panose="02020603050405020304" pitchFamily="18" charset="0"/>
              </a:rPr>
              <a:t>всегда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спасать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 приходящих ... к Богу </a:t>
            </a:r>
            <a:endParaRPr lang="en-US" b="0" i="0" u="none" strike="noStrike" baseline="0" dirty="0">
              <a:latin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b="0" i="0" u="none" strike="noStrike" baseline="0" dirty="0">
                <a:latin typeface="Times New Roman" panose="02020603050405020304" pitchFamily="18" charset="0"/>
              </a:rPr>
              <a:t>A’) 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будучи </a:t>
            </a:r>
            <a:r>
              <a:rPr lang="ru-RU" b="0" i="0" u="sng" strike="noStrike" baseline="0" dirty="0">
                <a:latin typeface="Times New Roman" panose="02020603050405020304" pitchFamily="18" charset="0"/>
              </a:rPr>
              <a:t>всегда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 жив, </a:t>
            </a:r>
          </a:p>
          <a:p>
            <a:pPr marL="457200" lvl="1" indent="0">
              <a:buNone/>
            </a:pPr>
            <a:r>
              <a:rPr lang="ru-RU" dirty="0">
                <a:latin typeface="Times New Roman" panose="02020603050405020304" pitchFamily="18" charset="0"/>
              </a:rPr>
              <a:t>				</a:t>
            </a:r>
            <a:r>
              <a:rPr lang="en-US" dirty="0">
                <a:latin typeface="Times New Roman" panose="02020603050405020304" pitchFamily="18" charset="0"/>
              </a:rPr>
              <a:t>B’) 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чтобы </a:t>
            </a:r>
            <a:r>
              <a:rPr lang="ru-RU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ходатайствовать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 за них.</a:t>
            </a:r>
          </a:p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991666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6BAE-039B-84F1-0465-00ECCB944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Часть </a:t>
            </a:r>
            <a:r>
              <a:rPr lang="en-PH" dirty="0"/>
              <a:t>II: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FEB91-4599-1DFC-29A4-096F0296D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romanUcPeriod"/>
            </a:pPr>
            <a:r>
              <a:rPr lang="ru-RU" sz="1800" dirty="0"/>
              <a:t>Этапы становления Христа первосвященником в Евр 5</a:t>
            </a:r>
            <a:r>
              <a:rPr lang="en-PH" sz="1800" dirty="0"/>
              <a:t>:</a:t>
            </a:r>
            <a:r>
              <a:rPr lang="en-US" sz="1800" dirty="0"/>
              <a:t>8-10</a:t>
            </a:r>
            <a:endParaRPr lang="ru-RU" sz="1800" dirty="0"/>
          </a:p>
          <a:p>
            <a:pPr marL="514350" indent="-514350">
              <a:buAutoNum type="romanUcPeriod"/>
            </a:pPr>
            <a:endParaRPr lang="en-US" dirty="0"/>
          </a:p>
          <a:p>
            <a:pPr marL="514350" indent="-514350">
              <a:buAutoNum type="romanUcPeriod"/>
            </a:pPr>
            <a:r>
              <a:rPr lang="ru-RU" sz="2800" b="1" dirty="0">
                <a:solidFill>
                  <a:srgbClr val="FF0000"/>
                </a:solidFill>
              </a:rPr>
              <a:t>Значение глагола </a:t>
            </a:r>
            <a:r>
              <a:rPr lang="en-PH" sz="2800" b="1" dirty="0">
                <a:solidFill>
                  <a:srgbClr val="FF0000"/>
                </a:solidFill>
              </a:rPr>
              <a:t>“</a:t>
            </a:r>
            <a:r>
              <a:rPr lang="ru-RU" sz="2800" b="1" dirty="0">
                <a:solidFill>
                  <a:srgbClr val="FF0000"/>
                </a:solidFill>
              </a:rPr>
              <a:t>совершившись</a:t>
            </a:r>
            <a:r>
              <a:rPr lang="en-PH" sz="2800" b="1" dirty="0">
                <a:solidFill>
                  <a:srgbClr val="FF0000"/>
                </a:solidFill>
              </a:rPr>
              <a:t>”</a:t>
            </a:r>
            <a:r>
              <a:rPr lang="ru-RU" sz="2800" b="1" dirty="0">
                <a:solidFill>
                  <a:srgbClr val="FF0000"/>
                </a:solidFill>
              </a:rPr>
              <a:t> в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>
                <a:solidFill>
                  <a:srgbClr val="FF0000"/>
                </a:solidFill>
              </a:rPr>
              <a:t>Евр 5</a:t>
            </a:r>
            <a:r>
              <a:rPr lang="en-US" sz="2800" b="1" dirty="0">
                <a:solidFill>
                  <a:srgbClr val="FF0000"/>
                </a:solidFill>
              </a:rPr>
              <a:t>:9 </a:t>
            </a:r>
            <a:r>
              <a:rPr lang="ru-RU" sz="2800" b="1" dirty="0">
                <a:solidFill>
                  <a:srgbClr val="FF0000"/>
                </a:solidFill>
              </a:rPr>
              <a:t>и </a:t>
            </a:r>
            <a:r>
              <a:rPr lang="en-PH" sz="2800" b="1" dirty="0">
                <a:solidFill>
                  <a:srgbClr val="FF0000"/>
                </a:solidFill>
              </a:rPr>
              <a:t>LXX</a:t>
            </a:r>
            <a:endParaRPr lang="ru-RU" sz="2800" b="1" dirty="0">
              <a:solidFill>
                <a:srgbClr val="FF0000"/>
              </a:solidFill>
            </a:endParaRPr>
          </a:p>
          <a:p>
            <a:pPr marL="514350" indent="-514350">
              <a:buAutoNum type="romanUcPeriod"/>
            </a:pPr>
            <a:endParaRPr lang="en-PH" sz="2400" b="1" dirty="0">
              <a:solidFill>
                <a:srgbClr val="FF0000"/>
              </a:solidFill>
            </a:endParaRPr>
          </a:p>
          <a:p>
            <a:pPr marL="514350" indent="-514350">
              <a:buAutoNum type="romanUcPeriod"/>
            </a:pPr>
            <a:r>
              <a:rPr lang="ru-RU" sz="1800" dirty="0"/>
              <a:t>Типология священников Аарон-Христос в Евр 5</a:t>
            </a:r>
            <a:r>
              <a:rPr lang="en-US" sz="1800" dirty="0"/>
              <a:t>:1-10</a:t>
            </a:r>
            <a:endParaRPr lang="en-PH" sz="1800" dirty="0"/>
          </a:p>
          <a:p>
            <a:pPr marL="514350" indent="-514350">
              <a:buAutoNum type="romanUcPeriod"/>
            </a:pP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4773159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DF6D9-CAC5-AEF0-843C-73C17B38F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649357"/>
            <a:ext cx="9603275" cy="1204397"/>
          </a:xfrm>
        </p:spPr>
        <p:txBody>
          <a:bodyPr>
            <a:normAutofit/>
          </a:bodyPr>
          <a:lstStyle/>
          <a:p>
            <a:r>
              <a:rPr lang="ru-RU" dirty="0"/>
              <a:t>Евр 5</a:t>
            </a:r>
            <a:r>
              <a:rPr lang="en-US" dirty="0"/>
              <a:t>:8-</a:t>
            </a:r>
            <a:r>
              <a:rPr lang="ru-RU" dirty="0"/>
              <a:t>10</a:t>
            </a:r>
            <a:br>
              <a:rPr lang="en-US" dirty="0"/>
            </a:br>
            <a:r>
              <a:rPr lang="ru-RU" sz="3100" dirty="0"/>
              <a:t>Бог сделал Иисуса совершенным</a:t>
            </a:r>
            <a:r>
              <a:rPr lang="en-US" sz="3100" dirty="0"/>
              <a:t>?</a:t>
            </a:r>
            <a:endParaRPr lang="en-PH" sz="3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9093FF-B2E4-1E3D-E19E-CD3F84DF4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Хотя Иисус был и остается Сыном Бога,</a:t>
            </a:r>
          </a:p>
          <a:p>
            <a:r>
              <a:rPr lang="ru-RU" dirty="0"/>
              <a:t>1) Он посрадал</a:t>
            </a:r>
          </a:p>
          <a:p>
            <a:r>
              <a:rPr lang="ru-RU" dirty="0"/>
              <a:t>2) Он научился послушанию через страдания</a:t>
            </a:r>
          </a:p>
          <a:p>
            <a:r>
              <a:rPr lang="ru-RU" dirty="0"/>
              <a:t>3</a:t>
            </a:r>
            <a:r>
              <a:rPr lang="ru-RU" b="1" dirty="0"/>
              <a:t>) </a:t>
            </a:r>
            <a:r>
              <a:rPr lang="ru-RU" b="1" dirty="0">
                <a:solidFill>
                  <a:srgbClr val="FF0000"/>
                </a:solidFill>
              </a:rPr>
              <a:t>Он был сделан </a:t>
            </a:r>
            <a:r>
              <a:rPr lang="ru-RU" b="1" u="sng" dirty="0">
                <a:solidFill>
                  <a:srgbClr val="FF0000"/>
                </a:solidFill>
              </a:rPr>
              <a:t>совершенным</a:t>
            </a:r>
            <a:r>
              <a:rPr lang="ru-RU" b="1" dirty="0">
                <a:solidFill>
                  <a:srgbClr val="FF0000"/>
                </a:solidFill>
              </a:rPr>
              <a:t> (Богом)</a:t>
            </a:r>
            <a:r>
              <a:rPr lang="en-US" b="1" dirty="0">
                <a:solidFill>
                  <a:srgbClr val="FF0000"/>
                </a:solidFill>
              </a:rPr>
              <a:t> (</a:t>
            </a:r>
            <a:r>
              <a:rPr lang="el-GR" sz="1800" b="1" dirty="0">
                <a:solidFill>
                  <a:srgbClr val="FF0000"/>
                </a:solidFill>
                <a:latin typeface="SBL"/>
              </a:rPr>
              <a:t>τελειόω</a:t>
            </a:r>
            <a:r>
              <a:rPr lang="en-US" b="1" dirty="0">
                <a:solidFill>
                  <a:srgbClr val="FF0000"/>
                </a:solidFill>
              </a:rPr>
              <a:t>)</a:t>
            </a:r>
          </a:p>
          <a:p>
            <a:r>
              <a:rPr lang="en-US" dirty="0"/>
              <a:t>4) </a:t>
            </a:r>
            <a:r>
              <a:rPr lang="ru-RU" dirty="0"/>
              <a:t>Он был назван Богом первосвященником</a:t>
            </a:r>
          </a:p>
          <a:p>
            <a:r>
              <a:rPr lang="en-US" dirty="0"/>
              <a:t>5</a:t>
            </a:r>
            <a:r>
              <a:rPr lang="ru-RU" dirty="0"/>
              <a:t>) и </a:t>
            </a:r>
            <a:r>
              <a:rPr lang="en-US" dirty="0"/>
              <a:t>[</a:t>
            </a:r>
            <a:r>
              <a:rPr lang="ru-RU" dirty="0"/>
              <a:t>как результат</a:t>
            </a:r>
            <a:r>
              <a:rPr lang="en-US" dirty="0"/>
              <a:t>] </a:t>
            </a:r>
            <a:r>
              <a:rPr lang="ru-RU" dirty="0"/>
              <a:t>Он стал источником спасения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7595172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7B957-0337-0A09-D5CC-C9DED951A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Сомнения</a:t>
            </a:r>
            <a:r>
              <a:rPr lang="en-US" dirty="0"/>
              <a:t>?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A6BA8-754E-ABE3-0577-65F0DAF5A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Отец должен был что</a:t>
            </a:r>
            <a:r>
              <a:rPr lang="en-US" dirty="0"/>
              <a:t>-</a:t>
            </a:r>
            <a:r>
              <a:rPr lang="ru-RU" dirty="0"/>
              <a:t>то сделать с Сыном после Его страданий (усовершенствовать Сына) для священнического служения</a:t>
            </a:r>
            <a:r>
              <a:rPr lang="en-US" dirty="0"/>
              <a:t>?</a:t>
            </a:r>
          </a:p>
          <a:p>
            <a:r>
              <a:rPr lang="ru-RU" dirty="0"/>
              <a:t>Без </a:t>
            </a:r>
            <a:r>
              <a:rPr lang="en-US" dirty="0"/>
              <a:t>“</a:t>
            </a:r>
            <a:r>
              <a:rPr lang="ru-RU" dirty="0"/>
              <a:t>усовершенствования</a:t>
            </a:r>
            <a:r>
              <a:rPr lang="en-US" dirty="0"/>
              <a:t>” </a:t>
            </a:r>
            <a:r>
              <a:rPr lang="ru-RU" dirty="0"/>
              <a:t>Сын не мог стать и оставаться первосвященником и источником спасения</a:t>
            </a:r>
            <a:r>
              <a:rPr lang="en-US" dirty="0"/>
              <a:t>?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6126659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D3238-C4DB-18B2-B6FF-3BA5ECEE5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PH" b="1" dirty="0"/>
              <a:t>“</a:t>
            </a:r>
            <a:r>
              <a:rPr lang="ru-RU" b="1" i="0" u="none" strike="noStrike" baseline="0" dirty="0"/>
              <a:t>и совершившись</a:t>
            </a:r>
            <a:r>
              <a:rPr lang="en-PH" b="1" dirty="0"/>
              <a:t>”</a:t>
            </a:r>
            <a:r>
              <a:rPr lang="ru-RU" b="1" dirty="0"/>
              <a:t> (</a:t>
            </a:r>
            <a:r>
              <a:rPr lang="el-GR" sz="3200" b="1" i="0" u="none" strike="noStrike" baseline="0" dirty="0">
                <a:latin typeface="SBL"/>
              </a:rPr>
              <a:t>τελειωθεὶς</a:t>
            </a:r>
            <a:r>
              <a:rPr lang="ru-RU" b="1" dirty="0"/>
              <a:t>)</a:t>
            </a:r>
            <a:br>
              <a:rPr lang="en-PH" sz="3200" b="0" i="0" u="none" strike="noStrike" baseline="0" dirty="0">
                <a:latin typeface="Arial" panose="020B0604020202020204" pitchFamily="34" charset="0"/>
              </a:rPr>
            </a:br>
            <a:r>
              <a:rPr lang="en-PH" b="1" dirty="0"/>
              <a:t> </a:t>
            </a:r>
            <a:r>
              <a:rPr lang="ru-RU" b="1" dirty="0"/>
              <a:t>Евр 5</a:t>
            </a:r>
            <a:r>
              <a:rPr lang="en-PH" b="1" dirty="0"/>
              <a:t>:9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EF917-5A68-BFD7-F338-6DEBA699D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358887"/>
            <a:ext cx="9603275" cy="3107458"/>
          </a:xfrm>
        </p:spPr>
        <p:txBody>
          <a:bodyPr/>
          <a:lstStyle/>
          <a:p>
            <a:r>
              <a:rPr lang="el-GR" sz="1800" b="1" i="0" u="none" strike="noStrike" baseline="0" dirty="0">
                <a:latin typeface="SBL"/>
              </a:rPr>
              <a:t>τελειωθεὶς </a:t>
            </a:r>
            <a:r>
              <a:rPr lang="ru-RU" sz="1800" b="1" i="0" u="none" strike="noStrike" baseline="0" dirty="0">
                <a:latin typeface="SBL"/>
              </a:rPr>
              <a:t>  - </a:t>
            </a:r>
            <a:r>
              <a:rPr lang="ru-RU" sz="1800" b="1" dirty="0">
                <a:latin typeface="Arial" panose="020B0604020202020204" pitchFamily="34" charset="0"/>
              </a:rPr>
              <a:t>Аористное Пассивное причастие от глагола </a:t>
            </a:r>
            <a:r>
              <a:rPr lang="el-GR" sz="1800" b="1" dirty="0">
                <a:latin typeface="SBL"/>
              </a:rPr>
              <a:t>τελειόω</a:t>
            </a:r>
            <a:endParaRPr lang="en-US" sz="1800" b="1" dirty="0">
              <a:latin typeface="SBL"/>
            </a:endParaRPr>
          </a:p>
          <a:p>
            <a:r>
              <a:rPr lang="en-US" sz="1800" b="1" dirty="0">
                <a:latin typeface="SBL"/>
              </a:rPr>
              <a:t>BDAG </a:t>
            </a:r>
            <a:r>
              <a:rPr lang="ru-RU" sz="1800" b="1" dirty="0">
                <a:latin typeface="SBL"/>
              </a:rPr>
              <a:t>на </a:t>
            </a:r>
            <a:r>
              <a:rPr lang="el-GR" sz="1800" b="1" dirty="0">
                <a:latin typeface="SBL"/>
              </a:rPr>
              <a:t>τελειόω</a:t>
            </a:r>
            <a:r>
              <a:rPr lang="en-PH" sz="1800" b="1" dirty="0">
                <a:latin typeface="SBL"/>
              </a:rPr>
              <a:t>:</a:t>
            </a:r>
            <a:endParaRPr lang="en-US" sz="1800" b="1" dirty="0">
              <a:latin typeface="SBL"/>
            </a:endParaRPr>
          </a:p>
          <a:p>
            <a:pPr lvl="1"/>
            <a:r>
              <a:rPr lang="en-US" sz="1800" b="1" i="1" dirty="0"/>
              <a:t>complete, bring to an end, finish</a:t>
            </a:r>
          </a:p>
          <a:p>
            <a:pPr lvl="1"/>
            <a:r>
              <a:rPr lang="en-US" sz="1800" b="1" i="1" dirty="0"/>
              <a:t>bring to its goal/accomplishment</a:t>
            </a:r>
          </a:p>
          <a:p>
            <a:pPr lvl="2"/>
            <a:r>
              <a:rPr lang="en-US" sz="1800" b="1" i="1" dirty="0"/>
              <a:t>bring to full measure, fill the measure</a:t>
            </a:r>
          </a:p>
          <a:p>
            <a:pPr lvl="2"/>
            <a:r>
              <a:rPr lang="en-PH" sz="1800" b="1" i="1" dirty="0"/>
              <a:t>fulfill </a:t>
            </a:r>
            <a:r>
              <a:rPr lang="en-PH" sz="1800" b="0" i="0" dirty="0"/>
              <a:t>of prophecies, promises</a:t>
            </a:r>
          </a:p>
          <a:p>
            <a:pPr lvl="2"/>
            <a:r>
              <a:rPr lang="en-PH" sz="1800" b="1" i="1" u="sng" dirty="0">
                <a:solidFill>
                  <a:srgbClr val="FF0000"/>
                </a:solidFill>
              </a:rPr>
              <a:t>make perfect</a:t>
            </a:r>
          </a:p>
          <a:p>
            <a:pPr lvl="2"/>
            <a:endParaRPr lang="en-PH" sz="1800" b="0" i="0" dirty="0"/>
          </a:p>
          <a:p>
            <a:pPr lvl="2"/>
            <a:endParaRPr lang="el-GR" sz="1400" b="1" dirty="0">
              <a:latin typeface="SBL"/>
            </a:endParaRPr>
          </a:p>
        </p:txBody>
      </p:sp>
    </p:spTree>
    <p:extLst>
      <p:ext uri="{BB962C8B-B14F-4D97-AF65-F5344CB8AC3E}">
        <p14:creationId xmlns:p14="http://schemas.microsoft.com/office/powerpoint/2010/main" val="1149449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6BAE-039B-84F1-0465-00ECCB944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Содержание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FEB91-4599-1DFC-29A4-096F0296D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romanUcPeriod"/>
            </a:pPr>
            <a:r>
              <a:rPr lang="ru-RU" dirty="0"/>
              <a:t>Этапы становления Христа первосвященником в Евр 5</a:t>
            </a:r>
            <a:r>
              <a:rPr lang="en-PH" dirty="0"/>
              <a:t>:</a:t>
            </a:r>
            <a:r>
              <a:rPr lang="en-US" dirty="0"/>
              <a:t>8-10</a:t>
            </a:r>
          </a:p>
          <a:p>
            <a:pPr marL="514350" indent="-514350">
              <a:buAutoNum type="romanUcPeriod"/>
            </a:pPr>
            <a:r>
              <a:rPr lang="ru-RU" dirty="0"/>
              <a:t>Значение глагола </a:t>
            </a:r>
            <a:r>
              <a:rPr lang="en-PH" dirty="0"/>
              <a:t>“</a:t>
            </a:r>
            <a:r>
              <a:rPr lang="ru-RU" dirty="0"/>
              <a:t>совершившись</a:t>
            </a:r>
            <a:r>
              <a:rPr lang="en-PH" dirty="0"/>
              <a:t>”</a:t>
            </a:r>
            <a:r>
              <a:rPr lang="ru-RU" dirty="0"/>
              <a:t> в Евр 5</a:t>
            </a:r>
            <a:r>
              <a:rPr lang="en-PH" dirty="0"/>
              <a:t>:9</a:t>
            </a:r>
            <a:r>
              <a:rPr lang="ru-RU" dirty="0"/>
              <a:t> через призму </a:t>
            </a:r>
            <a:r>
              <a:rPr lang="en-US" dirty="0"/>
              <a:t>LXX</a:t>
            </a:r>
            <a:endParaRPr lang="en-PH" dirty="0"/>
          </a:p>
          <a:p>
            <a:pPr marL="514350" indent="-514350">
              <a:buAutoNum type="romanUcPeriod"/>
            </a:pPr>
            <a:r>
              <a:rPr lang="ru-RU" dirty="0"/>
              <a:t>Типология священников Аарон-Христос в Евр 5</a:t>
            </a:r>
            <a:r>
              <a:rPr lang="en-US" dirty="0"/>
              <a:t>:1-10</a:t>
            </a:r>
            <a:endParaRPr lang="en-PH" dirty="0"/>
          </a:p>
          <a:p>
            <a:pPr marL="514350" indent="-514350">
              <a:buAutoNum type="romanUcPeriod"/>
            </a:pP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7052410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E1337-4210-5B43-42EA-D957AC5F8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BDAG </a:t>
            </a:r>
            <a:r>
              <a:rPr lang="ru-RU" dirty="0"/>
              <a:t>на</a:t>
            </a:r>
            <a:r>
              <a:rPr lang="en-US" dirty="0"/>
              <a:t> </a:t>
            </a:r>
            <a:r>
              <a:rPr lang="el-GR" sz="3200" b="1" dirty="0">
                <a:latin typeface="SBL"/>
              </a:rPr>
              <a:t>τελειόω</a:t>
            </a:r>
            <a:r>
              <a:rPr lang="en-US" dirty="0"/>
              <a:t> in Heb 5:9</a:t>
            </a:r>
            <a:br>
              <a:rPr lang="en-US" dirty="0"/>
            </a:b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F7B05-655A-715D-D46B-E302DD175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i="0" u="none" strike="noStrike" baseline="0" dirty="0"/>
              <a:t>τελειωθεὶς</a:t>
            </a:r>
            <a:r>
              <a:rPr lang="en-US" b="0" dirty="0"/>
              <a:t> </a:t>
            </a:r>
            <a:r>
              <a:rPr lang="en-PH" dirty="0"/>
              <a:t>“</a:t>
            </a:r>
            <a:r>
              <a:rPr lang="ru-RU" b="0" dirty="0"/>
              <a:t>обычно понимается как </a:t>
            </a:r>
            <a:r>
              <a:rPr lang="ru-RU" b="1" i="1" dirty="0"/>
              <a:t>завершение</a:t>
            </a:r>
            <a:r>
              <a:rPr lang="en-US" b="1" i="1" dirty="0"/>
              <a:t> </a:t>
            </a:r>
            <a:r>
              <a:rPr lang="ru-RU" b="0" i="0" dirty="0"/>
              <a:t>и</a:t>
            </a:r>
            <a:r>
              <a:rPr lang="en-US" b="0" i="0" dirty="0"/>
              <a:t> </a:t>
            </a:r>
            <a:r>
              <a:rPr lang="ru-RU" b="1" i="1" dirty="0">
                <a:solidFill>
                  <a:srgbClr val="FF0000"/>
                </a:solidFill>
              </a:rPr>
              <a:t>совершенство</a:t>
            </a:r>
            <a:r>
              <a:rPr lang="en-US" b="1" i="1" dirty="0"/>
              <a:t> </a:t>
            </a:r>
            <a:r>
              <a:rPr lang="ru-RU" dirty="0"/>
              <a:t>Иисуса через преодоление земных ограничений</a:t>
            </a:r>
            <a:r>
              <a:rPr lang="en-US" b="0" i="0" dirty="0"/>
              <a:t>.”</a:t>
            </a:r>
          </a:p>
          <a:p>
            <a:r>
              <a:rPr lang="ru-RU" dirty="0"/>
              <a:t>Некоторые отрывки послания к </a:t>
            </a:r>
            <a:r>
              <a:rPr lang="ru-RU" b="1" dirty="0"/>
              <a:t>Евреям (</a:t>
            </a:r>
            <a:r>
              <a:rPr lang="en-PH" b="1" dirty="0"/>
              <a:t>5:9; 7:28</a:t>
            </a:r>
            <a:r>
              <a:rPr lang="ru-RU" b="1" dirty="0"/>
              <a:t> </a:t>
            </a:r>
            <a:r>
              <a:rPr lang="ru-RU" dirty="0"/>
              <a:t>где встречается</a:t>
            </a:r>
            <a:r>
              <a:rPr lang="el-GR" sz="2000" b="1" dirty="0">
                <a:latin typeface="SBL"/>
              </a:rPr>
              <a:t> τελειόω</a:t>
            </a:r>
            <a:r>
              <a:rPr lang="ru-RU" sz="2000" b="1" dirty="0">
                <a:latin typeface="SBL"/>
              </a:rPr>
              <a:t> </a:t>
            </a:r>
            <a:r>
              <a:rPr lang="ru-RU" sz="2000" dirty="0">
                <a:latin typeface="SBL"/>
              </a:rPr>
              <a:t>применительно ко Христу)</a:t>
            </a:r>
            <a:r>
              <a:rPr lang="en-PH" dirty="0"/>
              <a:t> </a:t>
            </a:r>
            <a:r>
              <a:rPr lang="ru-RU" dirty="0"/>
              <a:t>вероятно принадлежат к той группе, где данное слово означает </a:t>
            </a:r>
            <a:r>
              <a:rPr lang="ru-RU" b="1" i="1" dirty="0">
                <a:solidFill>
                  <a:srgbClr val="FF0000"/>
                </a:solidFill>
              </a:rPr>
              <a:t>посвятить</a:t>
            </a:r>
            <a:r>
              <a:rPr lang="ru-RU" dirty="0"/>
              <a:t>, </a:t>
            </a:r>
            <a:r>
              <a:rPr lang="ru-RU" b="1" i="1" dirty="0">
                <a:solidFill>
                  <a:srgbClr val="FF0000"/>
                </a:solidFill>
              </a:rPr>
              <a:t>инициализировать</a:t>
            </a:r>
            <a:r>
              <a:rPr lang="ru-RU" dirty="0"/>
              <a:t>.</a:t>
            </a:r>
            <a:r>
              <a:rPr lang="en-US" b="1" i="0" dirty="0"/>
              <a:t> </a:t>
            </a:r>
            <a:endParaRPr lang="en-US" b="0" i="0" dirty="0"/>
          </a:p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8642149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61CB0-2D6F-68FC-A2C8-54D099CC2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Предположение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0CD56-7318-4F5F-EAC5-AECB70FE2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292626"/>
            <a:ext cx="9603275" cy="31737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/>
              <a:t>Чтобы понять значение слова </a:t>
            </a:r>
            <a:r>
              <a:rPr lang="el-GR" sz="2800" b="1" i="0" u="none" strike="noStrike" baseline="0" dirty="0"/>
              <a:t>τελειωθεὶς </a:t>
            </a:r>
            <a:r>
              <a:rPr lang="ru-RU" sz="2800" b="1" dirty="0"/>
              <a:t>в Евр 5</a:t>
            </a:r>
            <a:r>
              <a:rPr lang="en-PH" sz="2800" b="1" dirty="0"/>
              <a:t>:9 </a:t>
            </a:r>
            <a:r>
              <a:rPr lang="ru-RU" sz="2800" b="1" dirty="0"/>
              <a:t>необходимо посмотреть как данное слово употребляется в </a:t>
            </a:r>
            <a:r>
              <a:rPr lang="en-PH" sz="2800" b="1" dirty="0"/>
              <a:t>LXX</a:t>
            </a:r>
            <a:r>
              <a:rPr lang="en-US" sz="2800" b="1" dirty="0"/>
              <a:t> </a:t>
            </a:r>
            <a:r>
              <a:rPr lang="ru-RU" sz="2800" b="1" dirty="0"/>
              <a:t>применительно к священству. </a:t>
            </a:r>
            <a:endParaRPr lang="en-PH" sz="2800" b="1" dirty="0"/>
          </a:p>
        </p:txBody>
      </p:sp>
    </p:spTree>
    <p:extLst>
      <p:ext uri="{BB962C8B-B14F-4D97-AF65-F5344CB8AC3E}">
        <p14:creationId xmlns:p14="http://schemas.microsoft.com/office/powerpoint/2010/main" val="19947791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6E3F3-B99A-54B2-477C-2F9793386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Фраза </a:t>
            </a:r>
            <a:r>
              <a:rPr lang="en-US" dirty="0"/>
              <a:t>“</a:t>
            </a:r>
            <a:r>
              <a:rPr lang="ru-RU" dirty="0"/>
              <a:t>Наполнять руки</a:t>
            </a:r>
            <a:r>
              <a:rPr lang="en-US" dirty="0"/>
              <a:t>” (</a:t>
            </a:r>
            <a:r>
              <a:rPr lang="el-GR" sz="3200" dirty="0">
                <a:latin typeface="SBL"/>
              </a:rPr>
              <a:t>τελειόω</a:t>
            </a:r>
            <a:r>
              <a:rPr lang="ru-RU" sz="3200" dirty="0">
                <a:latin typeface="SBL"/>
              </a:rPr>
              <a:t> </a:t>
            </a:r>
            <a:r>
              <a:rPr lang="el-GR" i="0" u="none" strike="noStrike" baseline="0" dirty="0">
                <a:latin typeface="SBL"/>
              </a:rPr>
              <a:t>τὰς χεῖρας</a:t>
            </a:r>
            <a:r>
              <a:rPr lang="en-US" dirty="0"/>
              <a:t>)</a:t>
            </a:r>
            <a:r>
              <a:rPr lang="en-PH" dirty="0"/>
              <a:t> </a:t>
            </a:r>
            <a:br>
              <a:rPr lang="ru-RU" dirty="0"/>
            </a:br>
            <a:r>
              <a:rPr lang="ru-RU" dirty="0"/>
              <a:t>в </a:t>
            </a:r>
            <a:r>
              <a:rPr lang="en-PH" dirty="0"/>
              <a:t>LXX</a:t>
            </a:r>
            <a:r>
              <a:rPr lang="ru-RU" dirty="0"/>
              <a:t> применительно к первосвященнику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A3867-3EE7-C5F5-1E24-2DF44B99E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b="1" i="0" u="none" strike="noStrike" baseline="0" dirty="0">
                <a:latin typeface="Arial" panose="020B0604020202020204" pitchFamily="34" charset="0"/>
              </a:rPr>
              <a:t>Исх</a:t>
            </a:r>
            <a:r>
              <a:rPr lang="en-US" sz="1800" b="1" i="0" u="none" strike="noStrike" baseline="0" dirty="0">
                <a:latin typeface="Arial" panose="020B0604020202020204" pitchFamily="34" charset="0"/>
              </a:rPr>
              <a:t> 29:9</a:t>
            </a:r>
            <a:r>
              <a:rPr lang="hr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PH" sz="1800" b="0" i="0" u="none" strike="noStrike" baseline="0" dirty="0">
                <a:latin typeface="Times New Roman" panose="02020603050405020304" pitchFamily="18" charset="0"/>
              </a:rPr>
              <a:t>“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опояшь их поясом, Аарона и сынов его, и возложи на них повязки и будет им принадлежать священство по уставу на веки; и </a:t>
            </a:r>
            <a:r>
              <a:rPr lang="ru-RU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наполни руки </a:t>
            </a:r>
            <a:r>
              <a:rPr lang="en-PH" sz="1800" b="0" i="0" u="none" strike="noStrike" baseline="0" dirty="0">
                <a:latin typeface="Times New Roman" panose="02020603050405020304" pitchFamily="18" charset="0"/>
              </a:rPr>
              <a:t>(</a:t>
            </a:r>
            <a:r>
              <a:rPr lang="el-GR" sz="1800" b="1" dirty="0">
                <a:latin typeface="SBL"/>
              </a:rPr>
              <a:t>τελειόω</a:t>
            </a:r>
            <a:r>
              <a:rPr lang="ru-RU" sz="1800" b="1" dirty="0">
                <a:latin typeface="SBL"/>
              </a:rPr>
              <a:t> </a:t>
            </a:r>
            <a:r>
              <a:rPr lang="el-GR" sz="1800" b="1" i="0" u="none" strike="noStrike" baseline="0" dirty="0">
                <a:latin typeface="SBL"/>
              </a:rPr>
              <a:t>τὰς χεῖρας</a:t>
            </a:r>
            <a:r>
              <a:rPr lang="en-PH" sz="1800" b="0" i="0" u="none" strike="noStrike" baseline="0" dirty="0">
                <a:latin typeface="Times New Roman" panose="02020603050405020304" pitchFamily="18" charset="0"/>
              </a:rPr>
              <a:t>)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Аарона и сынов его.</a:t>
            </a:r>
            <a:endParaRPr lang="en-US" sz="1800" b="0" i="0" u="none" strike="noStrike" baseline="0" dirty="0">
              <a:latin typeface="Times New Roman" panose="02020603050405020304" pitchFamily="18" charset="0"/>
            </a:endParaRPr>
          </a:p>
          <a:p>
            <a:r>
              <a:rPr lang="ru-RU" sz="1800" b="1" i="0" u="none" strike="noStrike" baseline="0" dirty="0">
                <a:latin typeface="Arial" panose="020B0604020202020204" pitchFamily="34" charset="0"/>
              </a:rPr>
              <a:t>Исх 29:29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PH" sz="1800" b="0" i="0" u="none" strike="noStrike" baseline="0" dirty="0">
                <a:latin typeface="Times New Roman" panose="02020603050405020304" pitchFamily="18" charset="0"/>
              </a:rPr>
              <a:t>“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А священные одежды, которые для Аарона, перейдут после него к сынам его, чтобы в них помазывать их и </a:t>
            </a:r>
            <a:r>
              <a:rPr lang="ru-RU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напонять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их </a:t>
            </a:r>
            <a:r>
              <a:rPr lang="ru-RU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руки</a:t>
            </a:r>
            <a:r>
              <a:rPr lang="en-PH" sz="1800" b="0" i="0" u="none" strike="noStrike" baseline="0" dirty="0">
                <a:latin typeface="Times New Roman" panose="02020603050405020304" pitchFamily="18" charset="0"/>
              </a:rPr>
              <a:t>”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(</a:t>
            </a:r>
            <a:r>
              <a:rPr lang="en-PH" sz="1800" b="0" i="0" u="none" strike="noStrike" baseline="0" dirty="0">
                <a:latin typeface="Times New Roman" panose="02020603050405020304" pitchFamily="18" charset="0"/>
              </a:rPr>
              <a:t>LXX</a:t>
            </a:r>
            <a:r>
              <a:rPr lang="ru-RU" sz="1800" b="0" i="0" u="none" strike="noStrike" baseline="0" dirty="0">
                <a:latin typeface="Arial" panose="020B0604020202020204" pitchFamily="34" charset="0"/>
              </a:rPr>
              <a:t>)</a:t>
            </a:r>
            <a:endParaRPr lang="en-US" sz="1800" b="0" i="0" u="none" strike="noStrike" baseline="0" dirty="0">
              <a:latin typeface="Arial" panose="020B0604020202020204" pitchFamily="34" charset="0"/>
            </a:endParaRPr>
          </a:p>
          <a:p>
            <a:r>
              <a:rPr lang="ru-RU" sz="1800" b="1" i="0" u="none" strike="noStrike" baseline="0" dirty="0">
                <a:latin typeface="Arial" panose="020B0604020202020204" pitchFamily="34" charset="0"/>
              </a:rPr>
              <a:t> Лев 4:5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PH" sz="1800" b="0" i="0" u="none" strike="noStrike" baseline="0" dirty="0">
                <a:latin typeface="Times New Roman" panose="02020603050405020304" pitchFamily="18" charset="0"/>
              </a:rPr>
              <a:t>“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и возьмет священник помазанный </a:t>
            </a:r>
            <a:r>
              <a:rPr lang="en-PH" sz="1800" b="0" i="0" u="none" strike="noStrike" baseline="0" dirty="0">
                <a:latin typeface="Times New Roman" panose="02020603050405020304" pitchFamily="18" charset="0"/>
              </a:rPr>
              <a:t>[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с </a:t>
            </a:r>
            <a:r>
              <a:rPr lang="ru-RU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наполненными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руками</a:t>
            </a:r>
            <a:r>
              <a:rPr lang="en-PH" sz="1800" b="0" i="0" u="none" strike="noStrike" baseline="0" dirty="0">
                <a:latin typeface="Times New Roman" panose="02020603050405020304" pitchFamily="18" charset="0"/>
              </a:rPr>
              <a:t>- LXX]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, крови тельца и внесет ее в скинию собрания</a:t>
            </a:r>
            <a:r>
              <a:rPr lang="en-PH" sz="1800" b="0" i="0" u="none" strike="noStrike" baseline="0" dirty="0">
                <a:latin typeface="Times New Roman" panose="02020603050405020304" pitchFamily="18" charset="0"/>
              </a:rPr>
              <a:t>”</a:t>
            </a:r>
            <a:endParaRPr lang="en-US" sz="1800" b="0" i="0" u="none" strike="noStrike" baseline="0" dirty="0">
              <a:latin typeface="Arial" panose="020B0604020202020204" pitchFamily="34" charset="0"/>
            </a:endParaRPr>
          </a:p>
          <a:p>
            <a:r>
              <a:rPr lang="en-US" sz="1800" b="1" i="0" u="none" strike="noStrike" baseline="0" dirty="0">
                <a:latin typeface="Arial" panose="020B0604020202020204" pitchFamily="34" charset="0"/>
              </a:rPr>
              <a:t> </a:t>
            </a:r>
            <a:r>
              <a:rPr lang="ru-RU" sz="1800" b="1" i="0" u="none" strike="noStrike" baseline="0" dirty="0">
                <a:latin typeface="Arial" panose="020B0604020202020204" pitchFamily="34" charset="0"/>
              </a:rPr>
              <a:t>Лев </a:t>
            </a:r>
            <a:r>
              <a:rPr lang="en-US" sz="1800" b="1" i="0" u="none" strike="noStrike" baseline="0" dirty="0">
                <a:latin typeface="Arial" panose="020B0604020202020204" pitchFamily="34" charset="0"/>
              </a:rPr>
              <a:t>8:33</a:t>
            </a:r>
            <a:r>
              <a:rPr lang="hr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PH" sz="1800" dirty="0">
                <a:latin typeface="Times New Roman" panose="02020603050405020304" pitchFamily="18" charset="0"/>
              </a:rPr>
              <a:t>“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Семь дней не отходите от дверей скинии собрания, пока не исполнятся дни посвящения вашего, ибо семь дней должно</a:t>
            </a:r>
            <a:r>
              <a:rPr lang="en-PH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наполнять</a:t>
            </a:r>
            <a:r>
              <a:rPr lang="ru-RU" sz="1800" dirty="0">
                <a:latin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руки</a:t>
            </a:r>
            <a:r>
              <a:rPr lang="ru-RU" sz="1800" dirty="0">
                <a:latin typeface="Times New Roman" panose="02020603050405020304" pitchFamily="18" charset="0"/>
              </a:rPr>
              <a:t> ваши</a:t>
            </a:r>
            <a:r>
              <a:rPr lang="en-PH" sz="1800" dirty="0">
                <a:latin typeface="Times New Roman" panose="02020603050405020304" pitchFamily="18" charset="0"/>
              </a:rPr>
              <a:t>”</a:t>
            </a:r>
            <a:r>
              <a:rPr lang="ru-RU" sz="1800" dirty="0">
                <a:latin typeface="Times New Roman" panose="02020603050405020304" pitchFamily="18" charset="0"/>
              </a:rPr>
              <a:t> (</a:t>
            </a:r>
            <a:r>
              <a:rPr lang="en-PH" sz="1800" dirty="0">
                <a:latin typeface="Times New Roman" panose="02020603050405020304" pitchFamily="18" charset="0"/>
              </a:rPr>
              <a:t>LXX)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1937428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73EC1-7A53-8D20-10D8-A40D9A97F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Употребление </a:t>
            </a:r>
            <a:r>
              <a:rPr lang="el-GR" sz="3200" b="1" dirty="0">
                <a:latin typeface="SBL"/>
              </a:rPr>
              <a:t>τελειόω</a:t>
            </a:r>
            <a:r>
              <a:rPr lang="ru-RU" dirty="0"/>
              <a:t> без слова </a:t>
            </a:r>
            <a:r>
              <a:rPr lang="en-PH" dirty="0"/>
              <a:t>“</a:t>
            </a:r>
            <a:r>
              <a:rPr lang="ru-RU" dirty="0"/>
              <a:t>Руки</a:t>
            </a:r>
            <a:r>
              <a:rPr lang="en-PH" dirty="0"/>
              <a:t>”</a:t>
            </a:r>
            <a:r>
              <a:rPr lang="ru-RU" dirty="0"/>
              <a:t> в </a:t>
            </a:r>
            <a:r>
              <a:rPr lang="en-PH" dirty="0"/>
              <a:t>LXX</a:t>
            </a:r>
            <a:r>
              <a:rPr lang="ru-RU" dirty="0"/>
              <a:t> применительно к первосвященнику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A1DF0-7959-3A26-C688-E70C889BE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305878"/>
            <a:ext cx="9603275" cy="3160467"/>
          </a:xfrm>
        </p:spPr>
        <p:txBody>
          <a:bodyPr/>
          <a:lstStyle/>
          <a:p>
            <a:pPr marL="0" indent="0">
              <a:buNone/>
            </a:pPr>
            <a:r>
              <a:rPr lang="ru-RU" sz="1800" b="1" dirty="0">
                <a:latin typeface="Arial" panose="020B0604020202020204" pitchFamily="34" charset="0"/>
              </a:rPr>
              <a:t>Лев</a:t>
            </a:r>
            <a:r>
              <a:rPr lang="ru-RU" sz="1800" b="1" i="0" u="none" strike="noStrike" baseline="0" dirty="0">
                <a:latin typeface="Arial" panose="020B0604020202020204" pitchFamily="34" charset="0"/>
              </a:rPr>
              <a:t> 21:10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(Букв. перевод по </a:t>
            </a:r>
            <a:r>
              <a:rPr lang="en-PH" sz="1800" b="0" i="0" u="none" strike="noStrike" baseline="0" dirty="0">
                <a:latin typeface="Times New Roman" panose="02020603050405020304" pitchFamily="18" charset="0"/>
              </a:rPr>
              <a:t>LXX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)</a:t>
            </a:r>
            <a:endParaRPr lang="en-PH" sz="1800" b="0" i="0" u="none" strike="noStrike" baseline="0" dirty="0">
              <a:latin typeface="Times New Roman" panose="02020603050405020304" pitchFamily="18" charset="0"/>
            </a:endParaRPr>
          </a:p>
          <a:p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Великий же священник из братьев своих, </a:t>
            </a:r>
          </a:p>
          <a:p>
            <a:pPr lvl="1"/>
            <a:r>
              <a:rPr lang="ru-RU" b="0" i="0" u="none" strike="noStrike" baseline="0" dirty="0">
                <a:latin typeface="Times New Roman" panose="02020603050405020304" pitchFamily="18" charset="0"/>
              </a:rPr>
              <a:t>на голову которого </a:t>
            </a:r>
            <a:r>
              <a:rPr lang="ru-RU" b="1" i="0" u="sng" strike="noStrike" baseline="0" dirty="0">
                <a:latin typeface="Times New Roman" panose="02020603050405020304" pitchFamily="18" charset="0"/>
              </a:rPr>
              <a:t>возлит елей помазания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, </a:t>
            </a:r>
          </a:p>
          <a:p>
            <a:pPr lvl="1"/>
            <a:r>
              <a:rPr lang="ru-RU" b="0" i="0" u="none" strike="noStrike" baseline="0" dirty="0">
                <a:latin typeface="Times New Roman" panose="02020603050405020304" pitchFamily="18" charset="0"/>
              </a:rPr>
              <a:t>и который </a:t>
            </a:r>
            <a:r>
              <a:rPr lang="ru-RU" b="1" i="0" u="sng" strike="noStrike" baseline="0" dirty="0">
                <a:latin typeface="Times New Roman" panose="02020603050405020304" pitchFamily="18" charset="0"/>
              </a:rPr>
              <a:t>наполнен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PH" b="0" i="0" u="none" strike="noStrike" baseline="0" dirty="0">
                <a:latin typeface="Times New Roman" panose="02020603050405020304" pitchFamily="18" charset="0"/>
              </a:rPr>
              <a:t>	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(</a:t>
            </a:r>
            <a:r>
              <a:rPr lang="el-GR" b="0" i="0" u="none" strike="noStrike" baseline="0" dirty="0">
                <a:latin typeface="SBL"/>
              </a:rPr>
              <a:t>τετελειωμένου</a:t>
            </a:r>
            <a:r>
              <a:rPr lang="en-US" b="0" i="0" u="none" strike="noStrike" baseline="0" dirty="0">
                <a:latin typeface="Times New Roman" panose="02020603050405020304" pitchFamily="18" charset="0"/>
              </a:rPr>
              <a:t>  - 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перфектное причастие от </a:t>
            </a:r>
            <a:r>
              <a:rPr lang="el-GR" b="1" dirty="0">
                <a:latin typeface="SBL"/>
              </a:rPr>
              <a:t>τελειόω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), </a:t>
            </a:r>
          </a:p>
          <a:p>
            <a:pPr lvl="1"/>
            <a:r>
              <a:rPr lang="ru-RU" b="0" i="0" u="none" strike="noStrike" baseline="0" dirty="0">
                <a:latin typeface="Times New Roman" panose="02020603050405020304" pitchFamily="18" charset="0"/>
              </a:rPr>
              <a:t>чтобы </a:t>
            </a:r>
            <a:r>
              <a:rPr lang="ru-RU" b="1" i="0" u="sng" strike="noStrike" baseline="0" dirty="0">
                <a:latin typeface="Times New Roman" panose="02020603050405020304" pitchFamily="18" charset="0"/>
              </a:rPr>
              <a:t>облачаться в одежды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, </a:t>
            </a:r>
          </a:p>
          <a:p>
            <a:pPr lvl="2"/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не должен обнажать головы своей </a:t>
            </a:r>
          </a:p>
          <a:p>
            <a:pPr lvl="2"/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и раздирать одежд своих</a:t>
            </a:r>
            <a:endParaRPr lang="en-PH" sz="1800" dirty="0"/>
          </a:p>
        </p:txBody>
      </p:sp>
    </p:spTree>
    <p:extLst>
      <p:ext uri="{BB962C8B-B14F-4D97-AF65-F5344CB8AC3E}">
        <p14:creationId xmlns:p14="http://schemas.microsoft.com/office/powerpoint/2010/main" val="1611827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94EA2-BD97-E3D7-A2AE-DEE677A8B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Исх 28</a:t>
            </a:r>
            <a:r>
              <a:rPr lang="en-PH" dirty="0"/>
              <a:t>:41</a:t>
            </a:r>
            <a:br>
              <a:rPr lang="ru-RU" dirty="0"/>
            </a:br>
            <a:r>
              <a:rPr lang="ru-RU" dirty="0"/>
              <a:t>Этапы становления священником в ВЗ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639D2-E551-DBF3-A241-D6B77F52F4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292626"/>
            <a:ext cx="9603275" cy="3173719"/>
          </a:xfrm>
        </p:spPr>
        <p:txBody>
          <a:bodyPr/>
          <a:lstStyle/>
          <a:p>
            <a:r>
              <a:rPr lang="ru-RU" sz="1800" b="1" i="0" u="sng" strike="noStrike" baseline="0" dirty="0">
                <a:latin typeface="Times New Roman" panose="02020603050405020304" pitchFamily="18" charset="0"/>
              </a:rPr>
              <a:t>облеки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в них </a:t>
            </a:r>
            <a:r>
              <a:rPr lang="en-PH" sz="1800" b="0" i="0" u="none" strike="noStrike" baseline="0" dirty="0">
                <a:latin typeface="Times New Roman" panose="02020603050405020304" pitchFamily="18" charset="0"/>
              </a:rPr>
              <a:t>[</a:t>
            </a:r>
            <a:r>
              <a:rPr lang="ru-RU" sz="1800" dirty="0">
                <a:latin typeface="Times New Roman" panose="02020603050405020304" pitchFamily="18" charset="0"/>
              </a:rPr>
              <a:t>священнические одежды</a:t>
            </a:r>
            <a:r>
              <a:rPr lang="en-PH" sz="1800" b="0" i="0" u="none" strike="noStrike" baseline="0" dirty="0">
                <a:latin typeface="Times New Roman" panose="02020603050405020304" pitchFamily="18" charset="0"/>
              </a:rPr>
              <a:t>]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Аарона, брата твоего, и сынов его с ним, </a:t>
            </a:r>
          </a:p>
          <a:p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и </a:t>
            </a:r>
            <a:r>
              <a:rPr lang="ru-RU" sz="1800" b="1" i="0" u="sng" strike="noStrike" baseline="0" dirty="0">
                <a:latin typeface="Times New Roman" panose="02020603050405020304" pitchFamily="18" charset="0"/>
              </a:rPr>
              <a:t>помажь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их, </a:t>
            </a:r>
          </a:p>
          <a:p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и </a:t>
            </a:r>
            <a:r>
              <a:rPr lang="ru-RU" sz="1800" b="1" i="0" u="sng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наполни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руки их, </a:t>
            </a:r>
          </a:p>
          <a:p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и </a:t>
            </a:r>
            <a:r>
              <a:rPr lang="ru-RU" sz="1800" b="1" i="0" u="sng" strike="noStrike" baseline="0" dirty="0">
                <a:latin typeface="Times New Roman" panose="02020603050405020304" pitchFamily="18" charset="0"/>
              </a:rPr>
              <a:t>посвяти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их, </a:t>
            </a:r>
          </a:p>
          <a:p>
            <a:pPr lvl="1"/>
            <a:r>
              <a:rPr lang="ru-RU" b="0" i="0" u="none" strike="noStrike" baseline="0" dirty="0">
                <a:latin typeface="Times New Roman" panose="02020603050405020304" pitchFamily="18" charset="0"/>
              </a:rPr>
              <a:t>и они будут священникам Мне (букв. </a:t>
            </a:r>
            <a:r>
              <a:rPr lang="ru-RU" dirty="0">
                <a:latin typeface="Times New Roman" panose="02020603050405020304" pitchFamily="18" charset="0"/>
              </a:rPr>
              <a:t>ч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тобы они выполняли обязанности священника для Меня</a:t>
            </a:r>
            <a:r>
              <a:rPr lang="en-PH" b="0" i="0" u="none" strike="noStrike" baseline="0" dirty="0">
                <a:latin typeface="Times New Roman" panose="02020603050405020304" pitchFamily="18" charset="0"/>
              </a:rPr>
              <a:t>)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.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9358573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D1804-BC6E-27ED-54B2-DB0D477A1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/>
              <a:t>Чем были </a:t>
            </a:r>
            <a:r>
              <a:rPr lang="en-PH" sz="2800" dirty="0"/>
              <a:t>“</a:t>
            </a:r>
            <a:r>
              <a:rPr lang="ru-RU" sz="2800" dirty="0"/>
              <a:t>наполнены</a:t>
            </a:r>
            <a:r>
              <a:rPr lang="en-PH" sz="2800" dirty="0"/>
              <a:t>” </a:t>
            </a:r>
            <a:r>
              <a:rPr lang="ru-RU" sz="2800" dirty="0"/>
              <a:t>Руки Аарона во время посвящения</a:t>
            </a:r>
            <a:r>
              <a:rPr lang="en-PH" sz="2800" dirty="0"/>
              <a:t>?</a:t>
            </a:r>
            <a:br>
              <a:rPr lang="en-US" sz="2800" dirty="0"/>
            </a:br>
            <a:r>
              <a:rPr lang="ru-RU" sz="2800" dirty="0"/>
              <a:t>Исх</a:t>
            </a:r>
            <a:r>
              <a:rPr lang="ru-RU" sz="2800" i="0" u="none" strike="noStrike" baseline="0" dirty="0"/>
              <a:t> 29:22-24</a:t>
            </a:r>
            <a:endParaRPr lang="en-PH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A5546-E739-5E19-CD6A-53DAD1EEA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226365"/>
            <a:ext cx="9603275" cy="3239980"/>
          </a:xfrm>
        </p:spPr>
        <p:txBody>
          <a:bodyPr/>
          <a:lstStyle/>
          <a:p>
            <a:pPr algn="l" rtl="0"/>
            <a:r>
              <a:rPr lang="ru-RU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ru-RU" b="0" i="0" u="none" strike="noStrike" baseline="30000" dirty="0">
                <a:latin typeface="Arial" panose="020B0604020202020204" pitchFamily="34" charset="0"/>
              </a:rPr>
              <a:t>22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 И возьми от овна</a:t>
            </a:r>
            <a:r>
              <a:rPr lang="en-PH" b="0" i="0" u="none" strike="noStrike" baseline="0" dirty="0">
                <a:latin typeface="Times New Roman" panose="02020603050405020304" pitchFamily="18" charset="0"/>
              </a:rPr>
              <a:t> [</a:t>
            </a:r>
            <a:r>
              <a:rPr lang="ru-RU" dirty="0">
                <a:latin typeface="Times New Roman" panose="02020603050405020304" pitchFamily="18" charset="0"/>
              </a:rPr>
              <a:t>посвящения</a:t>
            </a:r>
            <a:r>
              <a:rPr lang="en-PH" b="0" i="0" u="none" strike="noStrike" baseline="0" dirty="0">
                <a:latin typeface="Times New Roman" panose="02020603050405020304" pitchFamily="18" charset="0"/>
              </a:rPr>
              <a:t>]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тук и курдюк, и тук, </a:t>
            </a:r>
            <a:r>
              <a:rPr lang="ru-RU" i="0" u="none" strike="noStrike" baseline="0" dirty="0">
                <a:latin typeface="Times New Roman" panose="02020603050405020304" pitchFamily="18" charset="0"/>
              </a:rPr>
              <a:t>покрывающий внутренности</a:t>
            </a:r>
            <a:r>
              <a:rPr lang="ru-RU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, и сальник </a:t>
            </a:r>
            <a:r>
              <a:rPr lang="ru-RU" i="0" u="none" strike="noStrike" baseline="0" dirty="0">
                <a:latin typeface="Times New Roman" panose="02020603050405020304" pitchFamily="18" charset="0"/>
              </a:rPr>
              <a:t>с печени</a:t>
            </a:r>
            <a:r>
              <a:rPr lang="ru-RU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, и обе почки и тук</a:t>
            </a:r>
            <a:r>
              <a:rPr lang="ru-RU" i="0" u="none" strike="noStrike" baseline="0" dirty="0">
                <a:latin typeface="Times New Roman" panose="02020603050405020304" pitchFamily="18" charset="0"/>
              </a:rPr>
              <a:t>, который на них, </a:t>
            </a:r>
            <a:r>
              <a:rPr lang="ru-RU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правое плечо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,</a:t>
            </a:r>
          </a:p>
          <a:p>
            <a:pPr algn="l" rtl="0"/>
            <a:r>
              <a:rPr lang="ru-RU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ru-RU" b="0" i="0" u="none" strike="noStrike" baseline="30000" dirty="0">
                <a:latin typeface="Arial" panose="020B0604020202020204" pitchFamily="34" charset="0"/>
              </a:rPr>
              <a:t>23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 и один </a:t>
            </a:r>
            <a:r>
              <a:rPr lang="ru-RU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круглый хлеб, одну лепешку на елее и один опреснок 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из корзины, которая пред Господом,</a:t>
            </a:r>
          </a:p>
          <a:p>
            <a:pPr algn="l" rtl="0"/>
            <a:r>
              <a:rPr lang="ru-RU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ru-RU" b="1" i="0" u="sng" strike="noStrike" baseline="30000" dirty="0">
                <a:solidFill>
                  <a:srgbClr val="002060"/>
                </a:solidFill>
                <a:latin typeface="Arial" panose="020B0604020202020204" pitchFamily="34" charset="0"/>
              </a:rPr>
              <a:t>24</a:t>
            </a:r>
            <a:r>
              <a:rPr lang="ru-RU" b="1" i="0" u="sng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 и положи всё на руки Аарону 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и на руки сынам его, и принеси это, потрясая пред лицем Господним;</a:t>
            </a:r>
          </a:p>
          <a:p>
            <a:pPr marL="0" indent="0" algn="l" rtl="0">
              <a:buNone/>
            </a:pP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42094988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D1804-BC6E-27ED-54B2-DB0D477A1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Что нужно было сделать с </a:t>
            </a:r>
            <a:r>
              <a:rPr lang="ru-RU" sz="2800" i="1" u="sng" dirty="0"/>
              <a:t>туком</a:t>
            </a:r>
            <a:r>
              <a:rPr lang="ru-RU" sz="2800" dirty="0"/>
              <a:t> и </a:t>
            </a:r>
            <a:r>
              <a:rPr lang="ru-RU" sz="2800" i="1" u="sng" dirty="0"/>
              <a:t>хлебом</a:t>
            </a:r>
            <a:r>
              <a:rPr lang="en-PH" sz="2800" dirty="0"/>
              <a:t>?</a:t>
            </a:r>
            <a:br>
              <a:rPr lang="en-US" sz="2800" dirty="0"/>
            </a:br>
            <a:r>
              <a:rPr lang="ru-RU" sz="2800" dirty="0"/>
              <a:t>Исх</a:t>
            </a:r>
            <a:r>
              <a:rPr lang="ru-RU" sz="2800" i="0" u="none" strike="noStrike" baseline="0" dirty="0"/>
              <a:t> 29:24-25 – </a:t>
            </a:r>
            <a:r>
              <a:rPr lang="en-PH" sz="2800" i="0" u="none" strike="noStrike" baseline="0" dirty="0"/>
              <a:t>“</a:t>
            </a:r>
            <a:r>
              <a:rPr lang="ru-RU" sz="2800" i="0" u="none" strike="noStrike" baseline="0" dirty="0"/>
              <a:t>воскурить</a:t>
            </a:r>
            <a:r>
              <a:rPr lang="en-PH" sz="2800" i="0" u="none" strike="noStrike" baseline="0" dirty="0"/>
              <a:t>” </a:t>
            </a:r>
            <a:r>
              <a:rPr lang="ru-RU" sz="2800" dirty="0"/>
              <a:t>в благоухание</a:t>
            </a:r>
            <a:endParaRPr lang="en-PH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A5546-E739-5E19-CD6A-53DAD1EEA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ru-RU" sz="1800" b="1" i="0" u="sng" strike="noStrike" baseline="30000" dirty="0">
                <a:solidFill>
                  <a:srgbClr val="002060"/>
                </a:solidFill>
                <a:latin typeface="Arial" panose="020B0604020202020204" pitchFamily="34" charset="0"/>
              </a:rPr>
              <a:t>24</a:t>
            </a:r>
            <a:r>
              <a:rPr lang="ru-RU" sz="1800" b="1" i="0" u="sng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 и положи </a:t>
            </a:r>
            <a:r>
              <a:rPr lang="ru-RU" sz="2400" b="1" i="0" u="sng" strike="noStrike" baseline="0" dirty="0">
                <a:solidFill>
                  <a:schemeClr val="accent1"/>
                </a:solidFill>
                <a:latin typeface="Times New Roman" panose="02020603050405020304" pitchFamily="18" charset="0"/>
              </a:rPr>
              <a:t>всё</a:t>
            </a:r>
            <a:r>
              <a:rPr lang="ru-RU" sz="1800" b="1" i="0" u="sng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 на руки Аарону и на руки сынам его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, и принеси это, потрясая пред лицем Господним;</a:t>
            </a:r>
          </a:p>
          <a:p>
            <a:r>
              <a:rPr lang="ru-RU" sz="1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30000" dirty="0">
                <a:latin typeface="Arial" panose="020B0604020202020204" pitchFamily="34" charset="0"/>
              </a:rPr>
              <a:t>25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1" i="0" u="sng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и возьми это с рук их и сожги</a:t>
            </a:r>
            <a:r>
              <a:rPr lang="ru-RU" sz="1800" b="1" i="0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 (</a:t>
            </a:r>
            <a:r>
              <a:rPr lang="he-IL" sz="2800" b="1" dirty="0">
                <a:solidFill>
                  <a:srgbClr val="002060"/>
                </a:solidFill>
                <a:latin typeface="SBL Hebrew" panose="02000000000000000000" pitchFamily="2" charset="-79"/>
              </a:rPr>
              <a:t>הִקְטִיר</a:t>
            </a:r>
            <a:r>
              <a:rPr lang="ru-RU" sz="1800" b="1" i="0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PH" sz="1800" b="1" i="0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“</a:t>
            </a:r>
            <a:r>
              <a:rPr lang="ru-RU" sz="1800" b="1" i="0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обрати в запах</a:t>
            </a:r>
            <a:r>
              <a:rPr lang="en-PH" sz="1800" b="1" i="0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”</a:t>
            </a:r>
            <a:r>
              <a:rPr lang="ru-RU" sz="1800" b="1" i="0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) </a:t>
            </a:r>
            <a:r>
              <a:rPr lang="ru-RU" sz="1800" b="1" i="0" u="sng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на жертвеннике со всесожжением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, </a:t>
            </a:r>
            <a:r>
              <a:rPr lang="ru-RU" sz="2400" b="1" i="0" u="none" strike="noStrike" baseline="0" dirty="0">
                <a:solidFill>
                  <a:schemeClr val="accent1"/>
                </a:solidFill>
                <a:latin typeface="Times New Roman" panose="02020603050405020304" pitchFamily="18" charset="0"/>
              </a:rPr>
              <a:t>в благоухание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пред Господом: это жертва Господу.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0032632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38358-EB0E-D699-483B-DA98C4F5C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 ВЗ священник служил ходатаем с помощью тука кровных жертв</a:t>
            </a:r>
            <a:r>
              <a:rPr lang="en-US" dirty="0"/>
              <a:t> (1)</a:t>
            </a:r>
            <a:r>
              <a:rPr lang="en-PH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3D10B-34DF-522B-D3F1-2DA5628FB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Мирная жертва (Лев 3</a:t>
            </a:r>
            <a:r>
              <a:rPr lang="en-PH" b="1" dirty="0"/>
              <a:t>:</a:t>
            </a:r>
            <a:r>
              <a:rPr lang="en-US" b="1" dirty="0"/>
              <a:t>3-5)</a:t>
            </a:r>
            <a:endParaRPr lang="ru-RU" b="1" dirty="0"/>
          </a:p>
          <a:p>
            <a:pPr algn="l" rtl="0"/>
            <a:r>
              <a:rPr lang="ru-RU" sz="1800" b="0" i="0" u="none" strike="noStrike" baseline="30000" dirty="0">
                <a:latin typeface="Arial" panose="020B0604020202020204" pitchFamily="34" charset="0"/>
              </a:rPr>
              <a:t>3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и принесет он </a:t>
            </a:r>
            <a:r>
              <a:rPr lang="en-PH" sz="1800" b="0" i="0" u="none" strike="noStrike" baseline="0" dirty="0">
                <a:latin typeface="Times New Roman" panose="02020603050405020304" pitchFamily="18" charset="0"/>
              </a:rPr>
              <a:t>[</a:t>
            </a:r>
            <a:r>
              <a:rPr lang="ru-RU" sz="1800" dirty="0">
                <a:latin typeface="Times New Roman" panose="02020603050405020304" pitchFamily="18" charset="0"/>
              </a:rPr>
              <a:t>священник</a:t>
            </a:r>
            <a:r>
              <a:rPr lang="en-PH" sz="1800" b="0" i="0" u="none" strike="noStrike" baseline="0" dirty="0">
                <a:latin typeface="Times New Roman" panose="02020603050405020304" pitchFamily="18" charset="0"/>
              </a:rPr>
              <a:t>]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из мирной жертвы в жертву Господу 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тук, </a:t>
            </a:r>
            <a:r>
              <a:rPr lang="ru-RU" sz="1800" i="0" u="none" strike="noStrike" baseline="0" dirty="0">
                <a:latin typeface="Times New Roman" panose="02020603050405020304" pitchFamily="18" charset="0"/>
              </a:rPr>
              <a:t>покрывающий внутренности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, и весь тук</a:t>
            </a:r>
            <a:r>
              <a:rPr lang="ru-RU" sz="180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,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который на внутренностях,</a:t>
            </a:r>
          </a:p>
          <a:p>
            <a:pPr algn="l" rtl="0"/>
            <a:r>
              <a:rPr lang="ru-RU" sz="1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30000" dirty="0">
                <a:latin typeface="Arial" panose="020B0604020202020204" pitchFamily="34" charset="0"/>
              </a:rPr>
              <a:t>4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и 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обе почки и тук, который на них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, который на стегнах, 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и сальник, который на печени; с почками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он отделит это;</a:t>
            </a:r>
          </a:p>
          <a:p>
            <a:pPr algn="l" rtl="0"/>
            <a:r>
              <a:rPr lang="ru-RU" sz="1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30000" dirty="0">
                <a:latin typeface="Arial" panose="020B0604020202020204" pitchFamily="34" charset="0"/>
              </a:rPr>
              <a:t>5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и сыны Аароновы </a:t>
            </a:r>
            <a:r>
              <a:rPr lang="ru-RU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сожгут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(</a:t>
            </a:r>
            <a:r>
              <a:rPr lang="he-IL" sz="2800" b="1" dirty="0">
                <a:solidFill>
                  <a:srgbClr val="002060"/>
                </a:solidFill>
                <a:latin typeface="SBL Hebrew" panose="02000000000000000000" pitchFamily="2" charset="-79"/>
              </a:rPr>
              <a:t>הִקְטִיר</a:t>
            </a:r>
            <a:r>
              <a:rPr lang="ru-RU" sz="1800" b="1" i="0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PH" sz="1800" b="1" i="0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“</a:t>
            </a:r>
            <a:r>
              <a:rPr lang="ru-RU" sz="1800" b="1" i="0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обрат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ят</a:t>
            </a:r>
            <a:r>
              <a:rPr lang="ru-RU" sz="1800" b="1" i="0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 в запах</a:t>
            </a:r>
            <a:r>
              <a:rPr lang="en-PH" sz="1800" b="1" i="0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”</a:t>
            </a:r>
            <a:r>
              <a:rPr lang="ru-RU" sz="1800" b="1" i="0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)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это на жертвеннике вместе со всесожжением, которое на дровах, на огне: [это] жертва, </a:t>
            </a:r>
            <a:r>
              <a:rPr lang="ru-RU" sz="2800" b="1" i="0" u="none" strike="noStrike" baseline="0" dirty="0">
                <a:solidFill>
                  <a:schemeClr val="accent1"/>
                </a:solidFill>
                <a:latin typeface="Times New Roman" panose="02020603050405020304" pitchFamily="18" charset="0"/>
              </a:rPr>
              <a:t>благоухание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, приятное Господу.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6038651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D1267-455D-885B-5E24-8D10B3521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 ВЗ священник служил ходатаем с помощью тука кровных жертв</a:t>
            </a:r>
            <a:r>
              <a:rPr lang="en-US" dirty="0"/>
              <a:t> (2)</a:t>
            </a:r>
            <a:r>
              <a:rPr lang="en-PH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EAE23-B5EA-505E-F0C6-C0EF29FD3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Жертва за грех (Лев 4</a:t>
            </a:r>
            <a:r>
              <a:rPr lang="en-PH" b="1" dirty="0"/>
              <a:t>:31)</a:t>
            </a:r>
            <a:endParaRPr lang="en-PH" b="1" dirty="0">
              <a:sym typeface="Wingdings" panose="05000000000000000000" pitchFamily="2" charset="2"/>
            </a:endParaRPr>
          </a:p>
          <a:p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и 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весь тук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ее отделит, подобно как отделяется 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тук из жертвы мирной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, и сожжет [его]</a:t>
            </a:r>
            <a:r>
              <a:rPr lang="en-PH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(</a:t>
            </a:r>
            <a:r>
              <a:rPr lang="he-IL" sz="2800" b="1" dirty="0">
                <a:solidFill>
                  <a:srgbClr val="002060"/>
                </a:solidFill>
                <a:latin typeface="SBL Hebrew" panose="02000000000000000000" pitchFamily="2" charset="-79"/>
              </a:rPr>
              <a:t>הִקְטִיר</a:t>
            </a:r>
            <a:r>
              <a:rPr lang="ru-RU" sz="1800" b="1" i="0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PH" sz="1800" b="1" i="0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“</a:t>
            </a:r>
            <a:r>
              <a:rPr lang="ru-RU" sz="1800" b="1" i="0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обрати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т</a:t>
            </a:r>
            <a:r>
              <a:rPr lang="ru-RU" sz="1800" b="1" i="0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 в запах</a:t>
            </a:r>
            <a:r>
              <a:rPr lang="en-PH" sz="1800" b="1" i="0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”</a:t>
            </a:r>
            <a:r>
              <a:rPr lang="ru-RU" sz="1800" b="1" i="0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)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священник на жертвеннике в приятное </a:t>
            </a:r>
            <a:r>
              <a:rPr lang="ru-RU" sz="2400" b="1" i="0" u="none" strike="noStrike" baseline="0" dirty="0">
                <a:solidFill>
                  <a:schemeClr val="accent2"/>
                </a:solidFill>
                <a:latin typeface="Times New Roman" panose="02020603050405020304" pitchFamily="18" charset="0"/>
              </a:rPr>
              <a:t>благоухание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Господу;</a:t>
            </a:r>
            <a:endParaRPr lang="en-US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220365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DFDAA-E344-7767-D8D6-70298CFCF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 ВЗ священник служил ходатаем с помощью части хлебной жертвы</a:t>
            </a:r>
            <a:r>
              <a:rPr lang="en-PH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D58D2-AB0D-313B-846B-5C4C57ABC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Жертва хлебная</a:t>
            </a:r>
            <a:r>
              <a:rPr lang="en-PH" b="1" dirty="0"/>
              <a:t> (</a:t>
            </a:r>
            <a:r>
              <a:rPr lang="ru-RU" b="1" dirty="0"/>
              <a:t>Лев 2)</a:t>
            </a:r>
          </a:p>
          <a:p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Лев 2</a:t>
            </a:r>
            <a:r>
              <a:rPr lang="en-PH" sz="1800" b="0" i="0" u="none" strike="noStrike" baseline="0" dirty="0">
                <a:latin typeface="Times New Roman" panose="02020603050405020304" pitchFamily="18" charset="0"/>
              </a:rPr>
              <a:t>:2 “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и возьмет </a:t>
            </a:r>
            <a:r>
              <a:rPr lang="en-PH" sz="1800" b="0" i="0" u="none" strike="noStrike" baseline="0" dirty="0">
                <a:latin typeface="Times New Roman" panose="02020603050405020304" pitchFamily="18" charset="0"/>
              </a:rPr>
              <a:t>[</a:t>
            </a:r>
            <a:r>
              <a:rPr lang="ru-RU" sz="1800" dirty="0">
                <a:latin typeface="Times New Roman" panose="02020603050405020304" pitchFamily="18" charset="0"/>
              </a:rPr>
              <a:t>священник</a:t>
            </a:r>
            <a:r>
              <a:rPr lang="en-PH" sz="1800" b="0" i="0" u="none" strike="noStrike" baseline="0" dirty="0">
                <a:latin typeface="Times New Roman" panose="02020603050405020304" pitchFamily="18" charset="0"/>
              </a:rPr>
              <a:t>]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полную горсть 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муки с елеем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и со всем ливаном, и сожжет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(</a:t>
            </a:r>
            <a:r>
              <a:rPr lang="he-IL" sz="2800" b="1" dirty="0">
                <a:solidFill>
                  <a:srgbClr val="002060"/>
                </a:solidFill>
                <a:latin typeface="SBL Hebrew" panose="02000000000000000000" pitchFamily="2" charset="-79"/>
              </a:rPr>
              <a:t>הִקְטִיר</a:t>
            </a:r>
            <a:r>
              <a:rPr lang="ru-RU" sz="1800" b="1" i="0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PH" sz="1800" b="1" i="0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“</a:t>
            </a:r>
            <a:r>
              <a:rPr lang="ru-RU" sz="1800" b="1" i="0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обрати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т</a:t>
            </a:r>
            <a:r>
              <a:rPr lang="ru-RU" sz="1800" b="1" i="0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 в запах</a:t>
            </a:r>
            <a:r>
              <a:rPr lang="en-PH" sz="1800" b="1" i="0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”</a:t>
            </a:r>
            <a:r>
              <a:rPr lang="ru-RU" sz="1800" b="1" i="0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)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сие священник в память на жертвеннике; [это] жертва, </a:t>
            </a:r>
            <a:r>
              <a:rPr lang="ru-RU" sz="2400" b="1" i="0" u="none" strike="noStrike" baseline="0" dirty="0">
                <a:solidFill>
                  <a:schemeClr val="accent2"/>
                </a:solidFill>
                <a:latin typeface="Times New Roman" panose="02020603050405020304" pitchFamily="18" charset="0"/>
              </a:rPr>
              <a:t>благоухание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, приятное Господу</a:t>
            </a:r>
            <a:r>
              <a:rPr lang="en-PH" sz="1800" b="0" i="0" u="none" strike="noStrike" baseline="0" dirty="0">
                <a:latin typeface="Times New Roman" panose="02020603050405020304" pitchFamily="18" charset="0"/>
              </a:rPr>
              <a:t>”</a:t>
            </a:r>
          </a:p>
          <a:p>
            <a:pPr marL="0" indent="0">
              <a:buNone/>
            </a:pP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086496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6BAE-039B-84F1-0465-00ECCB944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Часть </a:t>
            </a:r>
            <a:r>
              <a:rPr lang="en-PH" dirty="0"/>
              <a:t>I: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FEB91-4599-1DFC-29A4-096F0296D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romanUcPeriod"/>
            </a:pPr>
            <a:r>
              <a:rPr lang="ru-RU" sz="2800" b="1" dirty="0">
                <a:solidFill>
                  <a:srgbClr val="FF0000"/>
                </a:solidFill>
              </a:rPr>
              <a:t>Этапы становления Христа первосвященником в Евр 5</a:t>
            </a:r>
            <a:r>
              <a:rPr lang="en-PH" sz="2800" b="1" dirty="0">
                <a:solidFill>
                  <a:srgbClr val="FF0000"/>
                </a:solidFill>
              </a:rPr>
              <a:t>:</a:t>
            </a:r>
            <a:r>
              <a:rPr lang="en-US" sz="2800" b="1" dirty="0">
                <a:solidFill>
                  <a:srgbClr val="FF0000"/>
                </a:solidFill>
              </a:rPr>
              <a:t>8-10</a:t>
            </a:r>
          </a:p>
          <a:p>
            <a:pPr marL="514350" indent="-514350">
              <a:buFont typeface="Arial" panose="020B0604020202020204" pitchFamily="34" charset="0"/>
              <a:buAutoNum type="romanUcPeriod"/>
            </a:pPr>
            <a:r>
              <a:rPr lang="ru-RU" sz="1800" dirty="0"/>
              <a:t>Значение глагола </a:t>
            </a:r>
            <a:r>
              <a:rPr lang="en-PH" sz="1800" dirty="0"/>
              <a:t>“</a:t>
            </a:r>
            <a:r>
              <a:rPr lang="ru-RU" sz="1800" dirty="0"/>
              <a:t>совершившись</a:t>
            </a:r>
            <a:r>
              <a:rPr lang="en-PH" sz="1800" dirty="0"/>
              <a:t>”</a:t>
            </a:r>
            <a:r>
              <a:rPr lang="ru-RU" sz="1800" dirty="0"/>
              <a:t> в Евр 5</a:t>
            </a:r>
            <a:r>
              <a:rPr lang="en-PH" sz="1800" dirty="0"/>
              <a:t>:9</a:t>
            </a:r>
            <a:r>
              <a:rPr lang="ru-RU" sz="1800" dirty="0"/>
              <a:t> через призму </a:t>
            </a:r>
            <a:r>
              <a:rPr lang="en-US" sz="1800" dirty="0"/>
              <a:t>LXX</a:t>
            </a:r>
            <a:endParaRPr lang="en-PH" sz="1800" dirty="0"/>
          </a:p>
          <a:p>
            <a:pPr marL="514350" indent="-514350">
              <a:buAutoNum type="romanUcPeriod"/>
            </a:pPr>
            <a:r>
              <a:rPr lang="ru-RU" sz="1800" dirty="0"/>
              <a:t>Типология священников Аарон-Христос в Евр 5</a:t>
            </a:r>
            <a:r>
              <a:rPr lang="en-US" sz="1800" dirty="0"/>
              <a:t>:1-10</a:t>
            </a:r>
            <a:endParaRPr lang="en-PH" sz="1800" dirty="0"/>
          </a:p>
          <a:p>
            <a:pPr marL="514350" indent="-514350">
              <a:buAutoNum type="romanUcPeriod"/>
            </a:pP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5310758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3B40A-4F9A-8CA0-382A-4E4EC5C5C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331305"/>
            <a:ext cx="9603275" cy="1522450"/>
          </a:xfrm>
        </p:spPr>
        <p:txBody>
          <a:bodyPr>
            <a:normAutofit/>
          </a:bodyPr>
          <a:lstStyle/>
          <a:p>
            <a:r>
              <a:rPr lang="ru-RU" dirty="0"/>
              <a:t>Последовательность </a:t>
            </a:r>
            <a:r>
              <a:rPr lang="ru-RU" i="1" u="sng" dirty="0"/>
              <a:t>испрашивания</a:t>
            </a:r>
            <a:r>
              <a:rPr lang="ru-RU" dirty="0"/>
              <a:t> </a:t>
            </a:r>
            <a:br>
              <a:rPr lang="ru-RU" dirty="0"/>
            </a:br>
            <a:r>
              <a:rPr lang="ru-RU" dirty="0"/>
              <a:t>БОЖЬЕГО </a:t>
            </a:r>
            <a:r>
              <a:rPr lang="ru-RU" i="1" dirty="0"/>
              <a:t>БЛАГОВОЛЕНИЯ</a:t>
            </a:r>
            <a:r>
              <a:rPr lang="en-US" dirty="0"/>
              <a:t> </a:t>
            </a:r>
            <a:r>
              <a:rPr lang="ru-RU" u="sng" dirty="0"/>
              <a:t>священником</a:t>
            </a:r>
            <a:br>
              <a:rPr lang="ru-RU" dirty="0"/>
            </a:br>
            <a:r>
              <a:rPr lang="ru-RU" dirty="0"/>
              <a:t>у жертвенника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72B0F-FF12-2E45-630E-262FA092C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Священник </a:t>
            </a:r>
            <a:r>
              <a:rPr lang="ru-RU" u="sng" dirty="0"/>
              <a:t>воскуряет</a:t>
            </a:r>
            <a:r>
              <a:rPr lang="ru-RU" dirty="0"/>
              <a:t> </a:t>
            </a: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(</a:t>
            </a:r>
            <a:r>
              <a:rPr lang="he-IL" sz="3200" b="1" dirty="0">
                <a:solidFill>
                  <a:srgbClr val="002060"/>
                </a:solidFill>
                <a:latin typeface="SBL Hebrew" panose="02000000000000000000" pitchFamily="2" charset="-79"/>
              </a:rPr>
              <a:t>הִקְטִיר</a:t>
            </a:r>
            <a:r>
              <a:rPr lang="ru-RU" sz="2000" b="1" i="0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PH" sz="2000" b="1" i="0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“</a:t>
            </a:r>
            <a:r>
              <a:rPr lang="ru-RU" sz="2000" b="1" i="0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обращает в запах</a:t>
            </a:r>
            <a:r>
              <a:rPr lang="en-PH" sz="2000" b="1" i="0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”</a:t>
            </a:r>
            <a:r>
              <a:rPr lang="ru-RU" sz="2000" b="1" i="0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)</a:t>
            </a:r>
            <a:r>
              <a:rPr lang="ru-RU" sz="20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FF0000"/>
                </a:solidFill>
              </a:rPr>
              <a:t>тук</a:t>
            </a:r>
            <a:r>
              <a:rPr lang="ru-RU" dirty="0"/>
              <a:t> (и прочее) или </a:t>
            </a:r>
            <a:r>
              <a:rPr lang="ru-RU" b="1" dirty="0">
                <a:solidFill>
                  <a:srgbClr val="FF0000"/>
                </a:solidFill>
              </a:rPr>
              <a:t>часть хлебной жертвы. </a:t>
            </a:r>
            <a:r>
              <a:rPr lang="ru-RU" dirty="0"/>
              <a:t>Создается </a:t>
            </a:r>
            <a:r>
              <a:rPr lang="ru-RU" b="1" dirty="0">
                <a:solidFill>
                  <a:schemeClr val="accent1"/>
                </a:solidFill>
              </a:rPr>
              <a:t>благоухание</a:t>
            </a:r>
            <a:r>
              <a:rPr lang="ru-RU" dirty="0"/>
              <a:t> приятное (букв. </a:t>
            </a:r>
            <a:r>
              <a:rPr lang="en-PH" dirty="0"/>
              <a:t>“</a:t>
            </a:r>
            <a:r>
              <a:rPr lang="ru-RU" dirty="0"/>
              <a:t>успокаивающий аромат для Господа</a:t>
            </a:r>
            <a:r>
              <a:rPr lang="en-PH" dirty="0"/>
              <a:t>”</a:t>
            </a:r>
            <a:r>
              <a:rPr lang="he-IL" sz="2400" b="1" i="0" u="none" strike="noStrike" baseline="0" dirty="0">
                <a:solidFill>
                  <a:srgbClr val="002060"/>
                </a:solidFill>
                <a:latin typeface="SBL Hebrew" panose="02000000000000000000" pitchFamily="2" charset="-79"/>
              </a:rPr>
              <a:t>רֵ֥יחַ נִיחֹ֖חַ לַיהוָֽה </a:t>
            </a:r>
            <a:r>
              <a:rPr lang="ru-RU" sz="2400" b="1" i="0" u="none" strike="noStrike" baseline="0" dirty="0">
                <a:solidFill>
                  <a:srgbClr val="002060"/>
                </a:solidFill>
                <a:latin typeface="SBL Hebrew" panose="02000000000000000000" pitchFamily="2" charset="-79"/>
              </a:rPr>
              <a:t> </a:t>
            </a:r>
            <a:r>
              <a:rPr lang="en-PH" sz="1800" dirty="0"/>
              <a:t>)</a:t>
            </a:r>
            <a:endParaRPr lang="en-PH" sz="1800" b="1" dirty="0">
              <a:solidFill>
                <a:srgbClr val="002060"/>
              </a:solidFill>
            </a:endParaRPr>
          </a:p>
          <a:p>
            <a:r>
              <a:rPr lang="ru-RU" dirty="0"/>
              <a:t>Яхве </a:t>
            </a:r>
            <a:r>
              <a:rPr lang="ru-RU" u="sng" dirty="0"/>
              <a:t>обоняет</a:t>
            </a:r>
            <a:r>
              <a:rPr lang="ru-RU" dirty="0"/>
              <a:t> </a:t>
            </a:r>
            <a:r>
              <a:rPr lang="en-PH" dirty="0"/>
              <a:t>(</a:t>
            </a:r>
            <a:r>
              <a:rPr lang="he-IL" sz="2400" b="1" dirty="0">
                <a:solidFill>
                  <a:srgbClr val="002060"/>
                </a:solidFill>
                <a:latin typeface="SBL Hebrew" panose="02000000000000000000" pitchFamily="2" charset="-79"/>
              </a:rPr>
              <a:t>רָוַח</a:t>
            </a:r>
            <a:r>
              <a:rPr lang="en-PH" dirty="0"/>
              <a:t>) </a:t>
            </a:r>
            <a:r>
              <a:rPr lang="ru-RU" dirty="0"/>
              <a:t>этот аромат (См</a:t>
            </a:r>
            <a:r>
              <a:rPr lang="en-US" dirty="0"/>
              <a:t>.</a:t>
            </a:r>
            <a:r>
              <a:rPr lang="ru-RU" dirty="0"/>
              <a:t> Быт 8</a:t>
            </a:r>
            <a:r>
              <a:rPr lang="en-PH" dirty="0"/>
              <a:t>: 21 </a:t>
            </a:r>
            <a:r>
              <a:rPr lang="he-IL" sz="1800" b="0" i="0" u="none" strike="noStrike" baseline="0" dirty="0">
                <a:latin typeface="SBL Hebrew" panose="02000000000000000000" pitchFamily="2" charset="-79"/>
              </a:rPr>
              <a:t> </a:t>
            </a:r>
            <a:r>
              <a:rPr lang="he-IL" sz="2400" b="1" i="0" u="none" strike="noStrike" baseline="0" dirty="0">
                <a:solidFill>
                  <a:srgbClr val="002060"/>
                </a:solidFill>
                <a:latin typeface="SBL Hebrew" panose="02000000000000000000" pitchFamily="2" charset="-79"/>
              </a:rPr>
              <a:t>וַיָּ֣רַח יְהוָה֘ אֶת־רֵ֣יחַ הַנִּיחֹחַ</a:t>
            </a:r>
            <a:r>
              <a:rPr lang="en-US" sz="1800" b="0" i="0" u="none" strike="noStrike" baseline="0" dirty="0">
                <a:latin typeface="Arial" panose="020B0604020202020204" pitchFamily="34" charset="0"/>
              </a:rPr>
              <a:t>)</a:t>
            </a:r>
            <a:endParaRPr lang="ru-RU" dirty="0"/>
          </a:p>
          <a:p>
            <a:r>
              <a:rPr lang="ru-RU" dirty="0"/>
              <a:t>И Яхве </a:t>
            </a:r>
            <a:r>
              <a:rPr lang="ru-RU" u="sng" dirty="0"/>
              <a:t>благославляет</a:t>
            </a:r>
            <a:r>
              <a:rPr lang="ru-RU" dirty="0"/>
              <a:t> (Быт </a:t>
            </a:r>
            <a:r>
              <a:rPr lang="en-PH" dirty="0"/>
              <a:t>9:1) </a:t>
            </a:r>
            <a:r>
              <a:rPr lang="ru-RU" dirty="0"/>
              <a:t>или </a:t>
            </a:r>
            <a:r>
              <a:rPr lang="ru-RU" u="sng" dirty="0"/>
              <a:t>благоволит</a:t>
            </a:r>
            <a:r>
              <a:rPr lang="ru-RU" dirty="0"/>
              <a:t> (Лев 1</a:t>
            </a:r>
            <a:r>
              <a:rPr lang="en-PH" dirty="0"/>
              <a:t>:4-5</a:t>
            </a:r>
            <a:r>
              <a:rPr lang="ru-RU" dirty="0"/>
              <a:t>)</a:t>
            </a:r>
            <a:r>
              <a:rPr lang="en-US" dirty="0"/>
              <a:t> </a:t>
            </a:r>
            <a:r>
              <a:rPr lang="ru-RU" dirty="0"/>
              <a:t>к тем ради кого совершается ритуал</a:t>
            </a:r>
          </a:p>
        </p:txBody>
      </p:sp>
    </p:spTree>
    <p:extLst>
      <p:ext uri="{BB962C8B-B14F-4D97-AF65-F5344CB8AC3E}">
        <p14:creationId xmlns:p14="http://schemas.microsoft.com/office/powerpoint/2010/main" val="2056342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99663-52F9-C10C-99E4-84EBC08DE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Промежуточные выводы</a:t>
            </a:r>
            <a:r>
              <a:rPr lang="en-PH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EB3F6D-3342-DDE4-5DD7-E612F5A6D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Моисей </a:t>
            </a:r>
            <a:r>
              <a:rPr lang="en-PH" dirty="0"/>
              <a:t>“</a:t>
            </a:r>
            <a:r>
              <a:rPr lang="ru-RU" dirty="0"/>
              <a:t>наполнял</a:t>
            </a:r>
            <a:r>
              <a:rPr lang="en-PH" dirty="0"/>
              <a:t>”</a:t>
            </a:r>
            <a:r>
              <a:rPr lang="ru-RU" dirty="0"/>
              <a:t> руки священников туком и хлебом в течение 7 дней посвящения.</a:t>
            </a:r>
          </a:p>
          <a:p>
            <a:r>
              <a:rPr lang="ru-RU" dirty="0"/>
              <a:t>Эти </a:t>
            </a:r>
            <a:r>
              <a:rPr lang="en-PH" dirty="0"/>
              <a:t>“</a:t>
            </a:r>
            <a:r>
              <a:rPr lang="ru-RU" dirty="0"/>
              <a:t>наполнители</a:t>
            </a:r>
            <a:r>
              <a:rPr lang="en-PH" dirty="0"/>
              <a:t>” </a:t>
            </a:r>
            <a:r>
              <a:rPr lang="ru-RU" dirty="0"/>
              <a:t>были средством создания аромата, который должен был стать приношением для Яхве и испросить Его благоволение.</a:t>
            </a:r>
          </a:p>
          <a:p>
            <a:r>
              <a:rPr lang="ru-RU" dirty="0"/>
              <a:t>Ритуал </a:t>
            </a:r>
            <a:r>
              <a:rPr lang="en-PH" dirty="0"/>
              <a:t>“</a:t>
            </a:r>
            <a:r>
              <a:rPr lang="ru-RU" dirty="0"/>
              <a:t>наполнения</a:t>
            </a:r>
            <a:r>
              <a:rPr lang="en-PH" dirty="0"/>
              <a:t>”</a:t>
            </a:r>
            <a:r>
              <a:rPr lang="en-US" dirty="0"/>
              <a:t> </a:t>
            </a:r>
            <a:r>
              <a:rPr lang="ru-RU" dirty="0"/>
              <a:t>рук священника - это ритуал, имеющий целью обеспечить его инструментарием для ходатайственного служения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5307495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6BAE-039B-84F1-0465-00ECCB944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Часть </a:t>
            </a:r>
            <a:r>
              <a:rPr lang="en-PH" dirty="0"/>
              <a:t>III: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FEB91-4599-1DFC-29A4-096F0296D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romanUcPeriod"/>
            </a:pPr>
            <a:r>
              <a:rPr lang="ru-RU" sz="1800" dirty="0"/>
              <a:t>Этапы становления Христа первосвященником в Евр 5</a:t>
            </a:r>
            <a:r>
              <a:rPr lang="en-PH" sz="1800" dirty="0"/>
              <a:t>:</a:t>
            </a:r>
            <a:r>
              <a:rPr lang="en-US" sz="1800" dirty="0"/>
              <a:t>8-10</a:t>
            </a:r>
          </a:p>
          <a:p>
            <a:pPr marL="514350" indent="-514350">
              <a:buFont typeface="Arial" panose="020B0604020202020204" pitchFamily="34" charset="0"/>
              <a:buAutoNum type="romanUcPeriod"/>
            </a:pPr>
            <a:r>
              <a:rPr lang="ru-RU" sz="1800" dirty="0"/>
              <a:t>Значение глагола </a:t>
            </a:r>
            <a:r>
              <a:rPr lang="en-PH" sz="1800" dirty="0"/>
              <a:t>“</a:t>
            </a:r>
            <a:r>
              <a:rPr lang="ru-RU" sz="1800" dirty="0"/>
              <a:t>совершившись</a:t>
            </a:r>
            <a:r>
              <a:rPr lang="en-PH" sz="1800" dirty="0"/>
              <a:t>”</a:t>
            </a:r>
            <a:r>
              <a:rPr lang="ru-RU" sz="1800" dirty="0"/>
              <a:t> в Евр 5</a:t>
            </a:r>
            <a:r>
              <a:rPr lang="en-PH" sz="1800" dirty="0"/>
              <a:t>:9</a:t>
            </a:r>
            <a:r>
              <a:rPr lang="ru-RU" sz="1800" dirty="0"/>
              <a:t> через призму </a:t>
            </a:r>
            <a:r>
              <a:rPr lang="en-US" sz="1800" dirty="0"/>
              <a:t>LXX</a:t>
            </a:r>
            <a:endParaRPr lang="en-PH" sz="1800" dirty="0"/>
          </a:p>
          <a:p>
            <a:pPr marL="514350" indent="-514350">
              <a:buAutoNum type="romanUcPeriod"/>
            </a:pPr>
            <a:r>
              <a:rPr lang="ru-RU" sz="2800" b="1" dirty="0">
                <a:solidFill>
                  <a:srgbClr val="FF0000"/>
                </a:solidFill>
              </a:rPr>
              <a:t>Типология священников Аарон-Христос в Евр 5</a:t>
            </a:r>
            <a:r>
              <a:rPr lang="en-US" sz="2800" b="1" dirty="0">
                <a:solidFill>
                  <a:srgbClr val="FF0000"/>
                </a:solidFill>
              </a:rPr>
              <a:t>:1-10</a:t>
            </a:r>
            <a:endParaRPr lang="en-PH" sz="2800" b="1" dirty="0">
              <a:solidFill>
                <a:srgbClr val="FF0000"/>
              </a:solidFill>
            </a:endParaRPr>
          </a:p>
          <a:p>
            <a:pPr marL="514350" indent="-514350">
              <a:buAutoNum type="romanUcPeriod"/>
            </a:pP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1810184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93122-8522-38CA-A031-254A91D9C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 … </a:t>
            </a:r>
            <a:r>
              <a:rPr lang="ru-RU" dirty="0"/>
              <a:t>как Аарон</a:t>
            </a:r>
            <a:r>
              <a:rPr lang="en-PH" dirty="0"/>
              <a:t>, </a:t>
            </a:r>
            <a:r>
              <a:rPr lang="ru-RU" dirty="0"/>
              <a:t>так и Христос ...</a:t>
            </a:r>
            <a:r>
              <a:rPr lang="en-PH" dirty="0"/>
              <a:t>” (</a:t>
            </a:r>
            <a:r>
              <a:rPr lang="ru-RU" dirty="0"/>
              <a:t>Евр 5</a:t>
            </a:r>
            <a:r>
              <a:rPr lang="en-PH" dirty="0"/>
              <a:t>:4-5)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431E7-F6F7-672A-21C5-EE9E45D98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послании к Евреям очевидна типологическая связь между Аароном и Христом</a:t>
            </a:r>
            <a:endParaRPr lang="en-PH" dirty="0"/>
          </a:p>
          <a:p>
            <a:r>
              <a:rPr lang="ru-RU" dirty="0"/>
              <a:t>В традиционном понимании типологии (</a:t>
            </a:r>
            <a:r>
              <a:rPr lang="en-PH" dirty="0"/>
              <a:t>L. </a:t>
            </a:r>
            <a:r>
              <a:rPr lang="en-PH" dirty="0" err="1"/>
              <a:t>Goppelt</a:t>
            </a:r>
            <a:r>
              <a:rPr lang="en-PH" dirty="0"/>
              <a:t>, R. Davidson, G. Beale), </a:t>
            </a:r>
            <a:r>
              <a:rPr lang="ru-RU" dirty="0"/>
              <a:t>для </a:t>
            </a:r>
            <a:r>
              <a:rPr lang="ru-RU" sz="1800" dirty="0"/>
              <a:t>типологического сопоставления типа и антитипа харрактерны две особенности</a:t>
            </a:r>
            <a:r>
              <a:rPr lang="en-PH" sz="1800" dirty="0"/>
              <a:t>:</a:t>
            </a:r>
          </a:p>
          <a:p>
            <a:pPr lvl="1"/>
            <a:r>
              <a:rPr lang="ru-RU" dirty="0"/>
              <a:t>Соответсвие </a:t>
            </a:r>
            <a:r>
              <a:rPr lang="en-PH" dirty="0"/>
              <a:t>(Correspondence) </a:t>
            </a:r>
            <a:r>
              <a:rPr lang="ru-RU" dirty="0"/>
              <a:t>НЗ антитипа его ВЗ типу</a:t>
            </a:r>
          </a:p>
          <a:p>
            <a:pPr lvl="1"/>
            <a:r>
              <a:rPr lang="ru-RU" dirty="0"/>
              <a:t>Усиление или Превосходство (</a:t>
            </a:r>
            <a:r>
              <a:rPr lang="en-PH" dirty="0" err="1"/>
              <a:t>Steigerung</a:t>
            </a:r>
            <a:r>
              <a:rPr lang="en-PH" dirty="0"/>
              <a:t>)</a:t>
            </a:r>
            <a:r>
              <a:rPr lang="en-US" dirty="0"/>
              <a:t> </a:t>
            </a:r>
            <a:r>
              <a:rPr lang="ru-RU" dirty="0"/>
              <a:t>НЗ антитипа перед ВЗ типом</a:t>
            </a:r>
          </a:p>
        </p:txBody>
      </p:sp>
    </p:spTree>
    <p:extLst>
      <p:ext uri="{BB962C8B-B14F-4D97-AF65-F5344CB8AC3E}">
        <p14:creationId xmlns:p14="http://schemas.microsoft.com/office/powerpoint/2010/main" val="36710656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8EA8D-21AA-A579-BEDE-940378EA4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Соответсвия между Аароном и Христом (1)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02D61-40DC-1E25-6849-FB04E09F1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Призвание на служение Богом через пророка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PH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Аарон: (через Моисея</a:t>
            </a:r>
            <a:r>
              <a:rPr lang="en-PH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Исх</a:t>
            </a:r>
            <a:r>
              <a:rPr lang="en-PH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28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:1</a:t>
            </a: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1800" baseline="30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никто сам собою не приемлет этой чести, но </a:t>
            </a:r>
            <a:r>
              <a:rPr lang="ru-RU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призываемый Богом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как и Аарон.(Евр 5:4)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PH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Христос: </a:t>
            </a: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(через Давида в Пс 109</a:t>
            </a:r>
            <a:r>
              <a:rPr lang="en-PH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:4)</a:t>
            </a:r>
            <a:endParaRPr lang="ru-RU" sz="1800" baseline="30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 и Христос не Сам Себе присвоил славу быть первосвященником, но </a:t>
            </a:r>
            <a:r>
              <a:rPr lang="ru-RU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Тот, Кто сказал Ему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... Ты священник вовек по чину Мелхиседека.</a:t>
            </a: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(Евр. 5:5-6)</a:t>
            </a:r>
            <a:endParaRPr lang="en-PH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9425957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8EA8D-21AA-A579-BEDE-940378EA4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Соответсвия между Аароном и Христом (2)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02D61-40DC-1E25-6849-FB04E09F1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Приношение (</a:t>
            </a:r>
            <a:r>
              <a:rPr lang="el-GR" sz="1800" b="1" dirty="0">
                <a:effectLst/>
                <a:latin typeface="SBL Greek" panose="02000000000000000000" pitchFamily="2" charset="0"/>
                <a:ea typeface="Calibri" panose="020F0502020204030204" pitchFamily="34" charset="0"/>
                <a:cs typeface="SBL Greek" panose="02000000000000000000" pitchFamily="2" charset="0"/>
              </a:rPr>
              <a:t>προσφέρω</a:t>
            </a:r>
            <a:r>
              <a:rPr lang="ru-RU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PH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Аарон: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</a:pPr>
            <a:r>
              <a:rPr lang="x-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чтобы приносить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l-GR" b="1" dirty="0">
                <a:effectLst/>
                <a:latin typeface="SBL Greek" panose="02000000000000000000" pitchFamily="2" charset="0"/>
                <a:ea typeface="Calibri" panose="020F0502020204030204" pitchFamily="34" charset="0"/>
                <a:cs typeface="SBL Greek" panose="02000000000000000000" pitchFamily="2" charset="0"/>
              </a:rPr>
              <a:t>προσφέρω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x-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дары и жертвы за грехи</a:t>
            </a: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(Евр 5:1)</a:t>
            </a:r>
            <a:endParaRPr lang="en-PH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Христос: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принес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l-GR" b="1" dirty="0">
                <a:effectLst/>
                <a:latin typeface="SBL Greek" panose="02000000000000000000" pitchFamily="2" charset="0"/>
                <a:ea typeface="Calibri" panose="020F0502020204030204" pitchFamily="34" charset="0"/>
                <a:cs typeface="SBL Greek" panose="02000000000000000000" pitchFamily="2" charset="0"/>
              </a:rPr>
              <a:t>προσφέρω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x-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молитвы и моления</a:t>
            </a: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(Евр. 5:7)</a:t>
            </a:r>
            <a:endParaRPr lang="en-PH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0684214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2C512-E05D-D6EF-2A88-467225EDD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Превосходство Христа на Аароном (1)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44ABE-0978-DE32-62D5-D0C215B47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Многие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PH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vs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Единственный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 чину Мелхиседека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PH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Аарониты: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x-none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сякий</a:t>
            </a:r>
            <a:r>
              <a:rPr lang="x-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первосвященник, </a:t>
            </a:r>
            <a:r>
              <a:rPr lang="x-none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 человеков избираемый</a:t>
            </a:r>
            <a:r>
              <a:rPr lang="x-non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(Евр 5:1)</a:t>
            </a:r>
            <a:endParaRPr lang="en-PH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Христос: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быв наречен от Бога </a:t>
            </a:r>
            <a:r>
              <a:rPr lang="ru-RU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Первосвященником по чину Мелхиседека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(Евр. 5:10)</a:t>
            </a:r>
            <a:endParaRPr lang="en-PH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3120071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2C512-E05D-D6EF-2A88-467225EDD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Превосходство Христа на Аароном (</a:t>
            </a:r>
            <a:r>
              <a:rPr lang="en-US" dirty="0"/>
              <a:t>2</a:t>
            </a:r>
            <a:r>
              <a:rPr lang="ru-RU" dirty="0"/>
              <a:t>)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44ABE-0978-DE32-62D5-D0C215B47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Единение с народом: Немощный с немощными </a:t>
            </a:r>
            <a:r>
              <a:rPr lang="en-PH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vs</a:t>
            </a:r>
            <a:r>
              <a:rPr lang="ru-RU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Послушный с послушными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PH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Аарон: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</a:pPr>
            <a:r>
              <a:rPr lang="x-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могущий снисходить </a:t>
            </a:r>
            <a:r>
              <a:rPr lang="x-none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невежествующим и заблуждающим</a:t>
            </a:r>
            <a:r>
              <a:rPr lang="x-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потому что и сам обложен </a:t>
            </a:r>
            <a:r>
              <a:rPr lang="x-none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немощью</a:t>
            </a:r>
            <a:r>
              <a:rPr lang="x-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x-non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(Евр 5:2)</a:t>
            </a:r>
          </a:p>
          <a:p>
            <a:pPr marL="228600" lvl="1" indent="0">
              <a:lnSpc>
                <a:spcPct val="107000"/>
              </a:lnSpc>
              <a:spcBef>
                <a:spcPts val="0"/>
              </a:spcBef>
              <a:buNone/>
            </a:pPr>
            <a:endParaRPr lang="en-PH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Христос: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научился</a:t>
            </a:r>
            <a:r>
              <a:rPr lang="x-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послушанию</a:t>
            </a:r>
            <a:r>
              <a:rPr lang="x-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 стал</a:t>
            </a:r>
            <a:r>
              <a:rPr lang="x-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всех </a:t>
            </a:r>
            <a:r>
              <a:rPr lang="x-none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послушных</a:t>
            </a:r>
            <a:r>
              <a:rPr lang="x-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Ему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источником</a:t>
            </a:r>
            <a:r>
              <a:rPr lang="x-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спасения вечного</a:t>
            </a: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(Евр 5:8-9)</a:t>
            </a:r>
            <a:endParaRPr lang="en-PH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9743634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2C512-E05D-D6EF-2A88-467225EDD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Соответсвия между Аароном и Христом (3)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44ABE-0978-DE32-62D5-D0C215B47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“Наполнен” (</a:t>
            </a:r>
            <a:r>
              <a:rPr lang="el-GR" sz="1800" b="1" dirty="0">
                <a:effectLst/>
                <a:latin typeface="SBL Greek" panose="02000000000000000000" pitchFamily="2" charset="0"/>
                <a:ea typeface="Calibri" panose="020F0502020204030204" pitchFamily="34" charset="0"/>
                <a:cs typeface="SBL Greek" panose="02000000000000000000" pitchFamily="2" charset="0"/>
              </a:rPr>
              <a:t>τελειόω</a:t>
            </a:r>
            <a:r>
              <a:rPr lang="ru-RU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PH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Аарон</a:t>
            </a:r>
            <a:r>
              <a:rPr lang="en-PH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</a:pP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PH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был 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наполнен</a:t>
            </a:r>
            <a:r>
              <a:rPr lang="en-PH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l-GR" b="0" i="0" u="none" strike="noStrike" baseline="0" dirty="0">
                <a:latin typeface="SBL"/>
              </a:rPr>
              <a:t>τετελειωμένου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PH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Лев 21</a:t>
            </a:r>
            <a:r>
              <a:rPr lang="en-PH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:10)</a:t>
            </a: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инструментами для ходатайства - тук и хлеб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</a:pPr>
            <a:endParaRPr lang="en-PH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Христос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был наполнен</a:t>
            </a:r>
            <a:r>
              <a:rPr lang="en-PH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(</a:t>
            </a:r>
            <a:r>
              <a:rPr lang="el-GR" b="0" i="0" u="none" strike="noStrike" baseline="0" dirty="0">
                <a:latin typeface="SBL"/>
              </a:rPr>
              <a:t>τελειωθεὶς</a:t>
            </a:r>
            <a:r>
              <a:rPr lang="en-PH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PH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Евр 5</a:t>
            </a:r>
            <a:r>
              <a:rPr lang="en-PH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:9) </a:t>
            </a: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инструментами для ходатайства – Своими страданиями и послушением</a:t>
            </a:r>
            <a:endParaRPr lang="en-PH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01495213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2030A-82DE-C271-C14A-80E7F4EBC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344557"/>
            <a:ext cx="9603275" cy="1961321"/>
          </a:xfrm>
        </p:spPr>
        <p:txBody>
          <a:bodyPr>
            <a:normAutofit/>
          </a:bodyPr>
          <a:lstStyle/>
          <a:p>
            <a:r>
              <a:rPr lang="ru-RU" sz="2800" dirty="0"/>
              <a:t>Евр 5</a:t>
            </a:r>
            <a:r>
              <a:rPr lang="en-US" sz="2800" dirty="0"/>
              <a:t>:</a:t>
            </a:r>
            <a:r>
              <a:rPr lang="ru-RU" sz="2800" dirty="0"/>
              <a:t>8</a:t>
            </a:r>
            <a:r>
              <a:rPr lang="en-US" sz="2800" dirty="0"/>
              <a:t>-1</a:t>
            </a:r>
            <a:r>
              <a:rPr lang="ru-RU" sz="2800" dirty="0"/>
              <a:t>0</a:t>
            </a:r>
            <a:br>
              <a:rPr lang="en-US" sz="2800" dirty="0"/>
            </a:br>
            <a:r>
              <a:rPr lang="ru-RU" sz="2800" dirty="0"/>
              <a:t>Последовательность событий становления священником (пЕРЕФРАЗ</a:t>
            </a:r>
            <a:r>
              <a:rPr lang="en-US" sz="2800" dirty="0"/>
              <a:t>)</a:t>
            </a:r>
            <a:endParaRPr lang="en-PH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715EF-D9CF-B35D-88F5-6CC6BDA07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491409"/>
            <a:ext cx="9603275" cy="2974936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ru-RU" sz="1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хотя Иисус был и остается </a:t>
            </a:r>
            <a:r>
              <a:rPr lang="ru-RU" sz="1800" b="1" i="0" u="none" strike="noStrike" baseline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Сыном </a:t>
            </a:r>
            <a:r>
              <a:rPr lang="en-US" sz="1800" b="1" i="0" u="none" strike="noStrike" baseline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1800" b="1" i="0" u="none" strike="noStrike" baseline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Бога</a:t>
            </a:r>
            <a:r>
              <a:rPr lang="en-US" sz="1800" b="1" i="0" u="none" strike="noStrike" baseline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однако ... </a:t>
            </a:r>
          </a:p>
          <a:p>
            <a:pPr marL="0" indent="0" algn="l" rtl="0">
              <a:buNone/>
            </a:pPr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1) Он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u="sng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пострадал</a:t>
            </a:r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l" rtl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2) Он </a:t>
            </a:r>
            <a:r>
              <a:rPr lang="ru-RU" sz="1800" b="0" i="0" u="sng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научился</a:t>
            </a:r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послушанию,</a:t>
            </a:r>
          </a:p>
          <a:p>
            <a:pPr marL="0" indent="0" algn="l" rtl="0">
              <a:buNone/>
            </a:pPr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3) Он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 </a:t>
            </a:r>
            <a:r>
              <a:rPr lang="en-PH" sz="1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1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наполнен</a:t>
            </a:r>
            <a:r>
              <a:rPr lang="en-PH" sz="1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sz="1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-наделен </a:t>
            </a:r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этими инструментами для ходатайства</a:t>
            </a:r>
            <a:r>
              <a:rPr lang="en-US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sz="18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buNone/>
            </a:pPr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Он был </a:t>
            </a:r>
            <a:r>
              <a:rPr lang="ru-RU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провозглашен </a:t>
            </a:r>
            <a:r>
              <a:rPr lang="ru-RU" sz="1800" b="1" i="0" u="none" strike="noStrike" baseline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Первосвященником</a:t>
            </a:r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чину Мелхиседека</a:t>
            </a:r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небесах</a:t>
            </a:r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</a:t>
            </a:r>
            <a:endParaRPr lang="ru-RU" sz="18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buNone/>
            </a:pPr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5) </a:t>
            </a:r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таким образом</a:t>
            </a:r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Он </a:t>
            </a:r>
            <a:r>
              <a:rPr lang="ru-RU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стал</a:t>
            </a:r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... </a:t>
            </a:r>
            <a:r>
              <a:rPr lang="ru-RU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Источником</a:t>
            </a:r>
            <a:r>
              <a:rPr lang="ru-RU" sz="1800" b="1" i="0" u="none" strike="noStrike" baseline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спасения </a:t>
            </a:r>
            <a:r>
              <a:rPr lang="ru-RU" sz="18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послушных Ему.</a:t>
            </a:r>
          </a:p>
          <a:p>
            <a:pPr marL="0" indent="0" algn="l" rtl="0">
              <a:buNone/>
            </a:pPr>
            <a:endParaRPr lang="ru-RU" sz="1800" b="0" i="0" u="none" strike="noStrike" baseline="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518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5C628-53F1-0D9F-0BE0-7885AF57B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Евр 5</a:t>
            </a:r>
            <a:r>
              <a:rPr lang="en-US" dirty="0"/>
              <a:t>:9 (</a:t>
            </a:r>
            <a:r>
              <a:rPr lang="ru-RU" dirty="0"/>
              <a:t>СП)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85C59-1E23-A352-BAB1-B893991A0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ru-RU" sz="1800" b="0" i="0" u="none" strike="noStrike" baseline="30000" dirty="0">
                <a:latin typeface="Arial" panose="020B0604020202020204" pitchFamily="34" charset="0"/>
              </a:rPr>
              <a:t>8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хотя Он и Сын, однако страданиями навык послушанию,</a:t>
            </a:r>
          </a:p>
          <a:p>
            <a:pPr algn="l" rtl="0"/>
            <a:r>
              <a:rPr lang="ru-RU" sz="1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30000" dirty="0">
                <a:latin typeface="Arial" panose="020B0604020202020204" pitchFamily="34" charset="0"/>
              </a:rPr>
              <a:t>9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и, </a:t>
            </a:r>
            <a:r>
              <a:rPr lang="ru-RU" sz="2400" b="1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совершившись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, сделался для всех послушных Ему виновником спасения вечного,</a:t>
            </a:r>
          </a:p>
          <a:p>
            <a:pPr algn="l" rtl="0"/>
            <a:r>
              <a:rPr lang="ru-RU" sz="1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30000" dirty="0">
                <a:latin typeface="Arial" panose="020B0604020202020204" pitchFamily="34" charset="0"/>
              </a:rPr>
              <a:t>10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быв наречен от Бога Первосвященником по чину Мелхиседека.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8595585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3F86A-6600-BAEA-9D1B-A4B78DBF0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51791"/>
            <a:ext cx="9603275" cy="1601963"/>
          </a:xfrm>
        </p:spPr>
        <p:txBody>
          <a:bodyPr>
            <a:normAutofit/>
          </a:bodyPr>
          <a:lstStyle/>
          <a:p>
            <a:r>
              <a:rPr lang="ru-RU" dirty="0"/>
              <a:t>Евр 9</a:t>
            </a:r>
            <a:r>
              <a:rPr lang="en-US" dirty="0"/>
              <a:t>:11-12</a:t>
            </a:r>
            <a:br>
              <a:rPr lang="ru-RU" dirty="0"/>
            </a:br>
            <a:r>
              <a:rPr lang="ru-RU" dirty="0"/>
              <a:t>Вечное спасение Христос приобрел </a:t>
            </a:r>
            <a:br>
              <a:rPr lang="ru-RU" dirty="0"/>
            </a:br>
            <a:r>
              <a:rPr lang="ru-RU" dirty="0"/>
              <a:t>в небесном сятилище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2314F-98CD-AA49-2432-B56EDB795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ru-RU" sz="1800" b="0" i="0" u="none" strike="noStrike" baseline="30000" dirty="0">
                <a:latin typeface="Arial" panose="020B0604020202020204" pitchFamily="34" charset="0"/>
              </a:rPr>
              <a:t>1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Но </a:t>
            </a:r>
            <a:r>
              <a:rPr lang="ru-RU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Христос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, </a:t>
            </a:r>
            <a:r>
              <a:rPr lang="ru-RU" sz="1800" b="1" i="0" u="sng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Первосвященник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настоящих благ, </a:t>
            </a:r>
          </a:p>
          <a:p>
            <a:pPr lvl="1"/>
            <a:r>
              <a:rPr lang="ru-RU" sz="1600" b="0" i="0" u="none" strike="noStrike" baseline="0" dirty="0">
                <a:latin typeface="Times New Roman" panose="02020603050405020304" pitchFamily="18" charset="0"/>
              </a:rPr>
              <a:t>придя с большею и совершеннейшею скиниею, </a:t>
            </a:r>
          </a:p>
          <a:p>
            <a:pPr lvl="1"/>
            <a:r>
              <a:rPr lang="ru-RU" sz="1600" b="0" i="0" u="none" strike="noStrike" baseline="0" dirty="0">
                <a:latin typeface="Times New Roman" panose="02020603050405020304" pitchFamily="18" charset="0"/>
              </a:rPr>
              <a:t>нерукотворенною, то есть не такового устроения,</a:t>
            </a:r>
          </a:p>
          <a:p>
            <a:pPr lvl="1"/>
            <a:r>
              <a:rPr lang="ru-RU" sz="1600" b="0" i="0" u="none" strike="noStrike" baseline="30000" dirty="0">
                <a:latin typeface="Arial" panose="020B0604020202020204" pitchFamily="34" charset="0"/>
              </a:rPr>
              <a:t>12</a:t>
            </a:r>
            <a:r>
              <a:rPr lang="ru-RU" sz="1600" b="0" i="0" u="none" strike="noStrike" baseline="0" dirty="0">
                <a:latin typeface="Times New Roman" panose="02020603050405020304" pitchFamily="18" charset="0"/>
              </a:rPr>
              <a:t> и не с кровью козлов и тельцов, </a:t>
            </a:r>
          </a:p>
          <a:p>
            <a:pPr lvl="1"/>
            <a:r>
              <a:rPr lang="ru-RU" sz="1600" b="0" i="0" u="none" strike="noStrike" baseline="0" dirty="0">
                <a:latin typeface="Times New Roman" panose="02020603050405020304" pitchFamily="18" charset="0"/>
              </a:rPr>
              <a:t>но со Своею Кровию, </a:t>
            </a:r>
          </a:p>
          <a:p>
            <a:pPr algn="l" rtl="0"/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однажды </a:t>
            </a:r>
            <a:r>
              <a:rPr lang="ru-RU" sz="1800" b="1" i="0" u="sng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вошел во святилище </a:t>
            </a:r>
          </a:p>
          <a:p>
            <a:pPr algn="l" rtl="0"/>
            <a:r>
              <a:rPr lang="ru-RU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и </a:t>
            </a:r>
            <a:r>
              <a:rPr lang="ru-RU" sz="1800" b="1" i="0" u="sng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приобрел вечное искупление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7141902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B7406-705C-2394-F31D-DE863F748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719481"/>
          </a:xfrm>
        </p:spPr>
        <p:txBody>
          <a:bodyPr>
            <a:normAutofit/>
          </a:bodyPr>
          <a:lstStyle/>
          <a:p>
            <a:r>
              <a:rPr lang="ru-RU" sz="2800" dirty="0"/>
              <a:t>Священник - источник спасения как ходатай</a:t>
            </a:r>
            <a:endParaRPr lang="en-PH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8CE08-809A-2AF3-0F34-5F88D9E40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61322"/>
            <a:ext cx="9603275" cy="3988904"/>
          </a:xfrm>
        </p:spPr>
        <p:txBody>
          <a:bodyPr>
            <a:normAutofit/>
          </a:bodyPr>
          <a:lstStyle/>
          <a:p>
            <a:pPr algn="l" rtl="0"/>
            <a:r>
              <a:rPr lang="ru-RU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Евр 5</a:t>
            </a:r>
            <a:r>
              <a:rPr lang="en-PH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:9-10 </a:t>
            </a:r>
          </a:p>
          <a:p>
            <a:pPr marL="457200" lvl="1" indent="0">
              <a:buNone/>
            </a:pPr>
            <a:r>
              <a:rPr lang="ru-RU" dirty="0">
                <a:latin typeface="Times New Roman" panose="02020603050405020304" pitchFamily="18" charset="0"/>
              </a:rPr>
              <a:t>Имея в руках то, чем Он</a:t>
            </a:r>
            <a:r>
              <a:rPr lang="en-PH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может ходатайствовать перед Богом, Христос был наречен от Бога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</a:rPr>
              <a:t>первосвященником </a:t>
            </a:r>
            <a:r>
              <a:rPr lang="ru-RU" dirty="0">
                <a:latin typeface="Times New Roman" panose="02020603050405020304" pitchFamily="18" charset="0"/>
              </a:rPr>
              <a:t>и</a:t>
            </a:r>
            <a:r>
              <a:rPr lang="en-US" dirty="0">
                <a:latin typeface="Times New Roman" panose="02020603050405020304" pitchFamily="18" charset="0"/>
              </a:rPr>
              <a:t> c</a:t>
            </a:r>
            <a:r>
              <a:rPr lang="ru-RU" dirty="0">
                <a:latin typeface="Times New Roman" panose="02020603050405020304" pitchFamily="18" charset="0"/>
              </a:rPr>
              <a:t>тал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</a:rPr>
              <a:t>источником спасения </a:t>
            </a:r>
            <a:r>
              <a:rPr lang="ru-RU" dirty="0">
                <a:latin typeface="Times New Roman" panose="02020603050405020304" pitchFamily="18" charset="0"/>
              </a:rPr>
              <a:t>для послушных Ему.</a:t>
            </a:r>
            <a:endParaRPr lang="en-US" dirty="0">
              <a:latin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ru-RU" sz="1600" b="0" i="0" u="none" strike="noStrike" baseline="0" dirty="0">
              <a:latin typeface="Times New Roman" panose="02020603050405020304" pitchFamily="18" charset="0"/>
            </a:endParaRPr>
          </a:p>
          <a:p>
            <a:pPr algn="l" rtl="0"/>
            <a:r>
              <a:rPr lang="ru-RU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Евр 7</a:t>
            </a:r>
            <a:r>
              <a:rPr lang="en-PH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:</a:t>
            </a:r>
            <a:r>
              <a:rPr lang="en-US" sz="18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24-25</a:t>
            </a:r>
          </a:p>
          <a:p>
            <a:pPr marL="457200" lvl="1" indent="0">
              <a:buNone/>
            </a:pPr>
            <a:r>
              <a:rPr lang="ru-RU" dirty="0">
                <a:latin typeface="Times New Roman" panose="02020603050405020304" pitchFamily="18" charset="0"/>
              </a:rPr>
              <a:t>А) 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Сей </a:t>
            </a:r>
            <a:r>
              <a:rPr lang="en-PH" b="0" i="0" u="none" strike="noStrike" baseline="0" dirty="0">
                <a:latin typeface="Times New Roman" panose="02020603050405020304" pitchFamily="18" charset="0"/>
              </a:rPr>
              <a:t>[</a:t>
            </a:r>
            <a:r>
              <a:rPr lang="ru-RU" dirty="0">
                <a:latin typeface="Times New Roman" panose="02020603050405020304" pitchFamily="18" charset="0"/>
              </a:rPr>
              <a:t>первосвященник</a:t>
            </a:r>
            <a:r>
              <a:rPr lang="en-PH" dirty="0">
                <a:latin typeface="Times New Roman" panose="02020603050405020304" pitchFamily="18" charset="0"/>
              </a:rPr>
              <a:t>]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, как пребывающий </a:t>
            </a:r>
            <a:r>
              <a:rPr lang="ru-RU" b="0" i="0" u="sng" strike="noStrike" baseline="0" dirty="0">
                <a:latin typeface="Times New Roman" panose="02020603050405020304" pitchFamily="18" charset="0"/>
              </a:rPr>
              <a:t>вечно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, </a:t>
            </a:r>
          </a:p>
          <a:p>
            <a:pPr marL="457200" lvl="1" indent="0">
              <a:buNone/>
            </a:pPr>
            <a:r>
              <a:rPr lang="ru-RU" b="0" i="0" u="none" strike="noStrike" baseline="0" dirty="0">
                <a:latin typeface="Times New Roman" panose="02020603050405020304" pitchFamily="18" charset="0"/>
              </a:rPr>
              <a:t>				</a:t>
            </a:r>
            <a:r>
              <a:rPr lang="en-US" b="0" i="0" u="none" strike="noStrike" baseline="0" dirty="0">
                <a:latin typeface="Times New Roman" panose="02020603050405020304" pitchFamily="18" charset="0"/>
              </a:rPr>
              <a:t>B) 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имеет и </a:t>
            </a:r>
            <a:r>
              <a:rPr lang="ru-RU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священство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b="0" i="0" u="sng" strike="noStrike" baseline="0" dirty="0">
                <a:latin typeface="Times New Roman" panose="02020603050405020304" pitchFamily="18" charset="0"/>
              </a:rPr>
              <a:t>непреходящее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,</a:t>
            </a:r>
            <a:endParaRPr lang="en-US" b="0" i="0" u="none" strike="noStrike" baseline="0" dirty="0">
              <a:latin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ru-RU" b="0" i="0" u="none" strike="noStrike" baseline="0" dirty="0">
                <a:latin typeface="Times New Roman" panose="02020603050405020304" pitchFamily="18" charset="0"/>
              </a:rPr>
              <a:t>				     посему и может </a:t>
            </a:r>
            <a:r>
              <a:rPr lang="ru-RU" b="0" i="0" u="sng" strike="noStrike" baseline="0" dirty="0">
                <a:latin typeface="Times New Roman" panose="02020603050405020304" pitchFamily="18" charset="0"/>
              </a:rPr>
              <a:t>всегда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спасать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 приходящих ...к Богу, </a:t>
            </a:r>
            <a:endParaRPr lang="en-US" b="0" i="0" u="none" strike="noStrike" baseline="0" dirty="0">
              <a:latin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ru-RU" b="0" i="0" u="none" strike="noStrike" baseline="0" dirty="0">
                <a:latin typeface="Times New Roman" panose="02020603050405020304" pitchFamily="18" charset="0"/>
              </a:rPr>
              <a:t>А</a:t>
            </a:r>
            <a:r>
              <a:rPr lang="en-US" b="0" i="0" u="none" strike="noStrike" baseline="0" dirty="0">
                <a:latin typeface="Times New Roman" panose="02020603050405020304" pitchFamily="18" charset="0"/>
              </a:rPr>
              <a:t>’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) будучи </a:t>
            </a:r>
            <a:r>
              <a:rPr lang="ru-RU" b="0" i="0" u="sng" strike="noStrike" baseline="0" dirty="0">
                <a:latin typeface="Times New Roman" panose="02020603050405020304" pitchFamily="18" charset="0"/>
              </a:rPr>
              <a:t>всегда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 жив, </a:t>
            </a:r>
          </a:p>
          <a:p>
            <a:pPr marL="457200" lvl="1" indent="0">
              <a:buNone/>
            </a:pPr>
            <a:r>
              <a:rPr lang="ru-RU" b="0" i="0" u="none" strike="noStrike" baseline="0" dirty="0">
                <a:latin typeface="Times New Roman" panose="02020603050405020304" pitchFamily="18" charset="0"/>
              </a:rPr>
              <a:t>				</a:t>
            </a:r>
            <a:r>
              <a:rPr lang="en-US" b="0" i="0" u="none" strike="noStrike" baseline="0" dirty="0">
                <a:latin typeface="Times New Roman" panose="02020603050405020304" pitchFamily="18" charset="0"/>
              </a:rPr>
              <a:t>B’) 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чтобы </a:t>
            </a:r>
            <a:r>
              <a:rPr lang="ru-RU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ходатайствовать</a:t>
            </a:r>
            <a:r>
              <a:rPr lang="ru-RU" b="0" i="0" u="none" strike="noStrike" baseline="0" dirty="0">
                <a:latin typeface="Times New Roman" panose="02020603050405020304" pitchFamily="18" charset="0"/>
              </a:rPr>
              <a:t> за них.</a:t>
            </a:r>
          </a:p>
          <a:p>
            <a:pPr marL="0" indent="0" algn="l" rtl="0">
              <a:buNone/>
            </a:pP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9128014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9AC55-8734-9235-3527-A20C0F8CA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Структурная типологическая параллель между Христос и Аароном</a:t>
            </a:r>
            <a:endParaRPr lang="en-PH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A47171-5019-788B-B27B-3A24FF15D1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6532319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8EA8D-21AA-A579-BEDE-940378EA4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I. </a:t>
            </a:r>
            <a:r>
              <a:rPr lang="ru-RU" u="sng" dirty="0"/>
              <a:t>Призвание</a:t>
            </a:r>
            <a:r>
              <a:rPr lang="ru-RU" dirty="0"/>
              <a:t> на священническоЕ служение </a:t>
            </a:r>
            <a:br>
              <a:rPr lang="ru-RU" dirty="0"/>
            </a:br>
            <a:r>
              <a:rPr lang="ru-RU" dirty="0"/>
              <a:t>через пророка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02D61-40DC-1E25-6849-FB04E09F1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Аарон: (через Моисея</a:t>
            </a:r>
            <a:r>
              <a:rPr lang="en-PH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Исх</a:t>
            </a:r>
            <a:r>
              <a:rPr lang="en-PH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28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:1</a:t>
            </a: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1800" baseline="30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никто сам собою не приемлет этой чести, но </a:t>
            </a:r>
            <a:r>
              <a:rPr lang="ru-RU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призываемый Богом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как и Аарон.(Евр 5:4)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PH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Христос: </a:t>
            </a: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(через Давида в Пс 109</a:t>
            </a:r>
            <a:r>
              <a:rPr lang="en-PH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:4)</a:t>
            </a:r>
            <a:endParaRPr lang="ru-RU" sz="1800" baseline="30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 и Христос не Сам Себе присвоил славу быть первосвященником, но </a:t>
            </a:r>
            <a:r>
              <a:rPr lang="ru-RU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Тот, Кто сказал Ему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... Ты священник вовек по чину Мелхиседека.</a:t>
            </a:r>
            <a:r>
              <a:rPr lang="ru-RU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(Евр. 5:5-6)</a:t>
            </a:r>
            <a:endParaRPr lang="en-PH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6306367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4BF28-8CD0-03C4-F42E-C1BA1D271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ii. </a:t>
            </a:r>
            <a:r>
              <a:rPr lang="ru-RU" u="sng" dirty="0"/>
              <a:t>Приготовление</a:t>
            </a:r>
            <a:r>
              <a:rPr lang="ru-RU" dirty="0"/>
              <a:t> к служению через </a:t>
            </a:r>
            <a:r>
              <a:rPr lang="en-US" dirty="0"/>
              <a:t>“</a:t>
            </a:r>
            <a:r>
              <a:rPr lang="ru-RU" dirty="0"/>
              <a:t>наполнение</a:t>
            </a:r>
            <a:r>
              <a:rPr lang="en-US" dirty="0"/>
              <a:t>”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21FAE-A73C-4464-0AF4-CE760D87B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09207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Аарон</a:t>
            </a:r>
          </a:p>
          <a:p>
            <a:pPr lvl="1"/>
            <a:r>
              <a:rPr lang="ru-RU" b="1" dirty="0">
                <a:solidFill>
                  <a:srgbClr val="002060"/>
                </a:solidFill>
              </a:rPr>
              <a:t>Семь дней </a:t>
            </a:r>
            <a:r>
              <a:rPr lang="ru-RU" dirty="0"/>
              <a:t>ВЗ священники учавствовали в ритуале </a:t>
            </a:r>
            <a:r>
              <a:rPr lang="en-PH" dirty="0"/>
              <a:t>“</a:t>
            </a:r>
            <a:r>
              <a:rPr lang="ru-RU" dirty="0"/>
              <a:t>наполнения рук.</a:t>
            </a:r>
            <a:r>
              <a:rPr lang="en-PH" dirty="0"/>
              <a:t>” </a:t>
            </a:r>
            <a:r>
              <a:rPr lang="ru-RU" dirty="0"/>
              <a:t>Их руки были напонены </a:t>
            </a:r>
            <a:r>
              <a:rPr lang="ru-RU" u="sng" dirty="0"/>
              <a:t>туком</a:t>
            </a:r>
            <a:r>
              <a:rPr lang="ru-RU" dirty="0"/>
              <a:t> и </a:t>
            </a:r>
            <a:r>
              <a:rPr lang="ru-RU" u="sng" dirty="0"/>
              <a:t>частями хлебных жертв </a:t>
            </a:r>
            <a:r>
              <a:rPr lang="ru-RU" dirty="0"/>
              <a:t>для последующего ходатайственного служения.</a:t>
            </a:r>
          </a:p>
          <a:p>
            <a:pPr marL="457200" lvl="1" indent="0">
              <a:buNone/>
            </a:pPr>
            <a:endParaRPr lang="ru-RU" dirty="0"/>
          </a:p>
          <a:p>
            <a:r>
              <a:rPr lang="ru-RU" dirty="0"/>
              <a:t>Христос</a:t>
            </a:r>
          </a:p>
          <a:p>
            <a:pPr lvl="1"/>
            <a:r>
              <a:rPr lang="ru-RU" b="1" dirty="0">
                <a:solidFill>
                  <a:srgbClr val="002060"/>
                </a:solidFill>
              </a:rPr>
              <a:t>Три с половиной года </a:t>
            </a:r>
            <a:r>
              <a:rPr lang="ru-RU" dirty="0"/>
              <a:t>Христос испытывал страдания оставаясь послушным Богу. Земные </a:t>
            </a:r>
            <a:r>
              <a:rPr lang="ru-RU" u="sng" dirty="0"/>
              <a:t>страдания</a:t>
            </a:r>
            <a:r>
              <a:rPr lang="ru-RU" dirty="0"/>
              <a:t> и </a:t>
            </a:r>
            <a:r>
              <a:rPr lang="ru-RU" u="sng" dirty="0"/>
              <a:t>послушание</a:t>
            </a:r>
            <a:r>
              <a:rPr lang="ru-RU" dirty="0"/>
              <a:t> приготовили Его к священническому служению в небесном святилище и наделили тем, что Он может представить Богу за тех, кто Ему послушен.</a:t>
            </a:r>
          </a:p>
          <a:p>
            <a:pPr marL="457200" lvl="1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733884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4965-C421-967B-4A15-D5AF76667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III</a:t>
            </a:r>
            <a:r>
              <a:rPr lang="ru-RU" dirty="0"/>
              <a:t>. </a:t>
            </a:r>
            <a:r>
              <a:rPr lang="ru-RU" u="sng"/>
              <a:t>Начало и продолжение служения спасения</a:t>
            </a:r>
            <a:br>
              <a:rPr lang="ru-RU" u="sng"/>
            </a:br>
            <a:r>
              <a:rPr lang="ru-RU"/>
              <a:t>Священником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ED246-BBAF-CC25-B32A-699BEA57E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6221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Аарон</a:t>
            </a:r>
          </a:p>
          <a:p>
            <a:pPr lvl="1"/>
            <a:r>
              <a:rPr lang="en-US" dirty="0"/>
              <a:t>“</a:t>
            </a:r>
            <a:r>
              <a:rPr lang="ru-RU" dirty="0"/>
              <a:t>В восьмой день</a:t>
            </a:r>
            <a:r>
              <a:rPr lang="en-US" dirty="0"/>
              <a:t>” (</a:t>
            </a:r>
            <a:r>
              <a:rPr lang="ru-RU" dirty="0"/>
              <a:t>Лев 9</a:t>
            </a:r>
            <a:r>
              <a:rPr lang="en-US" dirty="0"/>
              <a:t>:</a:t>
            </a:r>
            <a:r>
              <a:rPr lang="ru-RU" dirty="0"/>
              <a:t>1) после семи дней </a:t>
            </a:r>
            <a:r>
              <a:rPr lang="en-US" dirty="0"/>
              <a:t>“</a:t>
            </a:r>
            <a:r>
              <a:rPr lang="ru-RU" dirty="0"/>
              <a:t>наполнения рук</a:t>
            </a:r>
            <a:r>
              <a:rPr lang="en-US" dirty="0"/>
              <a:t>”,</a:t>
            </a:r>
            <a:r>
              <a:rPr lang="ru-RU" dirty="0"/>
              <a:t> Аарон </a:t>
            </a:r>
            <a:r>
              <a:rPr lang="ru-RU" u="sng" dirty="0"/>
              <a:t>входит</a:t>
            </a:r>
            <a:r>
              <a:rPr lang="ru-RU" dirty="0"/>
              <a:t> во святилище для </a:t>
            </a:r>
            <a:r>
              <a:rPr lang="en-US" dirty="0"/>
              <a:t>“</a:t>
            </a:r>
            <a:r>
              <a:rPr lang="ru-RU" b="1" dirty="0">
                <a:solidFill>
                  <a:srgbClr val="002060"/>
                </a:solidFill>
              </a:rPr>
              <a:t>очищения-искупления</a:t>
            </a:r>
            <a:r>
              <a:rPr lang="en-US" dirty="0"/>
              <a:t>” </a:t>
            </a:r>
            <a:r>
              <a:rPr lang="ru-RU" dirty="0"/>
              <a:t>священства и народа (Лев 9</a:t>
            </a:r>
            <a:r>
              <a:rPr lang="en-US" dirty="0"/>
              <a:t>:</a:t>
            </a:r>
            <a:r>
              <a:rPr lang="ru-RU" dirty="0"/>
              <a:t> 7). Господь ниспосылает Свою славу, ис этого момента Аарон </a:t>
            </a:r>
            <a:r>
              <a:rPr lang="ru-RU" u="sng" dirty="0"/>
              <a:t>начинает применять </a:t>
            </a:r>
            <a:r>
              <a:rPr lang="ru-RU" dirty="0"/>
              <a:t>инструменты ходатайства для продолжающегося спасения ВЗ Израиля.</a:t>
            </a:r>
          </a:p>
          <a:p>
            <a:r>
              <a:rPr lang="ru-RU" dirty="0"/>
              <a:t>Христос</a:t>
            </a:r>
          </a:p>
          <a:p>
            <a:pPr lvl="1"/>
            <a:r>
              <a:rPr lang="ru-RU" dirty="0"/>
              <a:t>В Пятидесятницу Христос провозглашен Царем и Священником в небесном святилище (Евр 5</a:t>
            </a:r>
            <a:r>
              <a:rPr lang="en-US" dirty="0"/>
              <a:t>:</a:t>
            </a:r>
            <a:r>
              <a:rPr lang="ru-RU" dirty="0"/>
              <a:t>10). В этот день Он входит во святилище, приобретает </a:t>
            </a:r>
            <a:r>
              <a:rPr lang="ru-RU" b="1" dirty="0">
                <a:solidFill>
                  <a:srgbClr val="002060"/>
                </a:solidFill>
              </a:rPr>
              <a:t>вечное искупление </a:t>
            </a:r>
            <a:r>
              <a:rPr lang="ru-RU" dirty="0"/>
              <a:t>(Евр 9</a:t>
            </a:r>
            <a:r>
              <a:rPr lang="en-US" dirty="0"/>
              <a:t>:</a:t>
            </a:r>
            <a:r>
              <a:rPr lang="ru-RU" dirty="0"/>
              <a:t>11-12) и становится источником </a:t>
            </a:r>
            <a:r>
              <a:rPr lang="ru-RU" b="1" dirty="0">
                <a:solidFill>
                  <a:srgbClr val="002060"/>
                </a:solidFill>
              </a:rPr>
              <a:t>вечного спасения </a:t>
            </a:r>
            <a:r>
              <a:rPr lang="ru-RU" dirty="0"/>
              <a:t>(Евр 5</a:t>
            </a:r>
            <a:r>
              <a:rPr lang="en-US" dirty="0"/>
              <a:t>:</a:t>
            </a:r>
            <a:r>
              <a:rPr lang="ru-RU" dirty="0"/>
              <a:t>9). В настоящий момент Он </a:t>
            </a:r>
            <a:r>
              <a:rPr lang="ru-RU" b="1" dirty="0">
                <a:solidFill>
                  <a:srgbClr val="002060"/>
                </a:solidFill>
              </a:rPr>
              <a:t>ходатайствовует </a:t>
            </a:r>
            <a:r>
              <a:rPr lang="ru-RU" dirty="0"/>
              <a:t>за тех, кто через Него приходит к Богу и совершает продолжающееся дело </a:t>
            </a:r>
            <a:r>
              <a:rPr lang="ru-RU" b="1" dirty="0">
                <a:solidFill>
                  <a:srgbClr val="002060"/>
                </a:solidFill>
              </a:rPr>
              <a:t>спасение</a:t>
            </a:r>
            <a:r>
              <a:rPr lang="ru-RU" dirty="0"/>
              <a:t> НЗ Израиля (Евр 7</a:t>
            </a:r>
            <a:r>
              <a:rPr lang="en-US" dirty="0"/>
              <a:t>:</a:t>
            </a:r>
            <a:r>
              <a:rPr lang="ru-RU" dirty="0"/>
              <a:t>24-25).</a:t>
            </a:r>
          </a:p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7566376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7330C-BF86-DB3C-1E22-49E6DD1BF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Спасибо за внимание!</a:t>
            </a:r>
            <a:endParaRPr lang="en-PH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17FBC9-AE5F-9536-4785-05D5C6674A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858399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2030A-82DE-C271-C14A-80E7F4EBC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020417"/>
            <a:ext cx="9603275" cy="833337"/>
          </a:xfrm>
        </p:spPr>
        <p:txBody>
          <a:bodyPr>
            <a:normAutofit/>
          </a:bodyPr>
          <a:lstStyle/>
          <a:p>
            <a:r>
              <a:rPr lang="ru-RU" dirty="0"/>
              <a:t>Евр 5</a:t>
            </a:r>
            <a:r>
              <a:rPr lang="en-US" dirty="0"/>
              <a:t>:</a:t>
            </a:r>
            <a:r>
              <a:rPr lang="ru-RU" dirty="0"/>
              <a:t>8</a:t>
            </a:r>
            <a:r>
              <a:rPr lang="en-US" dirty="0"/>
              <a:t>-1</a:t>
            </a:r>
            <a:r>
              <a:rPr lang="ru-RU" dirty="0"/>
              <a:t>0 (Личный перевод предварительно) 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715EF-D9CF-B35D-88F5-6CC6BDA07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endParaRPr lang="ru-RU" sz="1800" dirty="0">
              <a:latin typeface="Arial" panose="020B0604020202020204" pitchFamily="34" charset="0"/>
            </a:endParaRPr>
          </a:p>
          <a:p>
            <a:pPr marL="0" indent="0" algn="l" rtl="0">
              <a:buNone/>
            </a:pP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хотя Он </a:t>
            </a:r>
            <a:r>
              <a:rPr lang="ru-RU" sz="1800" i="1" dirty="0">
                <a:latin typeface="Times New Roman" panose="02020603050405020304" pitchFamily="18" charset="0"/>
              </a:rPr>
              <a:t>является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Сыном (</a:t>
            </a:r>
            <a:r>
              <a:rPr lang="el-GR" sz="1800" b="0" i="0" u="none" strike="noStrike" baseline="0" dirty="0">
                <a:latin typeface="SBL"/>
              </a:rPr>
              <a:t>ὢν υἱός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), </a:t>
            </a:r>
          </a:p>
          <a:p>
            <a:pPr marL="0" indent="0" algn="l" rtl="0">
              <a:buNone/>
            </a:pP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	однако </a:t>
            </a:r>
            <a:r>
              <a:rPr lang="ru-RU" sz="1800" dirty="0">
                <a:latin typeface="Times New Roman" panose="02020603050405020304" pitchFamily="18" charset="0"/>
              </a:rPr>
              <a:t>через страдания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sng" strike="noStrike" baseline="0" dirty="0">
                <a:latin typeface="Times New Roman" panose="02020603050405020304" pitchFamily="18" charset="0"/>
              </a:rPr>
              <a:t>научился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(</a:t>
            </a:r>
            <a:r>
              <a:rPr lang="el-GR" sz="1800" b="0" i="0" u="none" strike="noStrike" baseline="0" dirty="0">
                <a:latin typeface="SBL"/>
              </a:rPr>
              <a:t>ἔμαθεν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) послушанию,</a:t>
            </a:r>
          </a:p>
          <a:p>
            <a:pPr marL="0" indent="0" algn="l" rtl="0">
              <a:buNone/>
            </a:pP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и, </a:t>
            </a:r>
            <a:r>
              <a:rPr lang="ru-RU" sz="2400" b="1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совершившись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(</a:t>
            </a:r>
            <a:r>
              <a:rPr lang="el-GR" sz="1800" b="0" i="0" u="none" strike="noStrike" baseline="0" dirty="0">
                <a:latin typeface="SBL"/>
              </a:rPr>
              <a:t>ελειωθεὶς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), </a:t>
            </a:r>
          </a:p>
          <a:p>
            <a:pPr marL="0" indent="0" algn="l" rtl="0">
              <a:buNone/>
            </a:pPr>
            <a:r>
              <a:rPr lang="ru-RU" sz="1800" b="0" i="0" strike="noStrike" baseline="0" dirty="0">
                <a:latin typeface="Times New Roman" panose="02020603050405020304" pitchFamily="18" charset="0"/>
              </a:rPr>
              <a:t>	</a:t>
            </a:r>
            <a:r>
              <a:rPr lang="ru-RU" sz="1800" b="0" i="0" u="sng" strike="noStrike" baseline="0" dirty="0">
                <a:latin typeface="Times New Roman" panose="02020603050405020304" pitchFamily="18" charset="0"/>
              </a:rPr>
              <a:t>стал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(</a:t>
            </a:r>
            <a:r>
              <a:rPr lang="el-GR" sz="1800" b="0" i="0" u="none" strike="noStrike" baseline="0" dirty="0">
                <a:latin typeface="SBL"/>
              </a:rPr>
              <a:t>ἐγένετο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) причиной (источником) вечного спасения для всех Ему послушных,</a:t>
            </a:r>
          </a:p>
          <a:p>
            <a:pPr marL="0" indent="0" algn="l" rtl="0">
              <a:buNone/>
            </a:pPr>
            <a:r>
              <a:rPr lang="ru-RU" sz="1800" b="0" i="1" u="none" strike="noStrike" baseline="0" dirty="0">
                <a:latin typeface="Times New Roman" panose="02020603050405020304" pitchFamily="18" charset="0"/>
              </a:rPr>
              <a:t>быв назван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(</a:t>
            </a:r>
            <a:r>
              <a:rPr lang="el-GR" sz="1800" b="0" i="0" u="none" strike="noStrike" baseline="0" dirty="0">
                <a:latin typeface="SBL"/>
              </a:rPr>
              <a:t>προσαγορευθεὶς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) Богом Первосвященником по чину Мелхиседека.</a:t>
            </a:r>
          </a:p>
          <a:p>
            <a:pPr marL="0" indent="0" algn="l" rtl="0">
              <a:buNone/>
            </a:pPr>
            <a:r>
              <a:rPr lang="en-PH" sz="1800" b="0" i="0" u="none" strike="noStrike" baseline="0" dirty="0"/>
              <a:t> 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772059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2030A-82DE-C271-C14A-80E7F4EBC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dirty="0"/>
              <a:t>Какова последовательность событий Евр 5</a:t>
            </a:r>
            <a:r>
              <a:rPr lang="en-US" dirty="0"/>
              <a:t>:</a:t>
            </a:r>
            <a:r>
              <a:rPr lang="ru-RU" dirty="0"/>
              <a:t>8</a:t>
            </a:r>
            <a:r>
              <a:rPr lang="en-US" dirty="0"/>
              <a:t>-1</a:t>
            </a:r>
            <a:r>
              <a:rPr lang="ru-RU" dirty="0"/>
              <a:t>0</a:t>
            </a:r>
            <a:r>
              <a:rPr lang="en-US" dirty="0"/>
              <a:t>?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715EF-D9CF-B35D-88F5-6CC6BDA07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ru-RU" sz="1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PH" sz="1800" b="0" i="0" u="none" strike="noStrike" baseline="0" dirty="0"/>
              <a:t> 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4232079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2030A-82DE-C271-C14A-80E7F4EBC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344557"/>
            <a:ext cx="9603275" cy="1961321"/>
          </a:xfrm>
        </p:spPr>
        <p:txBody>
          <a:bodyPr>
            <a:normAutofit/>
          </a:bodyPr>
          <a:lstStyle/>
          <a:p>
            <a:br>
              <a:rPr lang="en-US" sz="2800" dirty="0"/>
            </a:br>
            <a:r>
              <a:rPr lang="ru-RU" sz="2800" dirty="0"/>
              <a:t>Последовательность событий становления ПЕРВОсвященником (ЕВР 5</a:t>
            </a:r>
            <a:r>
              <a:rPr lang="en-PH" sz="2800" dirty="0"/>
              <a:t>:8-10)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715EF-D9CF-B35D-88F5-6CC6BDA07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491409"/>
            <a:ext cx="9603275" cy="2974936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ru-RU" sz="1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хотя Он </a:t>
            </a:r>
            <a:r>
              <a:rPr lang="ru-RU" sz="1800" b="0" i="1" u="none" strike="noStrike" baseline="0" dirty="0">
                <a:latin typeface="Times New Roman" panose="02020603050405020304" pitchFamily="18" charset="0"/>
              </a:rPr>
              <a:t>является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1" i="0" u="none" strike="noStrike" baseline="0" dirty="0">
                <a:solidFill>
                  <a:srgbClr val="0070C0"/>
                </a:solidFill>
                <a:latin typeface="Times New Roman" panose="02020603050405020304" pitchFamily="18" charset="0"/>
              </a:rPr>
              <a:t>Сыном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, </a:t>
            </a:r>
          </a:p>
          <a:p>
            <a:pPr marL="0" indent="0" algn="l" rtl="0">
              <a:buNone/>
            </a:pP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однако ... </a:t>
            </a:r>
          </a:p>
          <a:p>
            <a:pPr marL="0" indent="0" algn="l" rtl="0">
              <a:buNone/>
            </a:pP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	1) Он </a:t>
            </a:r>
            <a:r>
              <a:rPr lang="ru-RU" sz="1800" b="0" i="0" u="sng" strike="noStrike" baseline="0" dirty="0">
                <a:latin typeface="Times New Roman" panose="02020603050405020304" pitchFamily="18" charset="0"/>
              </a:rPr>
              <a:t>научился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послушанию,</a:t>
            </a:r>
          </a:p>
          <a:p>
            <a:pPr marL="0" indent="0" algn="l" rtl="0">
              <a:buNone/>
            </a:pP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	2) и </a:t>
            </a:r>
            <a:r>
              <a:rPr lang="ru-RU" sz="1800" b="1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совершившись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, </a:t>
            </a:r>
          </a:p>
          <a:p>
            <a:pPr marL="0" indent="0" algn="l" rtl="0">
              <a:buNone/>
            </a:pP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	3) </a:t>
            </a:r>
            <a:r>
              <a:rPr lang="ru-RU" sz="1800" u="sng" dirty="0">
                <a:latin typeface="Times New Roman" panose="02020603050405020304" pitchFamily="18" charset="0"/>
              </a:rPr>
              <a:t>стал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... причиной вечного спасения,</a:t>
            </a:r>
          </a:p>
          <a:p>
            <a:pPr marL="0" indent="0" algn="l" rtl="0">
              <a:buNone/>
            </a:pPr>
            <a:r>
              <a:rPr lang="ru-RU" sz="1800" dirty="0">
                <a:latin typeface="Arial" panose="020B0604020202020204" pitchFamily="34" charset="0"/>
              </a:rPr>
              <a:t>	4) </a:t>
            </a:r>
            <a:r>
              <a:rPr lang="ru-RU" sz="1800" b="1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быв назван </a:t>
            </a:r>
            <a:r>
              <a:rPr lang="ru-RU" sz="1800" dirty="0">
                <a:latin typeface="Times New Roman" panose="02020603050405020304" pitchFamily="18" charset="0"/>
              </a:rPr>
              <a:t>Богом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1" i="0" u="none" strike="noStrike" baseline="0" dirty="0">
                <a:solidFill>
                  <a:srgbClr val="0070C0"/>
                </a:solidFill>
                <a:latin typeface="Times New Roman" panose="02020603050405020304" pitchFamily="18" charset="0"/>
              </a:rPr>
              <a:t>Первосвященником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по чину Мелхиседека.</a:t>
            </a:r>
          </a:p>
        </p:txBody>
      </p:sp>
    </p:spTree>
    <p:extLst>
      <p:ext uri="{BB962C8B-B14F-4D97-AF65-F5344CB8AC3E}">
        <p14:creationId xmlns:p14="http://schemas.microsoft.com/office/powerpoint/2010/main" val="3200582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4D696-7D67-8207-09CA-7FFA8031E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Евр</a:t>
            </a:r>
            <a:r>
              <a:rPr lang="en-US" dirty="0"/>
              <a:t> 5:8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39489-3000-CB27-60F0-0940813B2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1800" b="0" i="0" u="sng" strike="noStrike" baseline="0" dirty="0">
                <a:latin typeface="SBL"/>
              </a:rPr>
              <a:t>ἔμαθεν</a:t>
            </a:r>
            <a:r>
              <a:rPr lang="el-GR" sz="1800" b="0" i="0" u="none" strike="noStrike" baseline="0" dirty="0">
                <a:latin typeface="SBL"/>
              </a:rPr>
              <a:t> ἀφ᾽ ὧν </a:t>
            </a:r>
            <a:r>
              <a:rPr lang="el-GR" sz="1800" b="0" i="0" u="sng" strike="noStrike" baseline="0" dirty="0">
                <a:latin typeface="SBL"/>
              </a:rPr>
              <a:t>ἔπαθεν</a:t>
            </a:r>
            <a:r>
              <a:rPr lang="el-GR" sz="1800" b="0" i="0" u="none" strike="noStrike" baseline="0" dirty="0">
                <a:latin typeface="SBL"/>
              </a:rPr>
              <a:t> τὴν ὑπακοήν</a:t>
            </a:r>
            <a:endParaRPr lang="en-US" sz="1800" b="0" i="0" u="none" strike="noStrike" baseline="0" dirty="0">
              <a:latin typeface="SBL"/>
            </a:endParaRPr>
          </a:p>
          <a:p>
            <a:r>
              <a:rPr lang="en-US" sz="1800" b="0" i="0" u="none" strike="noStrike" baseline="0" dirty="0">
                <a:latin typeface="Arial" panose="020B0604020202020204" pitchFamily="34" charset="0"/>
              </a:rPr>
              <a:t>he </a:t>
            </a:r>
            <a:r>
              <a:rPr lang="en-US" sz="1800" b="0" i="0" u="sng" strike="noStrike" baseline="0" dirty="0">
                <a:latin typeface="Arial" panose="020B0604020202020204" pitchFamily="34" charset="0"/>
              </a:rPr>
              <a:t>learned</a:t>
            </a:r>
            <a:r>
              <a:rPr lang="en-US" sz="1800" b="0" i="0" u="none" strike="noStrike" baseline="0" dirty="0">
                <a:latin typeface="Arial" panose="020B0604020202020204" pitchFamily="34" charset="0"/>
              </a:rPr>
              <a:t> obedience through what he </a:t>
            </a:r>
            <a:r>
              <a:rPr lang="en-US" sz="1800" b="0" i="0" u="sng" strike="noStrike" baseline="0" dirty="0">
                <a:latin typeface="Arial" panose="020B0604020202020204" pitchFamily="34" charset="0"/>
              </a:rPr>
              <a:t>suffered</a:t>
            </a:r>
            <a:r>
              <a:rPr lang="en-US" sz="1800" b="0" i="0" u="none" strike="noStrike" baseline="0" dirty="0">
                <a:latin typeface="Arial" panose="020B0604020202020204" pitchFamily="34" charset="0"/>
              </a:rPr>
              <a:t> (Heb. 5:8 ESV)</a:t>
            </a:r>
          </a:p>
          <a:p>
            <a:endParaRPr lang="ru-RU" sz="1800" dirty="0">
              <a:latin typeface="SBL"/>
            </a:endParaRPr>
          </a:p>
          <a:p>
            <a:r>
              <a:rPr lang="ru-RU" sz="1800" dirty="0">
                <a:latin typeface="SBL"/>
              </a:rPr>
              <a:t>Букв. перевод</a:t>
            </a:r>
            <a:r>
              <a:rPr lang="en-PH" b="1" dirty="0">
                <a:latin typeface="SBL"/>
              </a:rPr>
              <a:t>: </a:t>
            </a:r>
            <a:r>
              <a:rPr lang="ru-RU" b="1" dirty="0">
                <a:latin typeface="SBL"/>
              </a:rPr>
              <a:t>Он </a:t>
            </a:r>
            <a:r>
              <a:rPr lang="ru-RU" b="1" u="sng" dirty="0">
                <a:latin typeface="SBL"/>
              </a:rPr>
              <a:t>научился</a:t>
            </a:r>
            <a:r>
              <a:rPr lang="ru-RU" b="1" dirty="0">
                <a:latin typeface="SBL"/>
              </a:rPr>
              <a:t> послушанию через то, что </a:t>
            </a:r>
            <a:r>
              <a:rPr lang="ru-RU" b="1" u="sng" dirty="0">
                <a:latin typeface="SBL"/>
              </a:rPr>
              <a:t>выстрадал</a:t>
            </a:r>
          </a:p>
          <a:p>
            <a:endParaRPr lang="ru-RU" b="1" dirty="0">
              <a:latin typeface="SBL"/>
            </a:endParaRPr>
          </a:p>
          <a:p>
            <a:r>
              <a:rPr lang="ru-RU" sz="1800" dirty="0">
                <a:latin typeface="SBL"/>
              </a:rPr>
              <a:t>Страдания Иисуса – это то средство, через которое он научился послушанию. </a:t>
            </a:r>
          </a:p>
          <a:p>
            <a:r>
              <a:rPr lang="el-GR" sz="2000" b="1" i="0" u="none" strike="noStrike" baseline="0" dirty="0">
                <a:solidFill>
                  <a:srgbClr val="002060"/>
                </a:solidFill>
                <a:latin typeface="SBL"/>
              </a:rPr>
              <a:t>ἔπαθεν</a:t>
            </a:r>
            <a:r>
              <a:rPr lang="ru-RU" sz="1800" b="1" i="0" u="none" strike="noStrike" baseline="0" dirty="0">
                <a:solidFill>
                  <a:srgbClr val="002060"/>
                </a:solidFill>
                <a:latin typeface="SBL"/>
              </a:rPr>
              <a:t> </a:t>
            </a:r>
            <a:r>
              <a:rPr lang="en-US" sz="1800" b="1" dirty="0">
                <a:solidFill>
                  <a:srgbClr val="002060"/>
                </a:solidFill>
                <a:latin typeface="SBL"/>
              </a:rPr>
              <a:t>“</a:t>
            </a:r>
            <a:r>
              <a:rPr lang="ru-RU" sz="1800" b="1" dirty="0">
                <a:solidFill>
                  <a:srgbClr val="002060"/>
                </a:solidFill>
                <a:latin typeface="SBL"/>
              </a:rPr>
              <a:t>Он пострадал</a:t>
            </a:r>
            <a:r>
              <a:rPr lang="en-US" sz="1800" b="1" dirty="0">
                <a:solidFill>
                  <a:srgbClr val="002060"/>
                </a:solidFill>
                <a:latin typeface="SBL"/>
              </a:rPr>
              <a:t>” </a:t>
            </a:r>
            <a:r>
              <a:rPr lang="ru-RU" sz="1800" b="1" dirty="0">
                <a:solidFill>
                  <a:srgbClr val="002060"/>
                </a:solidFill>
                <a:latin typeface="SBL"/>
              </a:rPr>
              <a:t> есть начальная точка в цепочке событий на пути становления первосвященником. Второй глагол </a:t>
            </a:r>
            <a:r>
              <a:rPr lang="en-US" sz="1800" b="1" dirty="0">
                <a:solidFill>
                  <a:srgbClr val="002060"/>
                </a:solidFill>
                <a:latin typeface="SBL"/>
              </a:rPr>
              <a:t>“</a:t>
            </a:r>
            <a:r>
              <a:rPr lang="ru-RU" sz="1800" b="1" dirty="0">
                <a:solidFill>
                  <a:srgbClr val="002060"/>
                </a:solidFill>
                <a:latin typeface="SBL"/>
              </a:rPr>
              <a:t>научился послушанию</a:t>
            </a:r>
            <a:r>
              <a:rPr lang="en-US" sz="1800" b="1" dirty="0">
                <a:solidFill>
                  <a:srgbClr val="002060"/>
                </a:solidFill>
                <a:latin typeface="SBL"/>
              </a:rPr>
              <a:t>”</a:t>
            </a:r>
            <a:r>
              <a:rPr lang="ru-RU" sz="1800" b="1" dirty="0">
                <a:solidFill>
                  <a:srgbClr val="002060"/>
                </a:solidFill>
                <a:latin typeface="SBL"/>
              </a:rPr>
              <a:t> есть</a:t>
            </a:r>
            <a:r>
              <a:rPr lang="en-US" sz="1800" b="1" dirty="0">
                <a:solidFill>
                  <a:srgbClr val="002060"/>
                </a:solidFill>
                <a:latin typeface="SBL"/>
              </a:rPr>
              <a:t> </a:t>
            </a:r>
            <a:r>
              <a:rPr lang="ru-RU" sz="1800" b="1" dirty="0">
                <a:solidFill>
                  <a:srgbClr val="002060"/>
                </a:solidFill>
                <a:latin typeface="SBL"/>
              </a:rPr>
              <a:t>следствие страданий.</a:t>
            </a:r>
            <a:endParaRPr lang="en-PH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153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50607-43FD-C4C4-A57A-608DC7774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Какова последовательность событий </a:t>
            </a:r>
            <a:br>
              <a:rPr lang="ru-RU" dirty="0"/>
            </a:br>
            <a:r>
              <a:rPr lang="ru-RU" dirty="0"/>
              <a:t>в Евр 5</a:t>
            </a:r>
            <a:r>
              <a:rPr lang="en-US" dirty="0"/>
              <a:t>:</a:t>
            </a:r>
            <a:r>
              <a:rPr lang="ru-RU" dirty="0"/>
              <a:t>8</a:t>
            </a:r>
            <a:r>
              <a:rPr lang="en-US" dirty="0"/>
              <a:t>?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14D81-BD1F-E06A-5F48-2BD16CA94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Оставаясь Сыном</a:t>
            </a:r>
          </a:p>
          <a:p>
            <a:r>
              <a:rPr lang="ru-RU" dirty="0"/>
              <a:t>Он пострадал</a:t>
            </a:r>
          </a:p>
          <a:p>
            <a:r>
              <a:rPr lang="ru-RU" dirty="0"/>
              <a:t>И научился послушанию</a:t>
            </a:r>
          </a:p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41606214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616</TotalTime>
  <Words>2655</Words>
  <Application>Microsoft Office PowerPoint</Application>
  <PresentationFormat>Widescreen</PresentationFormat>
  <Paragraphs>253</Paragraphs>
  <Slides>46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4" baseType="lpstr">
      <vt:lpstr>Arial</vt:lpstr>
      <vt:lpstr>Calibri</vt:lpstr>
      <vt:lpstr>Gill Sans MT</vt:lpstr>
      <vt:lpstr>SBL</vt:lpstr>
      <vt:lpstr>SBL Greek</vt:lpstr>
      <vt:lpstr>SBL Hebrew</vt:lpstr>
      <vt:lpstr>Times New Roman</vt:lpstr>
      <vt:lpstr>Gallery</vt:lpstr>
      <vt:lpstr>Природа "совершенства" Христа  как первосвященника  в ЕВР 5:9</vt:lpstr>
      <vt:lpstr>Содержание</vt:lpstr>
      <vt:lpstr>Часть I:</vt:lpstr>
      <vt:lpstr>Евр 5:9 (СП)</vt:lpstr>
      <vt:lpstr>Евр 5:8-10 (Личный перевод предварительно) </vt:lpstr>
      <vt:lpstr> Какова последовательность событий Евр 5:8-10?</vt:lpstr>
      <vt:lpstr> Последовательность событий становления ПЕРВОсвященником (ЕВР 5:8-10)</vt:lpstr>
      <vt:lpstr>Евр 5:8</vt:lpstr>
      <vt:lpstr>Какова последовательность событий  в Евр 5:8?</vt:lpstr>
      <vt:lpstr>Евр 5:9</vt:lpstr>
      <vt:lpstr>Какова последовательность событий  в Евр 5:8-9?</vt:lpstr>
      <vt:lpstr>Евр 5:10</vt:lpstr>
      <vt:lpstr>Последовательность становления Первосвященником в Евр 5:8-10</vt:lpstr>
      <vt:lpstr>Священник как источник спасения В Евр 5:8-10 и Евр 7:24-25</vt:lpstr>
      <vt:lpstr>Ходатайство первосвященника = спасение через священника</vt:lpstr>
      <vt:lpstr>Часть II:</vt:lpstr>
      <vt:lpstr>Евр 5:8-10 Бог сделал Иисуса совершенным?</vt:lpstr>
      <vt:lpstr>Сомнения?</vt:lpstr>
      <vt:lpstr>“и совершившись” (τελειωθεὶς)  Евр 5:9</vt:lpstr>
      <vt:lpstr>BDAG на τελειόω in Heb 5:9 </vt:lpstr>
      <vt:lpstr>Предположение</vt:lpstr>
      <vt:lpstr>Фраза “Наполнять руки” (τελειόω τὰς χεῖρας)  в LXX применительно к первосвященнику</vt:lpstr>
      <vt:lpstr>Употребление τελειόω без слова “Руки” в LXX применительно к первосвященнику</vt:lpstr>
      <vt:lpstr>Исх 28:41 Этапы становления священником в ВЗ</vt:lpstr>
      <vt:lpstr>Чем были “наполнены” Руки Аарона во время посвящения? Исх 29:22-24</vt:lpstr>
      <vt:lpstr>Что нужно было сделать с туком и хлебом? Исх 29:24-25 – “воскурить” в благоухание</vt:lpstr>
      <vt:lpstr>КАК ВЗ священник служил ходатаем с помощью тука кровных жертв (1)?</vt:lpstr>
      <vt:lpstr>КАК ВЗ священник служил ходатаем с помощью тука кровных жертв (2)?</vt:lpstr>
      <vt:lpstr>КАК ВЗ священник служил ходатаем с помощью части хлебной жертвы?</vt:lpstr>
      <vt:lpstr>Последовательность испрашивания  БОЖЬЕГО БЛАГОВОЛЕНИЯ священником у жертвенника</vt:lpstr>
      <vt:lpstr>Промежуточные выводы:</vt:lpstr>
      <vt:lpstr>Часть III:</vt:lpstr>
      <vt:lpstr>“ … как Аарон, так и Христос ...” (Евр 5:4-5)</vt:lpstr>
      <vt:lpstr>Соответсвия между Аароном и Христом (1)</vt:lpstr>
      <vt:lpstr>Соответсвия между Аароном и Христом (2)</vt:lpstr>
      <vt:lpstr>Превосходство Христа на Аароном (1)</vt:lpstr>
      <vt:lpstr>Превосходство Христа на Аароном (2)</vt:lpstr>
      <vt:lpstr>Соответсвия между Аароном и Христом (3)</vt:lpstr>
      <vt:lpstr>Евр 5:8-10 Последовательность событий становления священником (пЕРЕФРАЗ)</vt:lpstr>
      <vt:lpstr>Евр 9:11-12 Вечное спасение Христос приобрел  в небесном сятилище</vt:lpstr>
      <vt:lpstr>Священник - источник спасения как ходатай</vt:lpstr>
      <vt:lpstr>Структурная типологическая параллель между Христос и Аароном</vt:lpstr>
      <vt:lpstr>I. Призвание на священническоЕ служение  через пророка</vt:lpstr>
      <vt:lpstr>ii. Приготовление к служению через “наполнение”</vt:lpstr>
      <vt:lpstr>III. Начало и продолжение служения спасения Священником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Andrey Sevryukov</dc:creator>
  <cp:lastModifiedBy>Andrey Sevryukov</cp:lastModifiedBy>
  <cp:revision>13</cp:revision>
  <dcterms:created xsi:type="dcterms:W3CDTF">2023-02-07T08:18:16Z</dcterms:created>
  <dcterms:modified xsi:type="dcterms:W3CDTF">2023-04-06T10:48:07Z</dcterms:modified>
</cp:coreProperties>
</file>