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326" r:id="rId2"/>
    <p:sldId id="271" r:id="rId3"/>
    <p:sldId id="28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273" r:id="rId33"/>
    <p:sldId id="274" r:id="rId34"/>
    <p:sldId id="327" r:id="rId35"/>
    <p:sldId id="328" r:id="rId36"/>
    <p:sldId id="329" r:id="rId37"/>
    <p:sldId id="330" r:id="rId38"/>
    <p:sldId id="331" r:id="rId39"/>
    <p:sldId id="275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57772" autoAdjust="0"/>
  </p:normalViewPr>
  <p:slideViewPr>
    <p:cSldViewPr>
      <p:cViewPr varScale="1">
        <p:scale>
          <a:sx n="54" d="100"/>
          <a:sy n="54" d="100"/>
        </p:scale>
        <p:origin x="27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7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Сегодня мы с вами поговорим о нашей окружающей среде.</a:t>
            </a:r>
          </a:p>
          <a:p>
            <a:r>
              <a:rPr lang="ru-RU" dirty="0"/>
              <a:t>О том, как она влияет на наше здоровье.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82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Перенаселенность часто наносит ущерб экономике страны.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страна не в состоянии прокормить свое население, она должна импортировать продовольствие из других стран.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Поселения людей занимают пространство, необходимое для ферм и лесов, их отходы загрязняют воду, землю и воздух.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Уничтожение лесов приводит к потере среды обитания животных, а также к потере видов растений и сокращению их возможности поглощать углекислый газ и выделять кислород.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Перенаселенность представляет серьезные трудности для эффективного управления и вызывает стрессы, поэтому, как следствие, увеличивается число конфликтов и беспорядков.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8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период с 1950 по 2005 год число детей, рожденных одной женщиной, снизилось с 5,02 до 2,65, хотя даже при таких темпах население планеты продолжает увеличиваться.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Численность по континентам (с 1950 по 2005 год) представлена в таблице ниже.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условии, что в каждой семье родится только один ребёнок, согласно прогнозам, население достигнет 10 миллиардов прежде, чем оно начнет сокращаться.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6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Устойчивое</a:t>
            </a:r>
            <a:r>
              <a:rPr lang="ru-RU" baseline="0" dirty="0"/>
              <a:t> сельское хозяйство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Вопрос </a:t>
            </a:r>
            <a:r>
              <a:rPr lang="ru-RU" b="1" dirty="0"/>
              <a:t>ресурсосберегающего сельского хозяйства </a:t>
            </a:r>
            <a:r>
              <a:rPr lang="ru-RU" dirty="0"/>
              <a:t>тесно связан с перенаселенностью.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Усовершенствование сельскохозяйственных технологий привело к многократному повышению урожайности на гектар используемой земли.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подобные улучшения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проходят без экологических издержек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соблюсти баланс между запросами сельского хозяйства и сохранением природных ресурсов, необходимо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дальнейшее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изменение в подходах и правильная расстановка приоритетов 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сельском хозяйстве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57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Обширная вырубка лесов зачастую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наносит</a:t>
            </a:r>
            <a:r>
              <a:rPr lang="ru-R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ущерб качеству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земель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Хотя около 30 процентов поверхности земли все еще покрыто лесами, ежегодно огромные площади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подвергаются обезлесению.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24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Баланс между потребностью планеты в лесах и нашей потребностью в пище найти нелегко, особенно в связи со все возрастающей перенаселенностью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Вырубка лесов способствует изменению климата.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Влажные лесные почвы быстро высыхают без тенистого полога леса.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Бывшие леса могут быстро превратиться в пустыню.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Нельзя забывать и о том, что именно леса обеспечивают поглощение парниковых газов.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57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Неравномерность развития различных регионов мира означает,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хотя в настоящее время производится достаточно продуктов питания, чтобы удовлетворить нужды всего населения, пища не всегда доступна для всех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Бедность и последствия климатических изменений ощущаются гораздо острее в засушливых местах, где происходит опустынивание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земель. Многие неразвитые страны не имеют адекватной инфраструктуры, </a:t>
            </a:r>
            <a:r>
              <a:rPr lang="ru-RU" dirty="0"/>
              <a:t>отсутствие которой не позволяет</a:t>
            </a:r>
            <a:r>
              <a:rPr lang="ru-RU" baseline="0" dirty="0"/>
              <a:t> распределить пищу надлежащим образом.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41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Большинство ученых согласны, что за последние 100 лет климат значительно изменился в сторону потепления, хотя о причинах этого явления существуют разные мнения.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Несомненно одно: изменение климата  влияет на производство продуктов питания. Урожайность зерновых может изменяться в зависимости от температурных условий. Например, Международный исследовательский институт риса на Филиппинах обнаружил, что производство риса сокращалось на 10 процентов  каждый раз, когда ночная минимальная температура увеличивалась на 1 градус Цельсия в течение периода роста риса.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Исследователи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Лобелл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Филд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сообщили, что изменения климата с 1981 года привели к ежегодным потерям пшеницы, кукурузы и ячменя в размере примерно 5 миллиардов  долларов в год суммарно (по состоянию на 2002 год). Это не значительное количество, тем не менее, оно соотносимо со стоимостью улучшенных урожаев, полученных в результате технологических изменений.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66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последнее столетие потребление энергии во многом определялось ископаемым топливом.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Увеличение стоимости такой энергии, скорее всего,  будет стимулировать переход на альтернативные источники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энергии.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о,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независимо от вопроса о стоимости, энергосбережение является важной частью охраны окружающей среды.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24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Особую тревогу вызывает загрязнение воды и воздуха.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Индустриализация породила огромное количество сопутствующих отходов. Серьезность загрязнения окружающей среды зависит от состава этих отходов. Например, вездесущие пластмассы. Они являются производными нефтепродуктов и, хотя изделия из пластмассы весьма полезны в обиходе, их распад в естественных условиях не происходит быстро. Было доказано, что пластик может сохраняться в течение нескольких десятилетий. Даже при смешивании пластмассы с целлюлозой для производства так называемого «биологически разлагающегося пластика», частицы пластмассы сохраняются гораздо дольше, чем целлюлоза, которая разлагается быстрее.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Теоретически, оставшиеся частицы пластмасс, если они достаточно малы, могут подвергаться бактериальному разложению. На практике же оказывается, что это разложение далеко не</a:t>
            </a:r>
            <a:r>
              <a:rPr lang="ru-R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всегда соответствует прогнозам.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Штат Калифорния подал в суд на производителей пластиковых бутылок «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ENSO Plastics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Aquamantra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«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Balance Water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обвиняя их в ложных заявлениях.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16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Воздействие солнца, ветра и волн лишь размельчает пластмассу на фрагменты, но в конце концов, большинство этих частиц попадает в океан. Ученые обнаружили в Тихом океане твердые частицы пластмасс на глубине от 4,5 до 9 метров. Эти частицы, называемые «пластмассовые гранулы», были обнаружены и в пищеварительных трактах криля (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***прим.- вид морского рачка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который является основным источником питания для большинства морских обитателей. Таким образом, наша зависимость от одноразовых пластиковых бутылок может представлять огромную угрозу для планеты.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8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Несколько лет назад мы с женой подыскивали  дачный домик, чтобы проводить  выходные на природе. К северу от Торонто в районе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Мускока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мы нашли прекрасные бирюзовые озера. Они произвели на нас огромное впечатление, и мы восхищались тропическим цветом их воды, но нам сообщили, что эти озера мертвы. Кислотные дожди, вызванные промышленным загрязнением атмосферы, повлияли на эти водоемы до такой степени, что вся флора и фауна в них погибла. Сохранившие внешнюю красоту, но ставшие слишком токсичными для всего живого, эти озера превратились в мертвые водоемы.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8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Вспышки заболеваний очень часто связаны с вирусным и бактериальным загрязнением отходами жизнедеятельности человека и животных.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Гигиена является фундаментальным принципом здоровья.</a:t>
            </a:r>
            <a:endParaRPr lang="en-CA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249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Консультативный технический совет института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Блэксмита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сообщил, что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люди, живущие в загрязненных регионах, могут не иметь текущих проблем со здоровьем, однако в дальнейшем у них, как правило, развиваются болезни 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рак, легочные инфекции и умственная отсталость.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52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различных регионах мира есть города, где продолжительность жизни населения приближается к продолжительности жизни в средние века, а врожденные дефекты являются скорее нормой, чем исключением. Есть места, где темпы заболеваемости астмой среди детей превышают 90 процентов. В этих регионах продолжительность жизни может быть вдвое меньше, чем в богатых странах. Но даже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Северной Америке половина населения находится под воздействием опасных последствий загрязнения окружающей среды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 оценке Американской легочной ассоциации, примерно 50 процентов американцев живут на территориях с опасным уровнем нарушения озонового слоя или загрязнения пестицидами. Университет Южной Калифорнии вел наблюдения за тремя группами детей, живущих в разных районах  вокруг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Лос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Анжелеса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Было достаточно убедительно показано нарушение развития легких у детей, которые жили в более загрязненных атмосферных условиях. Такие дети подвержены повышенному риску бронхиальных и легочных заболеваний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Последующие исследования подтвердили эти результаты.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89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Солнце — источник света, тепла и энергии для нашей планеты. Большая часть его излучения важна для нашего здоровья, однако чрезмерное ультрафиолетовое излучение может нанести вред. Такое излучение становится сильнее, когда разрушен озоновый слой в верхних слоях атмосферы.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Солнечный свет поддерживает температуру окружающей среды на Земле, способствует фотосинтезу, который является фундаментальным механизмом производства пищи. Солнечный свет приводит в действие круговорот воды в природе, благодаря испарению воды и превращению ее в облака с последующей дистилляцией в виде дождя.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31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Солнечный свет также преобразует неактивную форму витамина D, называемого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холекальциферол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активную форму витамина D, в котором мы нуждаемся для поддержки многих функций организма. В то время как некоторые из нас не испытывают недостатка в  солнечном свете, многие люди работают в закрытых помещениях и не получают света солнца в достаточной мере. Кожа с темной пигментацией пропускает солнечный свет не в той же степени, что светлая кожа, поэтому уровень витамина D у таких людей может быть ниже, особенно если они живут в условиях крайнего Севера или Юга.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Дерматологи отмечают связь между солнечным загаром и раком кожи и призывают избегать длительного пребывания на солнце. Допустимое количество пребывания зависит от пигментации кожи человека, географического положения и времени года.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90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 другой стороны, витамин D является важным фактором, контролирующим развитие других видов рака, таких как рак простаты. Таким образом, воздействие солнечного света в  оптимальном количестве жизненно необходимо для здоровья. Он убивает многие бактерии, и это здоровая практика – позволить солнечному свету литься в наши дома.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Солнечный свет также стимулирует выработку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серотонина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Это пример того, когда внешняя среда влияет на нашу «внутреннюю среду». Сезонному аффективному расстройству (САР), впервые описанному в 1984 году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нейропсихиатром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Норманом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Розенталем, подвержены  многие люди  в зимний период, когда количество солнечного  света уменьшается. Такие люди страдают от упадка сил, изменения аппетита, испытывают сонливость, раздражительность и депрессию. Таким людям пойдет на пользу воздействие яркого света.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97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Хотя мы живем во внешней среде, обменные процессы происходят внутри нашего организма.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Постоянство внутренней среды организма и его способность к поддержанию баланса и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саморегуляции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называется гомеостазом.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Наилучшую поддержку гомеостаза мы можем обеспечить посредством образа жизни, который включает ежедневную физическую активность и здоровое питание, богатое нерафинированными растительными продуктами.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43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Мы должны быть крайне осторожны, чтобы не вводить токсины явного и опасного действия во внутреннюю среду нашего организма.  Табачный дым с сотнями входящих в него химических веществ является ярким примером. Алкоголь, психотропные препараты (лекарства, которые влияют на центральную нервную систему и могут привести к изменениям в поведении или восприятии) токсичны и отравляют нашу внутреннюю среду.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Многие вещества никогда не подвергались клиническим испытаниям и не были должным образом оценены, однако усиленно рекламируются как полезные для того или иного состояния. Мы используем их без доказательств, находясь в вакууме знаний. Многие из так называемых «натуральных» веществ растительного происхождения тоже относятся к этой категории и их применения лучше избегать.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8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Здоровье, Божий дар для нас, лучше всего поддерживать в наиболее естественном состоянии ничем не загрязненной чистоты.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являемся распорядителями планеты Земля, отвечающими за управление земными ресурсами и окружающую среду нашего организма.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16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Поскольку мы – нечто большее, чем просто физические существа, и наделены интеллектуальными, эмоциональными и духовными качествами, то нам также нужно учитывать эмоциональную и духовную среду, в которой мы живем. Во многих домах царят напряженные взаимоотношения и недоверие. Злоба и насилие в семье пагубно отражаются на здоровье наших детей и нас самих.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Бытовое насилие присутствует во многих домах; словесные оскорбления также распространены. Наш дом должен быть оазисом безопасности в мире потрясений. Доброжелательные отношения и поддержка будут взращивать эмоциональное здоровье в семье.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1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Необходимость думать об экологии</a:t>
            </a:r>
          </a:p>
          <a:p>
            <a:r>
              <a:rPr lang="ru-RU" dirty="0"/>
              <a:t>Осознание экологических проблем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Жизнь может процветать только в пригодной для нее окружающей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среде, для этого требуется соответствующий баланс климата, воды, почвы и воздуха.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Физические, химические и биотические факторы, такие как воздух, температура, солнце, почва и вода, а также флора и фауна являются нашей окружающей средой. Для здоровья требуется благоприятная среда, а большая часть нашей деятельности разрушает 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79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Духовная атмосфера в доме влияет и на состояние нашего ума.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дом должен быть местом, где царят мир и покой, и где мы всегда найдем поддержку.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Жизненные ценности извлекаются и усваиваются из веры и доверительных отношений.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доверяем любящему Богу.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Его заботе мы находимся в безопасности.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учим и наших детей искать духовные взаимоотношения с Ним.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показываем им, что значит быть любящими и не осуждать других.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этому призывает нас Бог: любить наших врагов и делать добро тем, кто плохо к нам относится.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21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Практическое применение - Вопросы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92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Иногда мне кажется, что, помимо финансовой поддержки экологических групп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протеста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отдельный человек мало что может сделать, чтобы остановить вырубку лесов и промышленное загрязнение.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мой личный выбор, например то, каким образом я использую энергию и пластиковые предметы,  может,  пусть даже в небольшой степени, способствовать охране окружающей среды? </a:t>
            </a:r>
            <a:endParaRPr lang="en-CA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24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 из друзей Анны принимает активное участие в защите окружающей среды, при этом он скептически относится к выбору Анны быть вегетарианкой.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преимущества вегетарианской диеты может назвать Анна, чтобы ее друг – защитник окружающей среды — одобрил ее выбор?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6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Образование и доступ к информации ведут к принятию более осознанного решения о размере семьи и улучшении качества жизни и здоровья для всех.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мы можем поддержать усилия групп, организующих работу учебных заведений и программ в странах, где из-за бедности резко снижено качество жизни многих семей?</a:t>
            </a:r>
            <a:endParaRPr lang="en-CA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431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Доводилось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 мне испытывать симптомы сезонного аффективного расстройства (САР), такие как депрессия и раздражительность в зимние месяцы, или когда я провожу длительное время в закрытом помещении?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изменить распорядок дня, чтобы проводить на солнце нужное количество времени?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Научили ли мы своих детей проводить достаточно времени на открытом воздухе, объяснили ли им вред от чрезмерного пребывание на солнце?</a:t>
            </a:r>
            <a:endParaRPr lang="en-CA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6364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подвергается ли мой организм воздействию каких-либо загрязняющих веществ?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из них я могу ограничить или устранить совсем?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Осознаю ли я, что вредные привычки к употреблению токсических веществ не столь безобидны, как может показаться на первый взгляд?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Достаточно ли я осведомлен о долгосрочных неблагоприятных последствиях воздействия токсических веществ на организм?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96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Какой вклад, эмоциональный и духовный, я вношу в среду моего обитания — дома, на работе, в школе, в церкви, в обществе?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Чему способствуют мои действия и поведение?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Ведут ли они к загрязнению или чистоте, к миру или конфликту?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 у меня есть выбор и где я могу найти помощь,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держаться принятого мною решения - улучшать и защищать окружающую меня среду?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Махатма Ганди однажды сказал:</a:t>
            </a:r>
            <a:endParaRPr lang="en-CA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94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 достаточно велик, чтобы удовлетворить нужды любого человека, но слишком мал, чтобы удовлетворить людскую жадность.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Думайте о чистоте окружающей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среды!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0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Загрязнение воды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воздуха, разрушение естественных мест обитания животных и птиц и масштабная индустриализация угрожают продолжению известного нам уклада жизни, поэтому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экологического мышления имеет важное значение для поддержания здоровья.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6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Пятьдесят лет назад отравление свинцом было относительно распространенным явлением. Врачей учили распознавать изменение цвета десен, голубоватые крапинки в клетках крови и видимые нейротоксические нарушения, вызванные воздействием свинца. Свинец добавлялся в краску, чтобы придать ей блеск и прочность, но дети отколупывали отслоившуюся краску и ели ее, получая отравление содержащимся в ней свинцом. Свинец добавлялся в бензин для улучшения его свойств, что привело к повышению количества частиц свинца в атмосфере; эти частицы могли попадать в организм через легкие и отравлять население. Осознание причины проблемы часто ведет к ее решению: сегодня повсеместно налажено производство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бензина без содержания свинца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5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Именно по этой причине многие люди приходят к  мнению, что перенаселенность является наихудшей экологической угрозой, с которой мы сталкиваемся сегодня.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7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Немного загрязнения здесь, потеря нескольких деревьев там, сброс некоторого количества неочищенных сточных вод в реку где-нибудь еще - все это может показаться незначительным. Однако, когда такие отдельные  действия умножаются в миллионы раз, они начинают оказывать серьезное разрушительное воздействие.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91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Отдельно взятый автомобиль может выбрасывать в воздух относительно незначительное количество загрязнений.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в мире существует не один, а миллионы  транспортных средств.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Очевидно, что с увеличением народонаселения планеты количество автомобилей так же резко увеличивается.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56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Текущие прогнозы –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том числе,  включающие предполагаемое снижение темпов роста населения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– по-прежнему предсказывают, что к 2050 году население достигнет 8-10,5 млрд. человек.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Последствия перенаселенности зависят как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соотношения количества населения к устойчивым ресурсам, так и от распределения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этих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ресурсов, включая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такие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чистая вода, чистый воздух, пища, кров; а также от подходящих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климатических условий.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3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219924">
            <a:off x="2255361" y="2116343"/>
            <a:ext cx="52991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Жизнь</a:t>
            </a:r>
          </a:p>
          <a:p>
            <a:pPr algn="ctr"/>
            <a:r>
              <a:rPr lang="ru-RU" sz="6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как праздник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Перенаселенность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…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000" y="304800"/>
            <a:ext cx="838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Число детей, рождаемых </a:t>
            </a:r>
            <a:b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одной женщиной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443921"/>
              </p:ext>
            </p:extLst>
          </p:nvPr>
        </p:nvGraphicFramePr>
        <p:xfrm>
          <a:off x="457200" y="1489575"/>
          <a:ext cx="8229600" cy="51398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709">
                <a:tc>
                  <a:txBody>
                    <a:bodyPr/>
                    <a:lstStyle/>
                    <a:p>
                      <a:r>
                        <a:rPr lang="ru-RU" sz="2800" kern="12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Континент/Регион </a:t>
                      </a:r>
                      <a:endParaRPr lang="en-US" sz="2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Цифры</a:t>
                      </a:r>
                      <a:endParaRPr lang="en-US" sz="2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182"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Европа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2.66 </a:t>
                      </a:r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1.41</a:t>
                      </a:r>
                    </a:p>
                    <a:p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709"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Северная Америка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3.47 </a:t>
                      </a:r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1.99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709"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Океания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3.87 </a:t>
                      </a:r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2.30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182"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Центральная</a:t>
                      </a:r>
                      <a:r>
                        <a:rPr lang="ru-RU" sz="20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Америка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6.38 </a:t>
                      </a:r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2.66</a:t>
                      </a:r>
                    </a:p>
                    <a:p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709"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Южная</a:t>
                      </a:r>
                      <a:r>
                        <a:rPr lang="ru-RU" sz="20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Америка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5.75 </a:t>
                      </a:r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2.49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709"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Азия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5.85 </a:t>
                      </a:r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2.43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8182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Ближний Восток и </a:t>
                      </a:r>
                      <a:br>
                        <a:rPr lang="ru-RU" sz="2000" kern="12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</a:br>
                      <a:r>
                        <a:rPr lang="ru-RU" sz="2000" kern="12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Северная Африка </a:t>
                      </a:r>
                      <a:endParaRPr lang="en-US" sz="20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6.99 </a:t>
                      </a:r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3.37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709">
                <a:tc>
                  <a:txBody>
                    <a:bodyPr/>
                    <a:lstStyle/>
                    <a:p>
                      <a:r>
                        <a:rPr lang="ru-RU" sz="2000" kern="12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Субсахарная </a:t>
                      </a:r>
                      <a:r>
                        <a:rPr lang="ru-RU" sz="2000" kern="12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Африка</a:t>
                      </a:r>
                      <a:endParaRPr lang="en-US" sz="20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6.70 </a:t>
                      </a:r>
                      <a:r>
                        <a:rPr lang="ru-RU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до</a:t>
                      </a:r>
                      <a:r>
                        <a:rPr lang="en-US" sz="20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5.53</a:t>
                      </a:r>
                      <a:endParaRPr lang="en-US"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Ресурсосберегающее </a:t>
            </a:r>
            <a:b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сельское хозяйство 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Энергосбережение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Загрязнение воды </a:t>
            </a:r>
            <a:b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и воздуха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5800" y="4191000"/>
            <a:ext cx="7010400" cy="23076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ts val="8500"/>
              </a:lnSpc>
            </a:pPr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кружающая среда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84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Солнечное излучение</a:t>
            </a: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Внутренняя среда</a:t>
            </a: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381000"/>
            <a:ext cx="838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Состояние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окружающей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 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среды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400" y="685800"/>
            <a:ext cx="7772400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Мир достаточно велик, </a:t>
            </a:r>
            <a:b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чтобы удовлетворить нужды любого человека, но слишком мал, чтобы удовлетворить людскую жадность. </a:t>
            </a:r>
          </a:p>
          <a:p>
            <a:pPr algn="r"/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Махатма Ганди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84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400" y="381000"/>
            <a:ext cx="830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Осознание </a:t>
            </a:r>
            <a:b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экологических проблем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Загрязнение воды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Перенаселенность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2814</Words>
  <Application>Microsoft Macintosh PowerPoint</Application>
  <PresentationFormat>Экран (4:3)</PresentationFormat>
  <Paragraphs>168</Paragraphs>
  <Slides>39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Adventure</vt:lpstr>
      <vt:lpstr>Cricket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Microsoft Office User</cp:lastModifiedBy>
  <cp:revision>121</cp:revision>
  <dcterms:created xsi:type="dcterms:W3CDTF">2015-01-31T17:45:20Z</dcterms:created>
  <dcterms:modified xsi:type="dcterms:W3CDTF">2022-03-25T06:06:04Z</dcterms:modified>
</cp:coreProperties>
</file>