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81" r:id="rId2"/>
    <p:sldId id="258" r:id="rId3"/>
    <p:sldId id="259" r:id="rId4"/>
    <p:sldId id="260" r:id="rId5"/>
    <p:sldId id="261" r:id="rId6"/>
    <p:sldId id="262" r:id="rId7"/>
    <p:sldId id="263" r:id="rId8"/>
    <p:sldId id="273" r:id="rId9"/>
    <p:sldId id="274" r:id="rId10"/>
    <p:sldId id="275" r:id="rId11"/>
    <p:sldId id="276" r:id="rId12"/>
    <p:sldId id="277" r:id="rId13"/>
    <p:sldId id="278" r:id="rId14"/>
    <p:sldId id="279" r:id="rId15"/>
    <p:sldId id="264" r:id="rId16"/>
    <p:sldId id="265" r:id="rId17"/>
    <p:sldId id="280" r:id="rId18"/>
    <p:sldId id="266" r:id="rId19"/>
    <p:sldId id="267" r:id="rId20"/>
    <p:sldId id="268" r:id="rId21"/>
    <p:sldId id="269" r:id="rId22"/>
    <p:sldId id="270" r:id="rId23"/>
    <p:sldId id="271" r:id="rId24"/>
    <p:sldId id="272"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82" autoAdjust="0"/>
    <p:restoredTop sz="63927" autoAdjust="0"/>
  </p:normalViewPr>
  <p:slideViewPr>
    <p:cSldViewPr>
      <p:cViewPr varScale="1">
        <p:scale>
          <a:sx n="60" d="100"/>
          <a:sy n="60" d="100"/>
        </p:scale>
        <p:origin x="79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49EB46-EBFA-48D3-B27A-242E2465FE76}" type="datetimeFigureOut">
              <a:rPr lang="ru-RU" smtClean="0"/>
              <a:pPr/>
              <a:t>24.03.2022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17285-D711-4D9F-882D-8A503A19F0A6}" type="slidenum">
              <a:rPr lang="ru-RU" smtClean="0"/>
              <a:pPr/>
              <a:t>‹#›</a:t>
            </a:fld>
            <a:endParaRPr lang="ru-RU"/>
          </a:p>
        </p:txBody>
      </p:sp>
    </p:spTree>
    <p:extLst>
      <p:ext uri="{BB962C8B-B14F-4D97-AF65-F5344CB8AC3E}">
        <p14:creationId xmlns:p14="http://schemas.microsoft.com/office/powerpoint/2010/main" val="393586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a:t>
            </a:fld>
            <a:endParaRPr lang="ru-RU"/>
          </a:p>
        </p:txBody>
      </p:sp>
    </p:spTree>
    <p:extLst>
      <p:ext uri="{BB962C8B-B14F-4D97-AF65-F5344CB8AC3E}">
        <p14:creationId xmlns:p14="http://schemas.microsoft.com/office/powerpoint/2010/main" val="149991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4"/>
            </a:pPr>
            <a:r>
              <a:rPr lang="ru-RU" sz="1100" kern="1200" dirty="0">
                <a:solidFill>
                  <a:schemeClr val="tx1"/>
                </a:solidFill>
                <a:latin typeface="+mn-lt"/>
                <a:ea typeface="+mn-ea"/>
                <a:cs typeface="+mn-cs"/>
              </a:rPr>
              <a:t>Поддержание индекса массы тела — ИМТ — в рекомендованных пределах. </a:t>
            </a:r>
          </a:p>
          <a:p>
            <a:pPr marL="228600" lvl="0" indent="-228600">
              <a:buFont typeface="+mj-lt"/>
              <a:buNone/>
            </a:pPr>
            <a:endParaRPr lang="ru-RU" sz="1100" kern="1200" dirty="0">
              <a:solidFill>
                <a:schemeClr val="tx1"/>
              </a:solidFill>
              <a:latin typeface="+mn-lt"/>
              <a:ea typeface="+mn-ea"/>
              <a:cs typeface="+mn-cs"/>
            </a:endParaRPr>
          </a:p>
          <a:p>
            <a:r>
              <a:rPr lang="ru-RU" sz="1200" b="1" i="0" kern="1200" dirty="0">
                <a:solidFill>
                  <a:schemeClr val="tx1"/>
                </a:solidFill>
                <a:latin typeface="+mn-lt"/>
                <a:ea typeface="+mn-ea"/>
                <a:cs typeface="+mn-cs"/>
              </a:rPr>
              <a:t>Индекс массы тела</a:t>
            </a:r>
            <a:r>
              <a:rPr lang="ru-RU" sz="1200" b="0" i="0" kern="1200" dirty="0">
                <a:solidFill>
                  <a:schemeClr val="tx1"/>
                </a:solidFill>
                <a:latin typeface="+mn-lt"/>
                <a:ea typeface="+mn-ea"/>
                <a:cs typeface="+mn-cs"/>
              </a:rPr>
              <a:t> (ИМТ) это показатель соответствия роста и веса человека, который разработан для определения недостаточной, нормальной или чрезмерной массы тела. Слишком большой вес является проблемой, потому что это может привести к заболеваниям </a:t>
            </a:r>
            <a:r>
              <a:rPr lang="ru-RU" sz="1200" b="0" i="0" kern="1200" dirty="0" err="1">
                <a:solidFill>
                  <a:schemeClr val="tx1"/>
                </a:solidFill>
                <a:latin typeface="+mn-lt"/>
                <a:ea typeface="+mn-ea"/>
                <a:cs typeface="+mn-cs"/>
              </a:rPr>
              <a:t>серда</a:t>
            </a:r>
            <a:r>
              <a:rPr lang="ru-RU" sz="1200" b="0" i="0" kern="1200" dirty="0">
                <a:solidFill>
                  <a:schemeClr val="tx1"/>
                </a:solidFill>
                <a:latin typeface="+mn-lt"/>
                <a:ea typeface="+mn-ea"/>
                <a:cs typeface="+mn-cs"/>
              </a:rPr>
              <a:t> и другим проблемам со здоровьем. Для расчета индивидуального индекса массы тела достаточно выбрать в форме ниже вес и рост.</a:t>
            </a:r>
          </a:p>
          <a:p>
            <a:r>
              <a:rPr lang="ru-RU" sz="1200" b="0" i="0" kern="1200" dirty="0">
                <a:solidFill>
                  <a:schemeClr val="tx1"/>
                </a:solidFill>
                <a:latin typeface="+mn-lt"/>
                <a:ea typeface="+mn-ea"/>
                <a:cs typeface="+mn-cs"/>
              </a:rPr>
              <a:t>Считается, что для женщин идеальным ИМТ является показатель </a:t>
            </a:r>
            <a:r>
              <a:rPr lang="ru-RU" sz="1200" b="1" i="0" kern="1200" dirty="0">
                <a:solidFill>
                  <a:schemeClr val="tx1"/>
                </a:solidFill>
                <a:latin typeface="+mn-lt"/>
                <a:ea typeface="+mn-ea"/>
                <a:cs typeface="+mn-cs"/>
              </a:rPr>
              <a:t>от 20 до 22</a:t>
            </a:r>
            <a:r>
              <a:rPr lang="ru-RU" sz="1200" b="0" i="0" kern="1200" dirty="0">
                <a:solidFill>
                  <a:schemeClr val="tx1"/>
                </a:solidFill>
                <a:latin typeface="+mn-lt"/>
                <a:ea typeface="+mn-ea"/>
                <a:cs typeface="+mn-cs"/>
              </a:rPr>
              <a:t>, а для мужчин как правило, </a:t>
            </a:r>
            <a:r>
              <a:rPr lang="ru-RU" sz="1200" b="1" i="0" kern="1200" dirty="0">
                <a:solidFill>
                  <a:schemeClr val="tx1"/>
                </a:solidFill>
                <a:latin typeface="+mn-lt"/>
                <a:ea typeface="+mn-ea"/>
                <a:cs typeface="+mn-cs"/>
              </a:rPr>
              <a:t>от 23 до 25</a:t>
            </a:r>
            <a:r>
              <a:rPr lang="ru-RU" sz="1200" b="0" i="0" kern="1200" dirty="0">
                <a:solidFill>
                  <a:schemeClr val="tx1"/>
                </a:solidFill>
                <a:latin typeface="+mn-lt"/>
                <a:ea typeface="+mn-ea"/>
                <a:cs typeface="+mn-cs"/>
              </a:rPr>
              <a:t>. Также статистика гласит, что люди с показателем от 18 до 22 живут в среднем дольше.</a:t>
            </a:r>
          </a:p>
          <a:p>
            <a:r>
              <a:rPr lang="ru-RU" sz="1200" b="0" i="0" kern="1200" dirty="0">
                <a:solidFill>
                  <a:schemeClr val="tx1"/>
                </a:solidFill>
                <a:latin typeface="+mn-lt"/>
                <a:ea typeface="+mn-ea"/>
                <a:cs typeface="+mn-cs"/>
              </a:rPr>
              <a:t>Как рассчитать Индекс Массы Тела на обычном калькуляторе?</a:t>
            </a:r>
          </a:p>
          <a:p>
            <a:r>
              <a:rPr lang="ru-RU" sz="1200" b="0" i="0" kern="1200" dirty="0">
                <a:solidFill>
                  <a:schemeClr val="tx1"/>
                </a:solidFill>
                <a:latin typeface="+mn-lt"/>
                <a:ea typeface="+mn-ea"/>
                <a:cs typeface="+mn-cs"/>
              </a:rPr>
              <a:t>Если вам требуется посчитать индекс, то это можно с легкостью сделать на обычном калькуляторе:</a:t>
            </a:r>
          </a:p>
          <a:p>
            <a:r>
              <a:rPr lang="ru-RU" sz="1200" b="0" i="0" kern="1200" dirty="0">
                <a:solidFill>
                  <a:schemeClr val="tx1"/>
                </a:solidFill>
                <a:latin typeface="+mn-lt"/>
                <a:ea typeface="+mn-ea"/>
                <a:cs typeface="+mn-cs"/>
              </a:rPr>
              <a:t>Введите на калькуляторе свой вес в </a:t>
            </a:r>
            <a:r>
              <a:rPr lang="ru-RU" sz="1200" b="1" i="0" kern="1200" dirty="0">
                <a:solidFill>
                  <a:schemeClr val="tx1"/>
                </a:solidFill>
                <a:latin typeface="+mn-lt"/>
                <a:ea typeface="+mn-ea"/>
                <a:cs typeface="+mn-cs"/>
              </a:rPr>
              <a:t>килограммах</a:t>
            </a:r>
            <a:r>
              <a:rPr lang="ru-RU" sz="1200" b="0" i="0" kern="1200" dirty="0">
                <a:solidFill>
                  <a:schemeClr val="tx1"/>
                </a:solidFill>
                <a:latin typeface="+mn-lt"/>
                <a:ea typeface="+mn-ea"/>
                <a:cs typeface="+mn-cs"/>
              </a:rPr>
              <a:t>.</a:t>
            </a:r>
          </a:p>
          <a:p>
            <a:r>
              <a:rPr lang="ru-RU" sz="1200" b="1" i="0" kern="1200" dirty="0">
                <a:solidFill>
                  <a:schemeClr val="tx1"/>
                </a:solidFill>
                <a:latin typeface="+mn-lt"/>
                <a:ea typeface="+mn-ea"/>
                <a:cs typeface="+mn-cs"/>
              </a:rPr>
              <a:t>Дважды</a:t>
            </a:r>
            <a:r>
              <a:rPr lang="ru-RU" sz="1200" b="0" i="0" kern="1200" dirty="0">
                <a:solidFill>
                  <a:schemeClr val="tx1"/>
                </a:solidFill>
                <a:latin typeface="+mn-lt"/>
                <a:ea typeface="+mn-ea"/>
                <a:cs typeface="+mn-cs"/>
              </a:rPr>
              <a:t> разделите число на рост в </a:t>
            </a:r>
            <a:r>
              <a:rPr lang="ru-RU" sz="1200" b="1" i="0" kern="1200" dirty="0">
                <a:solidFill>
                  <a:schemeClr val="tx1"/>
                </a:solidFill>
                <a:latin typeface="+mn-lt"/>
                <a:ea typeface="+mn-ea"/>
                <a:cs typeface="+mn-cs"/>
              </a:rPr>
              <a:t>метрах</a:t>
            </a:r>
            <a:r>
              <a:rPr lang="ru-RU" sz="1200" b="0" i="0" kern="1200" dirty="0">
                <a:solidFill>
                  <a:schemeClr val="tx1"/>
                </a:solidFill>
                <a:latin typeface="+mn-lt"/>
                <a:ea typeface="+mn-ea"/>
                <a:cs typeface="+mn-cs"/>
              </a:rPr>
              <a:t>.</a:t>
            </a:r>
          </a:p>
          <a:p>
            <a:r>
              <a:rPr lang="ru-RU" sz="1200" b="0" i="0" kern="1200" dirty="0">
                <a:solidFill>
                  <a:schemeClr val="tx1"/>
                </a:solidFill>
                <a:latin typeface="+mn-lt"/>
                <a:ea typeface="+mn-ea"/>
                <a:cs typeface="+mn-cs"/>
              </a:rPr>
              <a:t>Полученное число и будет являться вашим Индексом Массы Тела. В интернете</a:t>
            </a:r>
            <a:r>
              <a:rPr lang="ru-RU" sz="1200" b="0" i="0" kern="1200" baseline="0" dirty="0">
                <a:solidFill>
                  <a:schemeClr val="tx1"/>
                </a:solidFill>
                <a:latin typeface="+mn-lt"/>
                <a:ea typeface="+mn-ea"/>
                <a:cs typeface="+mn-cs"/>
              </a:rPr>
              <a:t> вы сможете найти готовые калькуляторы – просто введите свои данные и вы получите на ИМТ.</a:t>
            </a:r>
            <a:endParaRPr lang="ru-RU" sz="1200" b="0" i="0" kern="1200" dirty="0">
              <a:solidFill>
                <a:schemeClr val="tx1"/>
              </a:solidFill>
              <a:latin typeface="+mn-lt"/>
              <a:ea typeface="+mn-ea"/>
              <a:cs typeface="+mn-cs"/>
            </a:endParaRPr>
          </a:p>
          <a:p>
            <a:pPr marL="228600" lvl="0" indent="-228600">
              <a:buFont typeface="+mj-lt"/>
              <a:buNone/>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174463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5"/>
            </a:pPr>
            <a:r>
              <a:rPr lang="ru-RU" sz="1100" kern="1200" dirty="0">
                <a:solidFill>
                  <a:schemeClr val="tx1"/>
                </a:solidFill>
                <a:latin typeface="+mn-lt"/>
                <a:ea typeface="+mn-ea"/>
                <a:cs typeface="+mn-cs"/>
              </a:rPr>
              <a:t>Регулярная физическая нагрузка. </a:t>
            </a:r>
          </a:p>
          <a:p>
            <a:pPr marL="228600" lvl="0" indent="-228600">
              <a:buFont typeface="+mj-lt"/>
              <a:buNone/>
            </a:pPr>
            <a:endParaRPr lang="ru-RU" sz="1100" kern="1200" dirty="0">
              <a:solidFill>
                <a:schemeClr val="tx1"/>
              </a:solidFill>
              <a:latin typeface="+mn-lt"/>
              <a:ea typeface="+mn-ea"/>
              <a:cs typeface="+mn-cs"/>
            </a:endParaRPr>
          </a:p>
          <a:p>
            <a:pPr marL="228600" lvl="0" indent="-228600">
              <a:buFont typeface="+mj-lt"/>
              <a:buNone/>
            </a:pPr>
            <a:r>
              <a:rPr lang="ru-RU" sz="1100" kern="1200" dirty="0">
                <a:solidFill>
                  <a:schemeClr val="tx1"/>
                </a:solidFill>
                <a:latin typeface="+mn-lt"/>
                <a:ea typeface="+mn-ea"/>
                <a:cs typeface="+mn-cs"/>
              </a:rPr>
              <a:t>Ученые говорят о том, что ноги – это второе сердце. </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Больше ходите, те мышцы, которые вы не используете – атрофируются.</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419464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6"/>
            </a:pPr>
            <a:r>
              <a:rPr lang="ru-RU" sz="1100" kern="1200" dirty="0">
                <a:solidFill>
                  <a:schemeClr val="tx1"/>
                </a:solidFill>
                <a:latin typeface="+mn-lt"/>
                <a:ea typeface="+mn-ea"/>
                <a:cs typeface="+mn-cs"/>
              </a:rPr>
              <a:t>Отказ от употребления табачных изделий. </a:t>
            </a:r>
          </a:p>
          <a:p>
            <a:pPr marL="228600" lvl="0" indent="-228600">
              <a:buFont typeface="+mj-lt"/>
              <a:buNone/>
            </a:pPr>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1870076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7"/>
            </a:pPr>
            <a:r>
              <a:rPr lang="ru-RU" sz="1100" kern="1200" dirty="0">
                <a:solidFill>
                  <a:schemeClr val="tx1"/>
                </a:solidFill>
                <a:latin typeface="+mn-lt"/>
                <a:ea typeface="+mn-ea"/>
                <a:cs typeface="+mn-cs"/>
              </a:rPr>
              <a:t>Сокращение потребления </a:t>
            </a:r>
            <a:r>
              <a:rPr lang="ru-RU" sz="1100" kern="1200" dirty="0" err="1">
                <a:solidFill>
                  <a:schemeClr val="tx1"/>
                </a:solidFill>
                <a:latin typeface="+mn-lt"/>
                <a:ea typeface="+mn-ea"/>
                <a:cs typeface="+mn-cs"/>
              </a:rPr>
              <a:t>алкоголесодержащих</a:t>
            </a:r>
            <a:r>
              <a:rPr lang="ru-RU" sz="1100" kern="1200" dirty="0">
                <a:solidFill>
                  <a:schemeClr val="tx1"/>
                </a:solidFill>
                <a:latin typeface="+mn-lt"/>
                <a:ea typeface="+mn-ea"/>
                <a:cs typeface="+mn-cs"/>
              </a:rPr>
              <a:t> напитков.</a:t>
            </a:r>
          </a:p>
          <a:p>
            <a:pPr marL="228600" lvl="0" indent="-228600">
              <a:buFont typeface="+mj-lt"/>
              <a:buNone/>
            </a:pPr>
            <a:r>
              <a:rPr lang="ru-RU" sz="11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FFFF"/>
                </a:solidFill>
              </a:rPr>
              <a:t>(</a:t>
            </a:r>
            <a:r>
              <a:rPr lang="ru-RU" sz="1100" dirty="0">
                <a:solidFill>
                  <a:srgbClr val="FFFFFF"/>
                </a:solidFill>
              </a:rPr>
              <a:t>принцип полного воздержания, рекомендуемый отделом здоровья ГК</a:t>
            </a:r>
            <a:r>
              <a:rPr lang="en-US" sz="1100" dirty="0">
                <a:solidFill>
                  <a:srgbClr val="FFFFFF"/>
                </a:solidFill>
              </a:rPr>
              <a:t>) </a:t>
            </a:r>
          </a:p>
          <a:p>
            <a:endParaRPr lang="ru-RU" sz="1100" kern="1200" dirty="0">
              <a:solidFill>
                <a:schemeClr val="tx1"/>
              </a:solidFill>
              <a:latin typeface="+mn-lt"/>
              <a:ea typeface="+mn-ea"/>
              <a:cs typeface="+mn-cs"/>
            </a:endParaRPr>
          </a:p>
          <a:p>
            <a:r>
              <a:rPr lang="ru-RU" sz="1100" kern="1200" dirty="0">
                <a:solidFill>
                  <a:schemeClr val="tx1"/>
                </a:solidFill>
                <a:latin typeface="+mn-lt"/>
                <a:ea typeface="+mn-ea"/>
                <a:cs typeface="+mn-cs"/>
              </a:rPr>
              <a:t>За девятилетний период наблюдения выяснилось,  что чем большему числу принципов из этого списка следовали люди, тем больше для них была вероятность долголетия. Из группы людей, которые следовали всем семи принципам, лишь 5,5 процента мужчин и 5,3 процента женщин умерло до окончания девятилетнего периода, тогда как в группе, которая следовала только трем из семи принципов, умерло 20 процентов мужчин и 12,3 процента женщин.</a:t>
            </a: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1990481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pitchFamily="34" charset="0"/>
              <a:buNone/>
            </a:pPr>
            <a:r>
              <a:rPr lang="ru-RU" sz="1100" dirty="0"/>
              <a:t>Даже тогда, когда выбор и решение соответствуют нашим намерениям и в</a:t>
            </a:r>
            <a:r>
              <a:rPr lang="ru-RU" sz="1100" baseline="0" dirty="0"/>
              <a:t> их принятии мы руководствуемся </a:t>
            </a:r>
            <a:r>
              <a:rPr lang="ru-RU" sz="1100" dirty="0"/>
              <a:t>доброй волей и информированностью, решение сделать нелегко, особенно когда</a:t>
            </a:r>
            <a:r>
              <a:rPr lang="ru-RU" sz="1100" baseline="0" dirty="0"/>
              <a:t> нужно</a:t>
            </a:r>
            <a:r>
              <a:rPr lang="ru-RU" sz="1100" dirty="0"/>
              <a:t> сохранить объективность. Так что имейте ввиду следующее:</a:t>
            </a:r>
          </a:p>
          <a:p>
            <a:pPr>
              <a:buFont typeface="Arial" pitchFamily="34" charset="0"/>
              <a:buNone/>
            </a:pPr>
            <a:r>
              <a:rPr lang="ru-RU" sz="1100" b="1" dirty="0"/>
              <a:t>Получите факты и взвесьте их на весах здравого смысла.</a:t>
            </a:r>
            <a:br>
              <a:rPr lang="ru-RU" sz="1100" b="1" dirty="0"/>
            </a:br>
            <a:r>
              <a:rPr lang="ru-RU" sz="1100" b="1" dirty="0"/>
              <a:t>По возможности, не принимайте решение в ситуациях стресса, когда трудно сохранять ясность мысли.</a:t>
            </a:r>
            <a:br>
              <a:rPr lang="ru-RU" sz="1100" b="1" dirty="0"/>
            </a:br>
            <a:r>
              <a:rPr lang="ru-RU" sz="1100" b="1" dirty="0"/>
              <a:t>Следите, чтобы ваше эмоциональное состояние не повлияло на принятие решений. Гнев, депрессия и чрезмерный восторг могут повлиять на принятие решений.</a:t>
            </a:r>
            <a:br>
              <a:rPr lang="ru-RU" sz="1100" b="1" dirty="0"/>
            </a:br>
            <a:r>
              <a:rPr lang="ru-RU" sz="1100" b="1" dirty="0"/>
              <a:t>Не руководствуйтесь предположениями. Если сахар приятен на вкус, это не значит, что он полезен, а то, что имеет неприятный вкус, не обязательно способствует укреплению вашего здоровья.</a:t>
            </a:r>
            <a:br>
              <a:rPr lang="ru-RU" sz="1100" b="1" dirty="0"/>
            </a:br>
            <a:r>
              <a:rPr lang="ru-RU" sz="1100" b="1" dirty="0"/>
              <a:t>Остерегайтесь принимать желаемое за действительное. Не игнорируйте</a:t>
            </a:r>
            <a:r>
              <a:rPr lang="ru-RU" sz="1100" b="1" baseline="0" dirty="0"/>
              <a:t> опухоль,</a:t>
            </a:r>
            <a:r>
              <a:rPr lang="ru-RU" sz="1100" b="1" dirty="0"/>
              <a:t> потому что вы хотите, чтобы она пропала. Не думайте что, чтобы сжечь калории от съеденного куска торта с кокосовым кремом,</a:t>
            </a:r>
            <a:r>
              <a:rPr lang="ru-RU" sz="1100" b="1" baseline="0" dirty="0"/>
              <a:t> </a:t>
            </a:r>
            <a:r>
              <a:rPr lang="ru-RU" sz="1100" b="1" dirty="0"/>
              <a:t>вам достаточно будет пройти километр.</a:t>
            </a:r>
            <a:br>
              <a:rPr lang="ru-RU" sz="1100" b="1" dirty="0"/>
            </a:br>
            <a:r>
              <a:rPr lang="ru-RU" sz="1100" b="1" dirty="0"/>
              <a:t>Будьте осторожны, когда вам дают медицинские советы. Шарлатанство</a:t>
            </a:r>
            <a:r>
              <a:rPr lang="ru-RU" sz="1100" b="1" baseline="0" dirty="0"/>
              <a:t> все еще </a:t>
            </a:r>
            <a:r>
              <a:rPr lang="ru-RU" sz="1100" b="1" dirty="0"/>
              <a:t>процветает в самых различных формах.</a:t>
            </a:r>
            <a:br>
              <a:rPr lang="ru-RU" sz="1100" b="1" dirty="0"/>
            </a:br>
            <a:r>
              <a:rPr lang="ru-RU" sz="1100" b="1" dirty="0"/>
              <a:t>Доверяйте интеллекту; выбирайте умных, а не неразумных, добро, а не зло. Также остерегайтесь путей, ведущих</a:t>
            </a:r>
            <a:r>
              <a:rPr lang="ru-RU" sz="1100" b="1" baseline="0" dirty="0"/>
              <a:t> в тупик</a:t>
            </a:r>
            <a:r>
              <a:rPr lang="ru-RU" sz="1100" b="1" dirty="0"/>
              <a:t>, которые не приведут вас никуда.</a:t>
            </a:r>
            <a:br>
              <a:rPr lang="ru-RU" sz="1100" b="1" dirty="0"/>
            </a:br>
            <a:r>
              <a:rPr lang="ru-RU" sz="1100" b="1" dirty="0"/>
              <a:t>Выбирайте то</a:t>
            </a:r>
            <a:r>
              <a:rPr lang="ru-RU" sz="1100" dirty="0"/>
              <a:t>, </a:t>
            </a:r>
            <a:r>
              <a:rPr lang="ru-RU" sz="1100" b="1" dirty="0"/>
              <a:t>что вам по силам, а не то, что вам хотелось бы сделать. Наши желания часто запредельны и их слишком много.</a:t>
            </a:r>
            <a:endParaRPr lang="en-US" sz="1100" b="1" kern="1200" dirty="0">
              <a:solidFill>
                <a:schemeClr val="tx1"/>
              </a:solidFill>
              <a:effectLst/>
              <a:latin typeface="+mn-lt"/>
              <a:ea typeface="+mn-ea"/>
              <a:cs typeface="+mn-cs"/>
            </a:endParaRPr>
          </a:p>
          <a:p>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302800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Адвентисты считают, что хорошее здоровье является даром нашего Бога - Творца. Правильное «профилактическое</a:t>
            </a:r>
            <a:r>
              <a:rPr lang="ru-RU" sz="1100" baseline="0" dirty="0"/>
              <a:t> обслуживание</a:t>
            </a:r>
            <a:r>
              <a:rPr lang="ru-RU" sz="1100" dirty="0"/>
              <a:t>» снижает риск и ведет к счастливой здоровой и долгой жизни. При этом никто не живет вечно и даже самый лучший уход не может гарантировать отсутствие болезней.</a:t>
            </a:r>
            <a:br>
              <a:rPr lang="ru-RU" sz="1100" dirty="0"/>
            </a:br>
            <a:r>
              <a:rPr lang="ru-RU" sz="1100" dirty="0"/>
              <a:t>   Последние научные исследования также указывают на важность духовности для нашего психического здоровья. Тревожные расстройства являются наиболее распространенными среди эмоциональных нарушений, а духовные упражнения, такие как чтение Библии и размышления о жизни Христа, могут принести покой и мир</a:t>
            </a:r>
            <a:r>
              <a:rPr lang="ru-RU" sz="1100" baseline="0" dirty="0"/>
              <a:t> -</a:t>
            </a:r>
            <a:r>
              <a:rPr lang="ru-RU" sz="1100" dirty="0"/>
              <a:t> один из компонентов психического здоровья.</a:t>
            </a:r>
            <a:br>
              <a:rPr lang="ru-RU" sz="1100" dirty="0"/>
            </a:br>
            <a:r>
              <a:rPr lang="ru-RU" sz="1100" dirty="0"/>
              <a:t>   Для некоторых людей, качество жизни важнее, чем ее продолжительность. Есть больные с хроническими заболеваниями, которые счастливы и довольны жизнью, потому что они намеренно решили извлечь</a:t>
            </a:r>
            <a:r>
              <a:rPr lang="ru-RU" sz="1100" baseline="0" dirty="0"/>
              <a:t> все лучшее </a:t>
            </a:r>
            <a:r>
              <a:rPr lang="ru-RU" sz="1100" dirty="0"/>
              <a:t>из сложившегося положения вещей. В то же время многие совершенно здоровые физически люди могут поддерживать отрицательный ход мыслей, что нарушает их внутренний покой. Люди сами выбирают свой взгляд на мир и этот выбор влияет на то, как они относятся к победам, поражениям и промежуточным ситуациям.</a:t>
            </a:r>
            <a:br>
              <a:rPr lang="ru-RU" sz="1100" dirty="0"/>
            </a:br>
            <a:r>
              <a:rPr lang="ru-RU" sz="1100" dirty="0"/>
              <a:t>   Сам выбор определяется конечно же тем, во что мы верим. Наука не освещает все аспекты жизни, поэтому жизнь</a:t>
            </a:r>
            <a:r>
              <a:rPr lang="ru-RU" sz="1100" baseline="0" dirty="0"/>
              <a:t> </a:t>
            </a:r>
            <a:r>
              <a:rPr lang="ru-RU" sz="1100" dirty="0"/>
              <a:t>людей во многом определяется системой их убеждений. Некоторые называют это «верой». Многие, включая автора этой презентации, выбрали веру в Бога, как нашего Творца и Отца небесного, хотя мы не можем увидеть Его или прикоснуться к Нему. Сделав выбор о</a:t>
            </a:r>
            <a:r>
              <a:rPr lang="ru-RU" sz="1100" baseline="0" dirty="0"/>
              <a:t> вере</a:t>
            </a:r>
            <a:r>
              <a:rPr lang="ru-RU" sz="1100" dirty="0"/>
              <a:t>, можно найти огромное количество доказательств, подтверждающих эту веру. По своей сути, однако, она является выбором – это самый важный выбор принимаемый человеком, потому что только благодаря развитию и поддержанию близких отношений с нашим Господом мы обретем по-настоящему крепкое здоровье и познаем радость благодатной жизни, как здесь, так и в вечности.</a:t>
            </a:r>
            <a:endParaRPr lang="en-US" sz="1100" dirty="0"/>
          </a:p>
          <a:p>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124995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Давайте попробуем подойти к этой</a:t>
            </a:r>
            <a:r>
              <a:rPr lang="ru-RU" sz="1100" baseline="0" dirty="0"/>
              <a:t> теме практически, хорошо?</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baseline="0" dirty="0">
                <a:solidFill>
                  <a:schemeClr val="tx1"/>
                </a:solidFill>
                <a:latin typeface="+mn-lt"/>
                <a:ea typeface="+mn-ea"/>
                <a:cs typeface="+mn-cs"/>
              </a:rPr>
              <a:t>Зададим себе несколько вопросов:</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215320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Есть ли в моей жизни выбор, сделанный мною осознанно или неосознанно, который не основан на доказательствах?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 этот выбор влияет на мое использование времени, мое здоровье,  мои отношения на работе, дома и с Богом?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Каковы причины такого выбора?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Какое влияние на этот выбор оказано моей культурой или моими эмоциями?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Не сделал ли я этот выбор только потому, что мне это приятно?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Не проявил ли я неосторожность?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Критично ли я отношусь к информации, которую нахожу  в Интернете?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Достаточно ли серьезно я отношусь к фактам, когда речь идет об оценке правильности моих  действий</a:t>
            </a:r>
            <a:r>
              <a:rPr lang="ru-RU" sz="1100" dirty="0"/>
              <a:t>?</a:t>
            </a:r>
            <a:endParaRPr lang="en-CA" sz="1100" dirty="0"/>
          </a:p>
          <a:p>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18</a:t>
            </a:fld>
            <a:endParaRPr lang="ru-RU"/>
          </a:p>
        </p:txBody>
      </p:sp>
    </p:spTree>
    <p:extLst>
      <p:ext uri="{BB962C8B-B14F-4D97-AF65-F5344CB8AC3E}">
        <p14:creationId xmlns:p14="http://schemas.microsoft.com/office/powerpoint/2010/main" val="611208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Какой негативный выбор, сделанный другими людьми, определил траекторию моей собственной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 я отреагировал на эти обстоятельства?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Что может помочь мне выбрать новое жизненное направление?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Каким образом я могу улучшить свое отношение даже в условиях, далеких от идеальных?</a:t>
            </a:r>
            <a:endParaRPr lang="en-CA" sz="1100" dirty="0"/>
          </a:p>
          <a:p>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19</a:t>
            </a:fld>
            <a:endParaRPr lang="ru-RU"/>
          </a:p>
        </p:txBody>
      </p:sp>
    </p:spTree>
    <p:extLst>
      <p:ext uri="{BB962C8B-B14F-4D97-AF65-F5344CB8AC3E}">
        <p14:creationId xmlns:p14="http://schemas.microsoft.com/office/powerpoint/2010/main" val="74695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Сколько из семи принципов, влияющих на продолжительность жизни, я регулярно практикую?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Достаточно ли я сплю, регулярно ли занимаюсь физическими упражнениями, избегаю ли употребления табачных изделий и алкоголя, ем ли полноценный завтрак и не перекусываю ли между основными приемами пищи?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Находится ли мой индекс массы тела (ИМТ) в рекомендуемых пределах?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Какие из этих принципов  я сегодня выбираю для улучшения своей жизни?</a:t>
            </a:r>
            <a:endParaRPr lang="en-CA" sz="1100" dirty="0"/>
          </a:p>
          <a:p>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20</a:t>
            </a:fld>
            <a:endParaRPr lang="ru-RU"/>
          </a:p>
        </p:txBody>
      </p:sp>
    </p:spTree>
    <p:extLst>
      <p:ext uri="{BB962C8B-B14F-4D97-AF65-F5344CB8AC3E}">
        <p14:creationId xmlns:p14="http://schemas.microsoft.com/office/powerpoint/2010/main" val="218874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Около ста лет назад руководители двух команд поставили перед собой одну и ту же цель:  организовать  экспедицию к Южному полюсу, чтобы достичь его первыми.</a:t>
            </a:r>
            <a:endParaRPr lang="en-CA"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Приняв это решение, им предстояло сделать выбор в отношении одежды, пищи, и, самое главное, способа передвижения.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Руаль</a:t>
            </a:r>
            <a:r>
              <a:rPr lang="ru-RU" sz="1100" kern="1200" dirty="0">
                <a:solidFill>
                  <a:schemeClr val="tx1"/>
                </a:solidFill>
                <a:latin typeface="+mn-lt"/>
                <a:ea typeface="+mn-ea"/>
                <a:cs typeface="+mn-cs"/>
              </a:rPr>
              <a:t>  Амундсен, норвежский исследователь, почерпнул идеи о лучшем виде снаряжения и одежды из опыта эскимосов.  Средством передвижения он выбрал собачьи упряжки. Перед отправлением основной экспедиции он стратегически разместил склады с продуктами питания на участке предполагаемого маршрута, который им предстояло пройти в начале путешествия, уменьшив тем самым нагрузку на своих собак. Он тщательно продумал каждую деталь и учел опыт северных народов, принимая решения о том, как действовать дальше.</a:t>
            </a:r>
            <a:endParaRPr lang="en-CA"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Роберт </a:t>
            </a:r>
            <a:r>
              <a:rPr lang="ru-RU" sz="1100" kern="1200" dirty="0" err="1">
                <a:solidFill>
                  <a:schemeClr val="tx1"/>
                </a:solidFill>
                <a:latin typeface="+mn-lt"/>
                <a:ea typeface="+mn-ea"/>
                <a:cs typeface="+mn-cs"/>
              </a:rPr>
              <a:t>Фалкон</a:t>
            </a:r>
            <a:r>
              <a:rPr lang="ru-RU" sz="1100" kern="1200" dirty="0">
                <a:solidFill>
                  <a:schemeClr val="tx1"/>
                </a:solidFill>
                <a:latin typeface="+mn-lt"/>
                <a:ea typeface="+mn-ea"/>
                <a:cs typeface="+mn-cs"/>
              </a:rPr>
              <a:t> Скотт, британский морской офицер, решил использовать пони и «современные» моторизованные сани. Он был храбрым и смелым человеком, но,  в отличие от Амундсена, очевидно, не уделил должного внимания опыту эскимосов. Через несколько дней после старта  его моторизованные сани вышли из строя, а пони не справлялись с суровыми условиями.  К тому времени  как он и его команда достигли Трансантарктических гор, пони были настолько истощены и обморожены, что их пришлось пристрелить.  Когда Скотт в конце концов прибыл на Южный полюс, он узнал, что Амундсен опередил его в достижении цели.</a:t>
            </a:r>
            <a:endParaRPr lang="en-CA"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Результатом  для одной команды стал триумф, а для другой – катастрофа и гибель. Дневники героической команды Скотта описывают в хронологическом порядке историю обморожений, голода и в конечном итоге многих смертей на обратном пути с полюса.</a:t>
            </a:r>
            <a:endParaRPr lang="en-CA"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Решения, принятые или не принятые Амундсеном и Скоттом, стали последствием сделанного ими  выбора. Некоторые решения были приняты осознанно и намеренно, а другие, возможно, под влиянием эмоций, личностных предпочтений, культуры или прихоти.  Хотя Скотт и члены его команды были храбрыми и мужественными людьми, они пострадали от последствий своего выбора и решений, приведших к смертельному исходу.*1</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199516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Василий был ответственным человеком, часто задерживался на работе допоздна.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Но однажды сослуживцы обвинили его в проступке, который он не совершал.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Встретившись с другом после работы, он рассказал ему о своих неприятностях.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Немного выпив и расслабившись, он решил уволиться с работы, переехать в другой город и там начать все сначала.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Что повлияло на его поспешное решение?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Что он забыл сделать?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 бы я поступил в подобной ситуации?</a:t>
            </a:r>
            <a:endParaRPr lang="en-CA" sz="1100" dirty="0"/>
          </a:p>
          <a:p>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21</a:t>
            </a:fld>
            <a:endParaRPr lang="ru-RU"/>
          </a:p>
        </p:txBody>
      </p:sp>
    </p:spTree>
    <p:extLst>
      <p:ext uri="{BB962C8B-B14F-4D97-AF65-F5344CB8AC3E}">
        <p14:creationId xmlns:p14="http://schemas.microsoft.com/office/powerpoint/2010/main" val="1304046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Вспомните какую-либо недавнюю ситуацию, когда Вы сделали неправильный выбор.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Подумайте, не находились ли Вы тогда под влиянием стресса, раздражения или депрессии?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Не было ли это решение принято поздно вечером, после обильного приема пищи или после долгого рабочего 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Не стоит ли взять за правило не принимать решений, находясь в подобных эмоциональных состояниях?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Прошу ли я Божественного руководства?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Какое время дня подходит лучше всего для принятия решений?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Что помогает мне принимать мудрые решения в повседневных ситуациях?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А что может помочь в принятии серьезного решения?</a:t>
            </a:r>
            <a:endParaRPr lang="en-US" sz="1100" dirty="0"/>
          </a:p>
          <a:p>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22</a:t>
            </a:fld>
            <a:endParaRPr lang="ru-RU"/>
          </a:p>
        </p:txBody>
      </p:sp>
    </p:spTree>
    <p:extLst>
      <p:ext uri="{BB962C8B-B14F-4D97-AF65-F5344CB8AC3E}">
        <p14:creationId xmlns:p14="http://schemas.microsoft.com/office/powerpoint/2010/main" val="921182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Какой важный выбор нам предстоит сделать для взаимоотношений с нашим Творцом, Который великодушно дает нам свободу выбора?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 мы можем больше узнать о Его любви и Его интересе к нашему  выбору?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Познавать Бога люди могут через изучение Его Слова, через природу и посредством молитвы.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Достаточно ли времени  мы уделяем этим путям познания?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Можем ли мы найти </a:t>
            </a:r>
            <a:r>
              <a:rPr lang="ru-RU" sz="1100" kern="1200">
                <a:solidFill>
                  <a:schemeClr val="tx1"/>
                </a:solidFill>
                <a:latin typeface="+mn-lt"/>
                <a:ea typeface="+mn-ea"/>
                <a:cs typeface="+mn-cs"/>
              </a:rPr>
              <a:t>больше доказательств </a:t>
            </a:r>
            <a:r>
              <a:rPr lang="ru-RU" sz="1100" kern="1200" dirty="0">
                <a:solidFill>
                  <a:schemeClr val="tx1"/>
                </a:solidFill>
                <a:latin typeface="+mn-lt"/>
                <a:ea typeface="+mn-ea"/>
                <a:cs typeface="+mn-cs"/>
              </a:rPr>
              <a:t>для обоснования нашей веры?</a:t>
            </a:r>
            <a:endParaRPr lang="en-US" sz="1100" dirty="0"/>
          </a:p>
          <a:p>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23</a:t>
            </a:fld>
            <a:endParaRPr lang="ru-RU"/>
          </a:p>
        </p:txBody>
      </p:sp>
    </p:spTree>
    <p:extLst>
      <p:ext uri="{BB962C8B-B14F-4D97-AF65-F5344CB8AC3E}">
        <p14:creationId xmlns:p14="http://schemas.microsoft.com/office/powerpoint/2010/main" val="2541271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Мы с вами сегодня поднимали вопрос выбора.</a:t>
            </a:r>
          </a:p>
          <a:p>
            <a:r>
              <a:rPr lang="ru-RU" sz="1100" kern="1200" dirty="0">
                <a:solidFill>
                  <a:schemeClr val="tx1"/>
                </a:solidFill>
                <a:latin typeface="+mn-lt"/>
                <a:ea typeface="+mn-ea"/>
                <a:cs typeface="+mn-cs"/>
              </a:rPr>
              <a:t>Есть очень хорошее высказывание на эту тему: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Колебание оправданно, когда медлительность опирается на осторожность. Мартин Хайдеггер</a:t>
            </a:r>
          </a:p>
          <a:p>
            <a:r>
              <a:rPr lang="ru-RU" sz="1100" kern="1200" dirty="0">
                <a:solidFill>
                  <a:schemeClr val="tx1"/>
                </a:solidFill>
                <a:latin typeface="+mn-lt"/>
                <a:ea typeface="+mn-ea"/>
                <a:cs typeface="+mn-cs"/>
              </a:rPr>
              <a:t>Делайте</a:t>
            </a:r>
            <a:r>
              <a:rPr lang="ru-RU" sz="1100" kern="1200" baseline="0" dirty="0">
                <a:solidFill>
                  <a:schemeClr val="tx1"/>
                </a:solidFill>
                <a:latin typeface="+mn-lt"/>
                <a:ea typeface="+mn-ea"/>
                <a:cs typeface="+mn-cs"/>
              </a:rPr>
              <a:t> правильный выбор!</a:t>
            </a:r>
          </a:p>
          <a:p>
            <a:r>
              <a:rPr lang="ru-RU" sz="1100" kern="1200" baseline="0" dirty="0">
                <a:solidFill>
                  <a:schemeClr val="tx1"/>
                </a:solidFill>
                <a:latin typeface="+mn-lt"/>
                <a:ea typeface="+mn-ea"/>
                <a:cs typeface="+mn-cs"/>
              </a:rPr>
              <a:t>И будьте здоровы!</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24</a:t>
            </a:fld>
            <a:endParaRPr lang="ru-RU"/>
          </a:p>
        </p:txBody>
      </p:sp>
    </p:spTree>
    <p:extLst>
      <p:ext uri="{BB962C8B-B14F-4D97-AF65-F5344CB8AC3E}">
        <p14:creationId xmlns:p14="http://schemas.microsoft.com/office/powerpoint/2010/main" val="405419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Наш выбор зачастую определяет нашу судьбу. Даже наше здоровье в значительной степени зависит от выбранного нами образа жизни, взятыми на себя обязательствами и рисками. Мы все приходим в этот мир с индивидуальным набором генов, определяющим здоровье, но на реализацию нашего генетического потенциала влияет то, как мы заботимся о полученном даре здоровья.</a:t>
            </a:r>
          </a:p>
          <a:p>
            <a:r>
              <a:rPr lang="ru-RU" sz="1100" kern="1200" dirty="0">
                <a:solidFill>
                  <a:schemeClr val="tx1"/>
                </a:solidFill>
                <a:latin typeface="+mn-lt"/>
                <a:ea typeface="+mn-ea"/>
                <a:cs typeface="+mn-cs"/>
              </a:rPr>
              <a:t>      Мы восхищаемся удивительными  хитросплетениями  сделанных вручную азиатских ковров, которые являются примером сотен тысяч, а иногда и миллионов индивидуальных решений и выбора. Для ковров с 800 узелков на квадратный сантиметр,  завязанными вручную, мастер должен выбрать цветную нить для воссоздания узора 800 раз. Именно индивидуальность каждого узла определяет тонкое разнообразие форм, составляющих единое целое в общем узоре ковра.</a:t>
            </a:r>
          </a:p>
          <a:p>
            <a:r>
              <a:rPr lang="ru-RU" sz="1100" kern="1200" dirty="0">
                <a:solidFill>
                  <a:schemeClr val="tx1"/>
                </a:solidFill>
                <a:latin typeface="+mn-lt"/>
                <a:ea typeface="+mn-ea"/>
                <a:cs typeface="+mn-cs"/>
              </a:rPr>
              <a:t>     Так же и наша жизнь: каждый день мы принимаем бесчисленное количество казалось бы незначительных решений, но все вместе они создают общее полотно нашей жизни.</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186529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Целенаправленность в принятии решения задает направленность и придает упорядоченность нашей жизни (это видение, стратегия,</a:t>
            </a:r>
            <a:r>
              <a:rPr lang="ru-RU" sz="1100" kern="1200" baseline="0" dirty="0">
                <a:solidFill>
                  <a:schemeClr val="tx1"/>
                </a:solidFill>
                <a:latin typeface="+mn-lt"/>
                <a:ea typeface="+mn-ea"/>
                <a:cs typeface="+mn-cs"/>
              </a:rPr>
              <a:t> продуманные шаги</a:t>
            </a:r>
            <a:r>
              <a:rPr lang="ru-RU" sz="1100" kern="1200" dirty="0">
                <a:solidFill>
                  <a:schemeClr val="tx1"/>
                </a:solidFill>
                <a:latin typeface="+mn-lt"/>
                <a:ea typeface="+mn-ea"/>
                <a:cs typeface="+mn-cs"/>
              </a:rPr>
              <a:t>). Успешные люди обычно ставят перед собой цели и задачи; очень успешные люди  принимают научно обоснованные решения, которые способствуют  достижению поставленных ими целей.</a:t>
            </a:r>
          </a:p>
          <a:p>
            <a:r>
              <a:rPr lang="ru-RU" sz="1100" kern="1200" dirty="0">
                <a:solidFill>
                  <a:schemeClr val="tx1"/>
                </a:solidFill>
                <a:latin typeface="+mn-lt"/>
                <a:ea typeface="+mn-ea"/>
                <a:cs typeface="+mn-cs"/>
              </a:rPr>
              <a:t>К сожалению, некоторые решения, принятые еще в молодости  в результате невежества, бунта или упрямства  могут иметь последствия на всю жизнь. Так же и плохие методы воспитания могут обречь детей на пожизненные негативные последствия. Во многих случаях нынешняя эпидемия</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ожирения среди детей в западном мире – это результат вседозволенности и разрешения родителей заменить физическую активность электронными развлечениями. </a:t>
            </a:r>
            <a:r>
              <a:rPr lang="ru-RU" sz="1100" kern="1200" dirty="0" err="1">
                <a:solidFill>
                  <a:schemeClr val="tx1"/>
                </a:solidFill>
                <a:latin typeface="+mn-lt"/>
                <a:ea typeface="+mn-ea"/>
                <a:cs typeface="+mn-cs"/>
              </a:rPr>
              <a:t>Фастфуд</a:t>
            </a:r>
            <a:r>
              <a:rPr lang="ru-RU" sz="1100" kern="1200" dirty="0">
                <a:solidFill>
                  <a:schemeClr val="tx1"/>
                </a:solidFill>
                <a:latin typeface="+mn-lt"/>
                <a:ea typeface="+mn-ea"/>
                <a:cs typeface="+mn-cs"/>
              </a:rPr>
              <a:t> и полуфабрикаты  заменяют собой простые нерафинированные и натуральные продукты питания. Моментальное удовлетворение, получаемое от  жирной высококалорийной пищи, нравится и родителям, и детям, однако последствия такого выбора могут сказываться всю жизнь. </a:t>
            </a:r>
          </a:p>
          <a:p>
            <a:r>
              <a:rPr lang="ru-RU" sz="1100" kern="1200" dirty="0">
                <a:solidFill>
                  <a:schemeClr val="tx1"/>
                </a:solidFill>
                <a:latin typeface="+mn-lt"/>
                <a:ea typeface="+mn-ea"/>
                <a:cs typeface="+mn-cs"/>
              </a:rPr>
              <a:t>Знаете ли вы, что образовавшиеся жировые клетки не погибают, и лишние калории откладываются в них в виде жира? Пухленькие дети станут взрослыми людьми, страдающими ожирением. Жир, накопленный в теле ребенка, становится его наследием на всю жизнь, наследием, отражающим неспособность или нежелание родителей контролировать потребление калорий их ребенком. Осознанное намерение является важной частью такого выбора.</a:t>
            </a:r>
            <a:endParaRPr lang="en-US" sz="1100" dirty="0"/>
          </a:p>
          <a:p>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327851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Выбор и свобода тесно взаимосвязаны. Многие исправительные учреждения стремятся дисциплинировать людей путем ограничения их выбора. Даже в самом свободном обществе допускается только такой выбор, который не оказывает негативного влияния на жизнь других людей. Свобода выбора не допускает свободы безнаказанно наносить вред  другим людям.</a:t>
            </a:r>
          </a:p>
          <a:p>
            <a:r>
              <a:rPr lang="ru-RU" sz="1100" kern="1200" dirty="0">
                <a:solidFill>
                  <a:schemeClr val="tx1"/>
                </a:solidFill>
                <a:latin typeface="+mn-lt"/>
                <a:ea typeface="+mn-ea"/>
                <a:cs typeface="+mn-cs"/>
              </a:rPr>
              <a:t>Если сделанный нами в прошлом выбор не поработил нас, и мы не оказались его заложниками, то у нас есть свобода воли, позволяющая нам делать выбор снова и снова. Однако сделать выбор не всегда легко, при этом возможность не делать выбор тоже является решением, которое будет иметь для нас последствия. Выбор охватывает все аспекты жизни  от здоровья и образа жизни до вопросов, которые касаются целостности личности, духовности и отношений.</a:t>
            </a:r>
            <a:endParaRPr lang="en-CA" sz="1100" kern="1200" dirty="0">
              <a:solidFill>
                <a:schemeClr val="tx1"/>
              </a:solidFill>
              <a:latin typeface="+mn-lt"/>
              <a:ea typeface="+mn-ea"/>
              <a:cs typeface="+mn-cs"/>
            </a:endParaRPr>
          </a:p>
          <a:p>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239806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100" kern="1200" dirty="0">
                <a:solidFill>
                  <a:schemeClr val="tx1"/>
                </a:solidFill>
                <a:latin typeface="+mn-lt"/>
                <a:ea typeface="+mn-ea"/>
                <a:cs typeface="+mn-cs"/>
              </a:rPr>
              <a:t>Наиболее заманчиво для нас делать выбор на основе личных предпочтений, а не на основе фактических данных и результатов высококачественных исследований. Однако следует иметь в виду, что не все исследования являются равноценными, что касается широты охвата, анализа полученных данных и других параметров, влияющих на качество. Знание этого поможет нам более объективно взвесить доказательства, и,  в конечном счете, сделать собственный  выбор.</a:t>
            </a:r>
          </a:p>
          <a:p>
            <a:r>
              <a:rPr lang="ru-RU" sz="1100" kern="1200" dirty="0">
                <a:solidFill>
                  <a:schemeClr val="tx1"/>
                </a:solidFill>
                <a:latin typeface="+mn-lt"/>
                <a:ea typeface="+mn-ea"/>
                <a:cs typeface="+mn-cs"/>
              </a:rPr>
              <a:t>Образ жизни, основанный на культурных традициях предков, передается из поколения в поколение, и определенные модели поведения людей и корни их убеждений уходят в глубину веков. Многие существующие практики не имеют абсолютно никаких научных обоснований. Нетрудно развенчать миф о пользе наложения коровьего навоза на пуповину новорожденного, но труднее оспорить культурное убеждение</a:t>
            </a:r>
            <a:r>
              <a:rPr lang="ru-RU" sz="1100" kern="1200" baseline="0" dirty="0">
                <a:solidFill>
                  <a:schemeClr val="tx1"/>
                </a:solidFill>
                <a:latin typeface="+mn-lt"/>
                <a:ea typeface="+mn-ea"/>
                <a:cs typeface="+mn-cs"/>
              </a:rPr>
              <a:t> в том</a:t>
            </a:r>
            <a:r>
              <a:rPr lang="ru-RU" sz="1100" kern="1200" dirty="0">
                <a:solidFill>
                  <a:schemeClr val="tx1"/>
                </a:solidFill>
                <a:latin typeface="+mn-lt"/>
                <a:ea typeface="+mn-ea"/>
                <a:cs typeface="+mn-cs"/>
              </a:rPr>
              <a:t>, что женщина не должна мыться в течение месяца после родов.</a:t>
            </a:r>
          </a:p>
          <a:p>
            <a:r>
              <a:rPr lang="ru-RU" sz="1100" kern="1200" dirty="0">
                <a:solidFill>
                  <a:schemeClr val="tx1"/>
                </a:solidFill>
                <a:latin typeface="+mn-lt"/>
                <a:ea typeface="+mn-ea"/>
                <a:cs typeface="+mn-cs"/>
              </a:rPr>
              <a:t>В первой половине девятнадцатого века «реформаторы здоровья» разработали длинный перечень законов здоровья, основанных на скудных доказательствах. К счастью, сегодня в принятии решений мы можем руководствоваться большим количеством  доказательств. И эти доказательства убедительно подтверждают, что люди, руководствующиеся принципами баланса и умеренности, отказавшиеся от употребления вредных веществ, укрепляют свое здоровье.</a:t>
            </a:r>
          </a:p>
          <a:p>
            <a:r>
              <a:rPr lang="ru-RU" sz="1100" kern="1200" dirty="0">
                <a:solidFill>
                  <a:schemeClr val="tx1"/>
                </a:solidFill>
                <a:latin typeface="+mn-lt"/>
                <a:ea typeface="+mn-ea"/>
                <a:cs typeface="+mn-cs"/>
              </a:rPr>
              <a:t>Одно из ранних классических исследований по выявлению взаимосвязи между образом жизни и здоровьем было опубликовано в 1972 году. Доктора Недра </a:t>
            </a:r>
            <a:r>
              <a:rPr lang="ru-RU" sz="1100" kern="1200" dirty="0" err="1">
                <a:solidFill>
                  <a:schemeClr val="tx1"/>
                </a:solidFill>
                <a:latin typeface="+mn-lt"/>
                <a:ea typeface="+mn-ea"/>
                <a:cs typeface="+mn-cs"/>
              </a:rPr>
              <a:t>Беллок</a:t>
            </a:r>
            <a:r>
              <a:rPr lang="ru-RU" sz="1100" kern="1200" dirty="0">
                <a:solidFill>
                  <a:schemeClr val="tx1"/>
                </a:solidFill>
                <a:latin typeface="+mn-lt"/>
                <a:ea typeface="+mn-ea"/>
                <a:cs typeface="+mn-cs"/>
              </a:rPr>
              <a:t> (</a:t>
            </a:r>
            <a:r>
              <a:rPr lang="en-US" sz="1100" kern="1200" dirty="0" err="1">
                <a:solidFill>
                  <a:schemeClr val="tx1"/>
                </a:solidFill>
                <a:latin typeface="+mn-lt"/>
                <a:ea typeface="+mn-ea"/>
                <a:cs typeface="+mn-cs"/>
              </a:rPr>
              <a:t>Nedra</a:t>
            </a:r>
            <a:r>
              <a:rPr lang="en-US" sz="1100" kern="1200" dirty="0">
                <a:solidFill>
                  <a:schemeClr val="tx1"/>
                </a:solidFill>
                <a:latin typeface="+mn-lt"/>
                <a:ea typeface="+mn-ea"/>
                <a:cs typeface="+mn-cs"/>
              </a:rPr>
              <a:t> </a:t>
            </a:r>
            <a:r>
              <a:rPr lang="en-US" sz="1100" kern="1200" dirty="0" err="1">
                <a:solidFill>
                  <a:schemeClr val="tx1"/>
                </a:solidFill>
                <a:latin typeface="+mn-lt"/>
                <a:ea typeface="+mn-ea"/>
                <a:cs typeface="+mn-cs"/>
              </a:rPr>
              <a:t>Bellok</a:t>
            </a:r>
            <a:r>
              <a:rPr lang="ru-RU" sz="1100" kern="1200" dirty="0">
                <a:solidFill>
                  <a:schemeClr val="tx1"/>
                </a:solidFill>
                <a:latin typeface="+mn-lt"/>
                <a:ea typeface="+mn-ea"/>
                <a:cs typeface="+mn-cs"/>
              </a:rPr>
              <a:t>) и </a:t>
            </a:r>
            <a:r>
              <a:rPr lang="ru-RU" sz="1100" kern="1200" dirty="0" err="1">
                <a:solidFill>
                  <a:schemeClr val="tx1"/>
                </a:solidFill>
                <a:latin typeface="+mn-lt"/>
                <a:ea typeface="+mn-ea"/>
                <a:cs typeface="+mn-cs"/>
              </a:rPr>
              <a:t>Лестер</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Бреслоу</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Lester </a:t>
            </a:r>
            <a:r>
              <a:rPr lang="en-US" sz="1100" kern="1200" dirty="0" err="1">
                <a:solidFill>
                  <a:schemeClr val="tx1"/>
                </a:solidFill>
                <a:latin typeface="+mn-lt"/>
                <a:ea typeface="+mn-ea"/>
                <a:cs typeface="+mn-cs"/>
              </a:rPr>
              <a:t>Breslow</a:t>
            </a:r>
            <a:r>
              <a:rPr lang="ru-RU" sz="1100" kern="1200" dirty="0">
                <a:solidFill>
                  <a:schemeClr val="tx1"/>
                </a:solidFill>
                <a:latin typeface="+mn-lt"/>
                <a:ea typeface="+mn-ea"/>
                <a:cs typeface="+mn-cs"/>
              </a:rPr>
              <a:t>) из Департамента здравоохранения США были одними из первых исследователей, которые представили убедительные факты о принципах жизни, способствующих  долголетию. В своем исследовании 6 928 взрослых жителей округа </a:t>
            </a:r>
            <a:r>
              <a:rPr lang="ru-RU" sz="1100" kern="1200" dirty="0" err="1">
                <a:solidFill>
                  <a:schemeClr val="tx1"/>
                </a:solidFill>
                <a:latin typeface="+mn-lt"/>
                <a:ea typeface="+mn-ea"/>
                <a:cs typeface="+mn-cs"/>
              </a:rPr>
              <a:t>Аламеда</a:t>
            </a:r>
            <a:r>
              <a:rPr lang="ru-RU" sz="1100" kern="1200" dirty="0">
                <a:solidFill>
                  <a:schemeClr val="tx1"/>
                </a:solidFill>
                <a:latin typeface="+mn-lt"/>
                <a:ea typeface="+mn-ea"/>
                <a:cs typeface="+mn-cs"/>
              </a:rPr>
              <a:t>, штат Калифорния, они обнаружили следующие факторы, оказывающие влияние на продолжительность </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жизни: </a:t>
            </a:r>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128745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a:pPr>
            <a:r>
              <a:rPr lang="ru-RU" sz="1100" kern="1200" dirty="0">
                <a:solidFill>
                  <a:schemeClr val="tx1"/>
                </a:solidFill>
                <a:latin typeface="+mn-lt"/>
                <a:ea typeface="+mn-ea"/>
                <a:cs typeface="+mn-cs"/>
              </a:rPr>
              <a:t>Достаточный сон (продолжительность ночного сна 7-8 часов).</a:t>
            </a:r>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82397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2"/>
            </a:pPr>
            <a:r>
              <a:rPr lang="ru-RU" sz="1100" kern="1200" dirty="0">
                <a:solidFill>
                  <a:schemeClr val="tx1"/>
                </a:solidFill>
                <a:latin typeface="+mn-lt"/>
                <a:ea typeface="+mn-ea"/>
                <a:cs typeface="+mn-cs"/>
              </a:rPr>
              <a:t>Отсутствие</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перекусов между основными приемами пищи. </a:t>
            </a:r>
          </a:p>
          <a:p>
            <a:pPr marL="228600" lvl="0" indent="-228600">
              <a:buFont typeface="+mj-lt"/>
              <a:buNone/>
            </a:pPr>
            <a:endParaRPr lang="ru-RU" sz="1100" kern="1200" dirty="0">
              <a:solidFill>
                <a:schemeClr val="tx1"/>
              </a:solidFill>
              <a:latin typeface="+mn-lt"/>
              <a:ea typeface="+mn-ea"/>
              <a:cs typeface="+mn-cs"/>
            </a:endParaRPr>
          </a:p>
          <a:p>
            <a:pPr marL="228600" lvl="0" indent="-228600">
              <a:buFont typeface="+mj-lt"/>
              <a:buNone/>
            </a:pPr>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4075833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lvl="0" indent="-228600">
              <a:buFont typeface="+mj-lt"/>
              <a:buAutoNum type="arabicPeriod" startAt="3"/>
            </a:pPr>
            <a:r>
              <a:rPr lang="ru-RU" sz="1100" kern="1200" dirty="0">
                <a:solidFill>
                  <a:schemeClr val="tx1"/>
                </a:solidFill>
                <a:latin typeface="+mn-lt"/>
                <a:ea typeface="+mn-ea"/>
                <a:cs typeface="+mn-cs"/>
              </a:rPr>
              <a:t>Ежедневный полноценный сбалансированный завтрак. </a:t>
            </a:r>
          </a:p>
          <a:p>
            <a:pPr marL="228600" lvl="0" indent="-228600">
              <a:buFont typeface="+mj-lt"/>
              <a:buNone/>
            </a:pPr>
            <a:endParaRPr lang="ru-RU" sz="1100" kern="1200" dirty="0">
              <a:solidFill>
                <a:schemeClr val="tx1"/>
              </a:solidFill>
              <a:latin typeface="+mn-lt"/>
              <a:ea typeface="+mn-ea"/>
              <a:cs typeface="+mn-cs"/>
            </a:endParaRPr>
          </a:p>
          <a:p>
            <a:pPr marL="228600" lvl="0" indent="-228600">
              <a:buFont typeface="+mj-lt"/>
              <a:buNone/>
            </a:pPr>
            <a:r>
              <a:rPr lang="ru-RU" sz="1100" kern="1200" dirty="0">
                <a:solidFill>
                  <a:schemeClr val="tx1"/>
                </a:solidFill>
                <a:latin typeface="+mn-lt"/>
                <a:ea typeface="+mn-ea"/>
                <a:cs typeface="+mn-cs"/>
              </a:rPr>
              <a:t>После отдыха</a:t>
            </a:r>
            <a:r>
              <a:rPr lang="ru-RU" sz="1100" kern="1200" baseline="0" dirty="0">
                <a:solidFill>
                  <a:schemeClr val="tx1"/>
                </a:solidFill>
                <a:latin typeface="+mn-lt"/>
                <a:ea typeface="+mn-ea"/>
                <a:cs typeface="+mn-cs"/>
              </a:rPr>
              <a:t> организма завтрак должен быть самым калорийным и полноценным.</a:t>
            </a:r>
          </a:p>
          <a:p>
            <a:pPr marL="228600" lvl="0" indent="-228600">
              <a:buFont typeface="+mj-lt"/>
              <a:buNone/>
            </a:pPr>
            <a:r>
              <a:rPr lang="ru-RU" sz="1100" kern="1200" baseline="0" dirty="0">
                <a:solidFill>
                  <a:schemeClr val="tx1"/>
                </a:solidFill>
                <a:latin typeface="+mn-lt"/>
                <a:ea typeface="+mn-ea"/>
                <a:cs typeface="+mn-cs"/>
              </a:rPr>
              <a:t>Не зря есть на эту тему хорошая пословица:</a:t>
            </a:r>
          </a:p>
          <a:p>
            <a:pPr marL="228600" lvl="0" indent="-228600">
              <a:buFont typeface="+mj-lt"/>
              <a:buNone/>
            </a:pPr>
            <a:r>
              <a:rPr lang="ru-RU" sz="1100" kern="1200" baseline="0" dirty="0">
                <a:solidFill>
                  <a:schemeClr val="tx1"/>
                </a:solidFill>
                <a:latin typeface="+mn-lt"/>
                <a:ea typeface="+mn-ea"/>
                <a:cs typeface="+mn-cs"/>
              </a:rPr>
              <a:t>Съешь завтрак сам, обед раздели с другом, ужин отдай врагу.</a:t>
            </a:r>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11365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JPG"/>
          <p:cNvPicPr>
            <a:picLocks noChangeAspect="1"/>
          </p:cNvPicPr>
          <p:nvPr/>
        </p:nvPicPr>
        <p:blipFill>
          <a:blip r:embed="rId3"/>
          <a:stretch>
            <a:fillRect/>
          </a:stretch>
        </p:blipFill>
        <p:spPr>
          <a:xfrm>
            <a:off x="0" y="0"/>
            <a:ext cx="9144000" cy="6858000"/>
          </a:xfrm>
          <a:prstGeom prst="rect">
            <a:avLst/>
          </a:prstGeom>
        </p:spPr>
      </p:pic>
      <p:sp>
        <p:nvSpPr>
          <p:cNvPr id="11" name="Прямоугольник 10"/>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p>
        </p:txBody>
      </p:sp>
    </p:spTree>
    <p:extLst>
      <p:ext uri="{BB962C8B-B14F-4D97-AF65-F5344CB8AC3E}">
        <p14:creationId xmlns:p14="http://schemas.microsoft.com/office/powerpoint/2010/main" val="31122149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126188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a:t>
            </a:r>
          </a:p>
          <a:p>
            <a:pPr marL="742950" indent="-742950">
              <a:buFont typeface="+mj-lt"/>
              <a:buAutoNum type="arabicPeriod"/>
            </a:pP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Полноценный завтрак</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156966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 </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Полноценный завтрак</a:t>
            </a:r>
          </a:p>
          <a:p>
            <a:pPr marL="742950" indent="-742950">
              <a:buFont typeface="+mj-lt"/>
              <a:buAutoNum type="arabicPeriod"/>
            </a:pP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Индекса массы тела</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187743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Полноценный завтрак</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Индекса массы тела</a:t>
            </a:r>
          </a:p>
          <a:p>
            <a:pPr marL="742950" indent="-742950">
              <a:buFont typeface="+mj-lt"/>
              <a:buAutoNum type="arabicPeriod"/>
            </a:pP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Физическая нагрузка</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218521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 </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Полноценный завтрак</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Индекса массы тела</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Физическая нагрузка</a:t>
            </a:r>
          </a:p>
          <a:p>
            <a:pPr marL="742950" indent="-742950">
              <a:buFont typeface="+mj-lt"/>
              <a:buAutoNum type="arabicPeriod"/>
            </a:pP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табака</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249299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 </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Полноценный завтрак</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Индекса массы тела</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Физическая нагрузка</a:t>
            </a:r>
          </a:p>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табака</a:t>
            </a:r>
          </a:p>
          <a:p>
            <a:pPr marL="742950" indent="-742950">
              <a:buFont typeface="+mj-lt"/>
              <a:buAutoNum type="arabicPeriod"/>
            </a:pP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алкоголя</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066800" y="6096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Сохраняйте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объективность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0960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solidFill>
                  <a:schemeClr val="tx2"/>
                </a:solidFill>
                <a:latin typeface="Cricket" panose="020B0604020202020204"/>
              </a:rPr>
              <a:t>Хорошее здоровье </a:t>
            </a:r>
            <a:r>
              <a:rPr lang="ru-RU" sz="4400" b="1" dirty="0">
                <a:latin typeface="Cricket" panose="020B0604020202020204"/>
              </a:rPr>
              <a:t>-  </a:t>
            </a:r>
          </a:p>
          <a:p>
            <a:r>
              <a:rPr lang="ru-RU" sz="3600" b="1" dirty="0">
                <a:ln w="18415" cmpd="sng">
                  <a:solidFill>
                    <a:srgbClr val="FFFFFF"/>
                  </a:solidFill>
                  <a:prstDash val="solid"/>
                </a:ln>
                <a:solidFill>
                  <a:srgbClr val="FFFFFF"/>
                </a:solidFill>
                <a:effectLst>
                  <a:glow rad="139700">
                    <a:srgbClr val="000000"/>
                  </a:glow>
                </a:effectLst>
                <a:latin typeface="Cricket" pitchFamily="2" charset="0"/>
              </a:rPr>
              <a:t>Дар Божий</a:t>
            </a:r>
            <a:endParaRPr lang="ru-RU" sz="3600" b="1" cap="none" spc="0" dirty="0">
              <a:ln w="18415" cmpd="sng">
                <a:solidFill>
                  <a:srgbClr val="FFFFFF"/>
                </a:solidFill>
                <a:prstDash val="solid"/>
              </a:ln>
              <a:solidFill>
                <a:srgbClr val="FFFFFF"/>
              </a:solidFill>
              <a:effectLst>
                <a:glow rad="139700">
                  <a:srgbClr val="000000"/>
                </a:glow>
              </a:effectLst>
              <a:latin typeface="Cricket" pitchFamily="2" charset="0"/>
            </a:endParaRP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10668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 …</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9.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962400" y="838200"/>
            <a:ext cx="3421129"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a:t>
            </a:r>
            <a:r>
              <a:rPr lang="ru-RU" sz="8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ыбор</a:t>
            </a:r>
            <a:r>
              <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0.JPG"/>
          <p:cNvPicPr>
            <a:picLocks noChangeAspect="1"/>
          </p:cNvPicPr>
          <p:nvPr/>
        </p:nvPicPr>
        <p:blipFill>
          <a:blip r:embed="rId3"/>
          <a:stretch>
            <a:fillRect/>
          </a:stretch>
        </p:blipFill>
        <p:spPr>
          <a:xfrm>
            <a:off x="0" y="0"/>
            <a:ext cx="9144000" cy="6858000"/>
          </a:xfrm>
          <a:prstGeom prst="rect">
            <a:avLst/>
          </a:prstGeom>
        </p:spPr>
      </p:pic>
      <p:sp>
        <p:nvSpPr>
          <p:cNvPr id="11" name="Прямоугольник 10"/>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22.JPG"/>
          <p:cNvPicPr>
            <a:picLocks noChangeAspect="1"/>
          </p:cNvPicPr>
          <p:nvPr/>
        </p:nvPicPr>
        <p:blipFill>
          <a:blip r:embed="rId3"/>
          <a:stretch>
            <a:fillRect/>
          </a:stretch>
        </p:blipFill>
        <p:spPr>
          <a:xfrm>
            <a:off x="0" y="0"/>
            <a:ext cx="9144000" cy="6858000"/>
          </a:xfrm>
          <a:prstGeom prst="rect">
            <a:avLst/>
          </a:prstGeom>
        </p:spPr>
      </p:pic>
      <p:sp>
        <p:nvSpPr>
          <p:cNvPr id="12" name="Прямоугольник 11"/>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23.JPG"/>
          <p:cNvPicPr>
            <a:picLocks noChangeAspect="1"/>
          </p:cNvPicPr>
          <p:nvPr/>
        </p:nvPicPr>
        <p:blipFill>
          <a:blip r:embed="rId3"/>
          <a:stretch>
            <a:fillRect/>
          </a:stretch>
        </p:blipFill>
        <p:spPr>
          <a:xfrm>
            <a:off x="0" y="0"/>
            <a:ext cx="9144000" cy="6858000"/>
          </a:xfrm>
          <a:prstGeom prst="rect">
            <a:avLst/>
          </a:prstGeom>
        </p:spPr>
      </p:pic>
      <p:sp>
        <p:nvSpPr>
          <p:cNvPr id="12" name="Прямоугольник 11"/>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438400" y="381000"/>
            <a:ext cx="6477000" cy="212365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Колебание оправданно,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когда медлительность опирается на осторожность </a:t>
            </a:r>
          </a:p>
          <a:p>
            <a: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Мартин Хайдеггер</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447800" y="4800600"/>
            <a:ext cx="3990195" cy="64633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36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Руаль</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Амундсен</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943600" y="381000"/>
            <a:ext cx="2895600" cy="286232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Выбор человека</a:t>
            </a:r>
          </a:p>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 это колыбель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его  судьбы</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53454"/>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914400" y="381000"/>
            <a:ext cx="89154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Ц</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еленаправленность –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это ключ</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44724"/>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Выбор и свобода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33400" y="609600"/>
            <a:ext cx="88392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Основа информированного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выбора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 </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04800"/>
            <a:ext cx="6477000" cy="95410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742950" indent="-742950">
              <a:buFont typeface="+mj-lt"/>
              <a:buAutoNum type="arabicPeriod"/>
            </a:pPr>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Сон</a:t>
            </a:r>
          </a:p>
          <a:p>
            <a:pPr marL="742950" indent="-742950">
              <a:buFont typeface="+mj-lt"/>
              <a:buAutoNum type="arabicPeriod"/>
            </a:pP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Отказ от перекусов </a:t>
            </a: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2675</Words>
  <Application>Microsoft Macintosh PowerPoint</Application>
  <PresentationFormat>Экран (4:3)</PresentationFormat>
  <Paragraphs>156</Paragraphs>
  <Slides>24</Slides>
  <Notes>23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Adventure</vt:lpstr>
      <vt:lpstr>Cricket</vt: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401</cp:revision>
  <dcterms:created xsi:type="dcterms:W3CDTF">2015-01-31T17:45:20Z</dcterms:created>
  <dcterms:modified xsi:type="dcterms:W3CDTF">2022-03-24T13:20:03Z</dcterms:modified>
</cp:coreProperties>
</file>