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74" r:id="rId2"/>
    <p:sldId id="259" r:id="rId3"/>
    <p:sldId id="261" r:id="rId4"/>
    <p:sldId id="263" r:id="rId5"/>
    <p:sldId id="264" r:id="rId6"/>
    <p:sldId id="265" r:id="rId7"/>
    <p:sldId id="266" r:id="rId8"/>
    <p:sldId id="267" r:id="rId9"/>
    <p:sldId id="268" r:id="rId10"/>
    <p:sldId id="262" r:id="rId11"/>
    <p:sldId id="269" r:id="rId12"/>
    <p:sldId id="270" r:id="rId13"/>
    <p:sldId id="271" r:id="rId14"/>
    <p:sldId id="272" r:id="rId15"/>
    <p:sldId id="273" r:id="rId16"/>
    <p:sldId id="260"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92"/>
    <p:restoredTop sz="61332" autoAdjust="0"/>
  </p:normalViewPr>
  <p:slideViewPr>
    <p:cSldViewPr>
      <p:cViewPr varScale="1">
        <p:scale>
          <a:sx n="58" d="100"/>
          <a:sy n="58" d="100"/>
        </p:scale>
        <p:origin x="53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24.03.2022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196194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Сегодня мы поднимем вопрос ВЕРЫ. И как это влияет на наше здоровье.</a:t>
            </a:r>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422559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Насколько я доверчив?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Какие методы я использую при выборе того, во что верить?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Кому или чему я могу доверять: интернету, рекламе, исследованиям, выгодным определенным кругам общества, друзьям, своему прошлому опыту?</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2824219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bg1"/>
                </a:solidFill>
                <a:latin typeface="+mn-lt"/>
                <a:ea typeface="+mn-ea"/>
                <a:cs typeface="+mn-cs"/>
              </a:rPr>
              <a:t>-   Какие преимущества от веры в Бога я заметил?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bg1"/>
                </a:solidFill>
                <a:latin typeface="+mn-lt"/>
                <a:ea typeface="+mn-ea"/>
                <a:cs typeface="+mn-cs"/>
              </a:rPr>
              <a:t>-   Насколько хорошо я справляюсь со стрессовыми ситуациями?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bg1"/>
                </a:solidFill>
                <a:latin typeface="+mn-lt"/>
                <a:ea typeface="+mn-ea"/>
                <a:cs typeface="+mn-cs"/>
              </a:rPr>
              <a:t>-   Чувствую ли я себя спокойно большую часть времени?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bg1"/>
                </a:solidFill>
                <a:latin typeface="+mn-lt"/>
                <a:ea typeface="+mn-ea"/>
                <a:cs typeface="+mn-cs"/>
              </a:rPr>
              <a:t>-   Есть ли у меня в жизни важная цель?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bg1"/>
                </a:solidFill>
                <a:latin typeface="+mn-lt"/>
                <a:ea typeface="+mn-ea"/>
                <a:cs typeface="+mn-cs"/>
              </a:rPr>
              <a:t>-   Знают ли о ней люди, среди  которых я живу и работаю,  и получают ли они также от этого пользу?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bg1"/>
                </a:solidFill>
                <a:latin typeface="+mn-lt"/>
                <a:ea typeface="+mn-ea"/>
                <a:cs typeface="+mn-cs"/>
              </a:rPr>
              <a:t>-   Влияет ли моя вера и мое общение с подрастающим поколением на то, чтобы  защитить их от разрушительного и рискованного поведения?</a:t>
            </a:r>
            <a:endParaRPr lang="en-CA" sz="110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347411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Какие</a:t>
            </a:r>
            <a:r>
              <a:rPr lang="ru-RU" sz="1100" kern="1200" baseline="0" dirty="0">
                <a:solidFill>
                  <a:schemeClr val="tx1"/>
                </a:solidFill>
                <a:latin typeface="+mn-lt"/>
                <a:ea typeface="+mn-ea"/>
                <a:cs typeface="+mn-cs"/>
              </a:rPr>
              <a:t> последствия стресса приходится испытывать людям?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Связаны ли заболевания и плохое самочувствие с отсутствием постоянных значимых отношений доверия с нашим Спасителем?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Нужно ли мне проводить больше времени, взращивая свою веру путем изучения Божьего Слова и общения с теми, кто имеет такие же убеждения?</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238216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Бывший одноклассник Бориса перестал посещать церковь.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Его постигло несколько неудач, и он сомневается в том, что Бога интересует его жизненная ситуация.</a:t>
            </a:r>
            <a:r>
              <a:rPr lang="ru-RU" sz="1100" i="1"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Как Борис может ободрить своего друга?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Было бы полезным создать группу общения или  малую группу по изучению Библии?</a:t>
            </a: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360286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ru-RU" sz="1100" dirty="0"/>
              <a:t>  Какие из четырех типов молитвы я чаще всего использую?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100" b="1" kern="1200" dirty="0">
                <a:solidFill>
                  <a:schemeClr val="tx1"/>
                </a:solidFill>
                <a:latin typeface="+mn-lt"/>
                <a:ea typeface="+mn-ea"/>
                <a:cs typeface="+mn-cs"/>
              </a:rPr>
              <a:t>Молитва-прошение.</a:t>
            </a:r>
            <a:endParaRPr lang="ru-RU" sz="11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100" b="1" kern="1200" dirty="0">
                <a:solidFill>
                  <a:schemeClr val="tx1"/>
                </a:solidFill>
                <a:latin typeface="+mn-lt"/>
                <a:ea typeface="+mn-ea"/>
                <a:cs typeface="+mn-cs"/>
              </a:rPr>
              <a:t>Ритуальная молитва.</a:t>
            </a:r>
            <a:endParaRPr lang="ru-RU" sz="11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100" b="1" kern="1200" dirty="0">
                <a:solidFill>
                  <a:schemeClr val="tx1"/>
                </a:solidFill>
                <a:latin typeface="+mn-lt"/>
                <a:ea typeface="+mn-ea"/>
                <a:cs typeface="+mn-cs"/>
              </a:rPr>
              <a:t>Молитва-размышление.</a:t>
            </a:r>
            <a:endParaRPr lang="ru-RU" sz="11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ru-RU" sz="1100" b="1" kern="1200" dirty="0">
                <a:solidFill>
                  <a:schemeClr val="tx1"/>
                </a:solidFill>
                <a:latin typeface="+mn-lt"/>
                <a:ea typeface="+mn-ea"/>
                <a:cs typeface="+mn-cs"/>
              </a:rPr>
              <a:t>Молитва-беседа.</a:t>
            </a:r>
            <a:endParaRPr lang="ru-RU" sz="110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ru-RU" sz="1100" dirty="0"/>
              <a:t>-   К какому типу молитвы мне нужно прибегнуть, чтобы обрести большую радость и внутренний покой, даже переживая тревожные события?</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335479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a:solidFill>
                  <a:schemeClr val="tx1"/>
                </a:solidFill>
                <a:latin typeface="+mn-lt"/>
                <a:ea typeface="+mn-ea"/>
                <a:cs typeface="+mn-cs"/>
              </a:rPr>
              <a:t>Сегодня мы поднимали вопрос веры.</a:t>
            </a:r>
          </a:p>
          <a:p>
            <a:r>
              <a:rPr lang="ru-RU" sz="1200" b="0" i="0" kern="1200" dirty="0" err="1">
                <a:solidFill>
                  <a:schemeClr val="tx1"/>
                </a:solidFill>
                <a:latin typeface="+mn-lt"/>
                <a:ea typeface="+mn-ea"/>
                <a:cs typeface="+mn-cs"/>
              </a:rPr>
              <a:t>Аврелий</a:t>
            </a:r>
            <a:r>
              <a:rPr lang="ru-RU" sz="1200" b="0" i="0" kern="1200" dirty="0">
                <a:solidFill>
                  <a:schemeClr val="tx1"/>
                </a:solidFill>
                <a:latin typeface="+mn-lt"/>
                <a:ea typeface="+mn-ea"/>
                <a:cs typeface="+mn-cs"/>
              </a:rPr>
              <a:t> Августин однажды сказал так:</a:t>
            </a:r>
          </a:p>
          <a:p>
            <a:r>
              <a:rPr lang="ru-RU" sz="1200" b="0" i="0" kern="1200" dirty="0">
                <a:solidFill>
                  <a:schemeClr val="tx1"/>
                </a:solidFill>
                <a:latin typeface="+mn-lt"/>
                <a:ea typeface="+mn-ea"/>
                <a:cs typeface="+mn-cs"/>
              </a:rPr>
              <a:t>«Вера состоит в том, что мы верим тому, чего не видим; а наградой за веру является возможность увидеть то, во что мы верим.»</a:t>
            </a:r>
          </a:p>
          <a:p>
            <a:r>
              <a:rPr lang="ru-RU" sz="1200" b="0" i="0" kern="1200" dirty="0">
                <a:solidFill>
                  <a:schemeClr val="tx1"/>
                </a:solidFill>
                <a:latin typeface="+mn-lt"/>
                <a:ea typeface="+mn-ea"/>
                <a:cs typeface="+mn-cs"/>
              </a:rPr>
              <a:t>Верьте, чтобы получать награду не только в будущем, а уже сегодня!</a:t>
            </a:r>
            <a:br>
              <a:rPr lang="ru-RU" sz="1100" dirty="0"/>
            </a:b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64317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Профессор объявил первокурсникам-медикам: «У меня для вас две новости: хорошая и плохая. Хорошая новость в том, что половина материала, который вы усвоите в медицинском институте, будет подтверждена серьезными научными исследованиями и признана правильной. Другая же половина того, чему мы вас научим, будет признана неправильной. Плохая новость в том, что мы не знаем, какая часть материала окажется правильной, а какая неправильной!»</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В современном мире иногда трудно определить, какой из получаемой нами информации следует доверять, а какой нет. </a:t>
            </a:r>
          </a:p>
          <a:p>
            <a:r>
              <a:rPr lang="ru-RU" sz="1100" kern="1200" dirty="0">
                <a:solidFill>
                  <a:schemeClr val="tx1"/>
                </a:solidFill>
                <a:latin typeface="+mn-lt"/>
                <a:ea typeface="+mn-ea"/>
                <a:cs typeface="+mn-cs"/>
              </a:rPr>
              <a:t>   Сегодня мы читаем, что употребление алкоголя вредно. На следующей неделе в других отчетах мы находим, что он помогает сохранить хорошее здоровье. </a:t>
            </a:r>
          </a:p>
          <a:p>
            <a:r>
              <a:rPr lang="ru-RU" sz="1100" kern="1200" dirty="0">
                <a:solidFill>
                  <a:schemeClr val="tx1"/>
                </a:solidFill>
                <a:latin typeface="+mn-lt"/>
                <a:ea typeface="+mn-ea"/>
                <a:cs typeface="+mn-cs"/>
              </a:rPr>
              <a:t>   Шоколад способствует накоплению лишних килограммов, не так ли? Хотя подождите... Одна группа исследователей утверждает, что, на самом деле, он способствует похудению. </a:t>
            </a:r>
          </a:p>
          <a:p>
            <a:r>
              <a:rPr lang="ru-RU" sz="1100" kern="1200" dirty="0">
                <a:solidFill>
                  <a:schemeClr val="tx1"/>
                </a:solidFill>
                <a:latin typeface="+mn-lt"/>
                <a:ea typeface="+mn-ea"/>
                <a:cs typeface="+mn-cs"/>
              </a:rPr>
              <a:t>   Кофе вреден, как нам сообщают. Однако по результатам нового исследования мы вдруг узнаем, что те, кто пили много кофе, прожили дольше!    </a:t>
            </a:r>
          </a:p>
          <a:p>
            <a:r>
              <a:rPr lang="ru-RU" sz="1100" kern="1200">
                <a:solidFill>
                  <a:schemeClr val="tx1"/>
                </a:solidFill>
                <a:latin typeface="+mn-lt"/>
                <a:ea typeface="+mn-ea"/>
                <a:cs typeface="+mn-cs"/>
              </a:rPr>
              <a:t>   На </a:t>
            </a:r>
            <a:r>
              <a:rPr lang="ru-RU" sz="1100" kern="1200" dirty="0">
                <a:solidFill>
                  <a:schemeClr val="tx1"/>
                </a:solidFill>
                <a:latin typeface="+mn-lt"/>
                <a:ea typeface="+mn-ea"/>
                <a:cs typeface="+mn-cs"/>
              </a:rPr>
              <a:t>этой неделе крупная техническая компания представляет еще одно «необходимое»  устройство, помогающее сэкономить время; на следующей неделе СМИ сообщают, что в основе этих заверений лежат недостоверные методы расчета.  </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Так во что или кому мы действительно можем верить? Иногда ответ на этот </a:t>
            </a:r>
            <a:r>
              <a:rPr lang="en-CA" sz="1100" kern="1200" dirty="0">
                <a:solidFill>
                  <a:schemeClr val="tx1"/>
                </a:solidFill>
                <a:latin typeface="+mn-lt"/>
                <a:ea typeface="+mn-ea"/>
                <a:cs typeface="+mn-cs"/>
              </a:rPr>
              <a:t> </a:t>
            </a:r>
            <a:r>
              <a:rPr lang="ru-RU" sz="1100" kern="1200" dirty="0">
                <a:solidFill>
                  <a:schemeClr val="tx1"/>
                </a:solidFill>
                <a:latin typeface="+mn-lt"/>
                <a:ea typeface="+mn-ea"/>
                <a:cs typeface="+mn-cs"/>
              </a:rPr>
              <a:t>вопрос найти нелегко! Тем не менее, мы все во что-то верим. Убеждения есть и у самых больших скептиков, даже если это убеждение в том, что никому нельзя верить. В основе выживания всех людей лежит какая-либо вера. Наличие веры необходимо для существования человека и общества.</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400481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100" kern="1200" dirty="0">
                <a:solidFill>
                  <a:schemeClr val="tx1"/>
                </a:solidFill>
                <a:latin typeface="+mn-lt"/>
                <a:ea typeface="+mn-ea"/>
                <a:cs typeface="+mn-cs"/>
              </a:rPr>
              <a:t>   Однажды врач осматривал пациента, который жаловался на множество симптомов. Однако ни один из этих симптомов не был характерен ни для какого известного синдрома или комплекса заболеваний. Пациент сказал врачу, что, возможно, его сглазили, и поэтому он болен. Тогда врач взял две небольшие стеклянные пробирки и заполнил одну перекисью водорода, а другую водой. Пациент не знал, что в пробирках были разные жидкости. Затем врач взял у пациента небольшое количество крови и поместил несколько капель в пробирку с перекисью водорода. Естественно, смесь в пробирке сразу же зашипела и вспенилась, а врач со знанием дела закивал головой: «</a:t>
            </a:r>
            <a:r>
              <a:rPr lang="ru-RU" sz="1100" kern="1200" dirty="0" err="1">
                <a:solidFill>
                  <a:schemeClr val="tx1"/>
                </a:solidFill>
                <a:latin typeface="+mn-lt"/>
                <a:ea typeface="+mn-ea"/>
                <a:cs typeface="+mn-cs"/>
              </a:rPr>
              <a:t>Да-а</a:t>
            </a:r>
            <a:r>
              <a:rPr lang="ru-RU" sz="1100" kern="1200" dirty="0">
                <a:solidFill>
                  <a:schemeClr val="tx1"/>
                </a:solidFill>
                <a:latin typeface="+mn-lt"/>
                <a:ea typeface="+mn-ea"/>
                <a:cs typeface="+mn-cs"/>
              </a:rPr>
              <a:t>, - сказал он, - вам это пойдет на пользу». Затем он сделал пациенту инъекцию физиологического раствора и попросил его подождать в приемной.</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Через некоторое время врач снова вызвал пациента в свой кабинет и снова взял у него небольшое количество крови, на этот раз поместив несколько капель в пробирку с обычной водой. Как и ожидалось, никакой реакции при этом не произошло. Врач сказал пациенту, что сглаз был снят, и пациент ушел, чувствуя себя намного лучше. История гласит, что пациент рассказал всем своим друзьям о том, как он был исцелен, и многие из них пришли к этому врачу за таким же лечением!</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Как показывает эта история, в вере заключена огромная сила. Для многих торговцев шарлатанскими снадобьями этот феномен является мощным источником дохода. Недобросовестные продавцы способны убеждать покупателей в необходимости своих товаров и создавать ажиотажный спрос на них.  Затем они продают им травяные сборы, ненужные минеральные добавки, биологически активные добавки, пищевые добавки, специальные диеты, а также магнитную и электрическую терапию,  осуществляемую посредством пустых черных ящиков или оборудования, создающего </a:t>
            </a:r>
            <a:r>
              <a:rPr lang="ru-RU" sz="1100" kern="1200" dirty="0" err="1">
                <a:solidFill>
                  <a:schemeClr val="tx1"/>
                </a:solidFill>
                <a:latin typeface="+mn-lt"/>
                <a:ea typeface="+mn-ea"/>
                <a:cs typeface="+mn-cs"/>
              </a:rPr>
              <a:t>электро</a:t>
            </a:r>
            <a:r>
              <a:rPr lang="ru-RU" sz="1100" kern="1200" dirty="0">
                <a:solidFill>
                  <a:schemeClr val="tx1"/>
                </a:solidFill>
                <a:latin typeface="+mn-lt"/>
                <a:ea typeface="+mn-ea"/>
                <a:cs typeface="+mn-cs"/>
              </a:rPr>
              <a:t> импульсы малой мощности. Они торгуют тем, что можно назвать «фактором доверчивости».  Для тех, кто здоров, единственной потерей окажется некоторая сумма денег, с которой  они вскоре расстанутся. Однако в ситуации, связанной с лечением серьезного заболевания, например, рака, отсрочка традиционного курса лечения иногда приводит к смертельному исходу, а также к потере ограниченных драгоценных ресурсов, потраченных на приобретение бесполезного «лекарства от всех болезней». Вот почему важно верить в то, что надежно, а не в методы, эффективность которых не доказана.</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Убеждение  – или вера, в религиозном смысле – показали  статистически значимые преимущества, которые превышают эффект плацебо. При изучении религиозного опыта американцев, достигших возраста 100 лет, исследователи обнаружили, что религиозность существенно улучшила их здоровье. Хотя многие вопросы по-прежнему остаются без ответа, преимущества доверия Богу – это результат духовной жизни, которая есть более чем только посещение религиозных служений.</a:t>
            </a:r>
            <a:br>
              <a:rPr lang="en-CA" sz="1100" kern="1200" dirty="0">
                <a:solidFill>
                  <a:schemeClr val="tx1"/>
                </a:solidFill>
                <a:latin typeface="+mn-lt"/>
                <a:ea typeface="+mn-ea"/>
                <a:cs typeface="+mn-cs"/>
              </a:rPr>
            </a:br>
            <a:r>
              <a:rPr lang="ru-RU" sz="1100" kern="1200" dirty="0">
                <a:solidFill>
                  <a:schemeClr val="tx1"/>
                </a:solidFill>
                <a:latin typeface="+mn-lt"/>
                <a:ea typeface="+mn-ea"/>
                <a:cs typeface="+mn-cs"/>
              </a:rPr>
              <a:t>   Исследование, которое сопоставило смертность в светских и религиозных кибуцах (сельскохозяйственные коммуны) в Израиле, за 15-летний период наблюдения обнаружило снижение смертности в религиозной группе. С поправкой на возраст риск преждевременной смерти членов светского кибуца был в 1,8 раза выше для мужчин и в 2,7 раза выше для женщин, по сравнению с религиозными кибуцами.</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Исследование, проведенное среди  </a:t>
            </a:r>
            <a:r>
              <a:rPr lang="ru-RU" sz="1100" kern="1200" dirty="0" err="1">
                <a:solidFill>
                  <a:schemeClr val="tx1"/>
                </a:solidFill>
                <a:latin typeface="+mn-lt"/>
                <a:ea typeface="+mn-ea"/>
                <a:cs typeface="+mn-cs"/>
              </a:rPr>
              <a:t>афро-американцев</a:t>
            </a:r>
            <a:r>
              <a:rPr lang="ru-RU" sz="1100" kern="1200" dirty="0">
                <a:solidFill>
                  <a:schemeClr val="tx1"/>
                </a:solidFill>
                <a:latin typeface="+mn-lt"/>
                <a:ea typeface="+mn-ea"/>
                <a:cs typeface="+mn-cs"/>
              </a:rPr>
              <a:t>,  показало, что у тех, кто участвовал в организованной религиозной деятельности, улучшилось здоровье и чувство удовлетворения жизнью.*3 Исследователь из Университета Дьюка </a:t>
            </a:r>
            <a:r>
              <a:rPr lang="ru-RU" sz="1100" kern="1200" dirty="0" err="1">
                <a:solidFill>
                  <a:schemeClr val="tx1"/>
                </a:solidFill>
                <a:latin typeface="+mn-lt"/>
                <a:ea typeface="+mn-ea"/>
                <a:cs typeface="+mn-cs"/>
              </a:rPr>
              <a:t>С.Дж.Эллисон</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C</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G</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Ellison</a:t>
            </a:r>
            <a:r>
              <a:rPr lang="ru-RU" sz="1100" kern="1200" dirty="0">
                <a:solidFill>
                  <a:schemeClr val="tx1"/>
                </a:solidFill>
                <a:latin typeface="+mn-lt"/>
                <a:ea typeface="+mn-ea"/>
                <a:cs typeface="+mn-cs"/>
              </a:rPr>
              <a:t>) обнаружил, что отсутствие религиозной принадлежности увеличивает риск развития депрессии у </a:t>
            </a:r>
            <a:r>
              <a:rPr lang="ru-RU" sz="1100" kern="1200" dirty="0" err="1">
                <a:solidFill>
                  <a:schemeClr val="tx1"/>
                </a:solidFill>
                <a:latin typeface="+mn-lt"/>
                <a:ea typeface="+mn-ea"/>
                <a:cs typeface="+mn-cs"/>
              </a:rPr>
              <a:t>афро-американцев</a:t>
            </a:r>
            <a:r>
              <a:rPr lang="ru-RU" sz="1100" kern="1200" dirty="0">
                <a:solidFill>
                  <a:schemeClr val="tx1"/>
                </a:solidFill>
                <a:latin typeface="+mn-lt"/>
                <a:ea typeface="+mn-ea"/>
                <a:cs typeface="+mn-cs"/>
              </a:rPr>
              <a:t>.</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Наличие</a:t>
            </a:r>
            <a:r>
              <a:rPr lang="ru-RU" sz="1100" kern="1200" baseline="0" dirty="0">
                <a:solidFill>
                  <a:schemeClr val="tx1"/>
                </a:solidFill>
                <a:latin typeface="+mn-lt"/>
                <a:ea typeface="+mn-ea"/>
                <a:cs typeface="+mn-cs"/>
              </a:rPr>
              <a:t> с</a:t>
            </a:r>
            <a:r>
              <a:rPr lang="ru-RU" sz="1100" kern="1200" dirty="0">
                <a:solidFill>
                  <a:schemeClr val="tx1"/>
                </a:solidFill>
                <a:latin typeface="+mn-lt"/>
                <a:ea typeface="+mn-ea"/>
                <a:cs typeface="+mn-cs"/>
              </a:rPr>
              <a:t>вязи между дружеским</a:t>
            </a:r>
            <a:r>
              <a:rPr lang="ru-RU" sz="1100" kern="1200" baseline="0" dirty="0">
                <a:solidFill>
                  <a:schemeClr val="tx1"/>
                </a:solidFill>
                <a:latin typeface="+mn-lt"/>
                <a:ea typeface="+mn-ea"/>
                <a:cs typeface="+mn-cs"/>
              </a:rPr>
              <a:t> общением</a:t>
            </a:r>
            <a:r>
              <a:rPr lang="ru-RU" sz="1100" kern="1200" dirty="0">
                <a:solidFill>
                  <a:schemeClr val="tx1"/>
                </a:solidFill>
                <a:latin typeface="+mn-lt"/>
                <a:ea typeface="+mn-ea"/>
                <a:cs typeface="+mn-cs"/>
              </a:rPr>
              <a:t> с людьми</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и </a:t>
            </a:r>
            <a:r>
              <a:rPr lang="ru-RU" sz="1100" dirty="0"/>
              <a:t>продолжительностью жизни</a:t>
            </a:r>
            <a:r>
              <a:rPr lang="ru-RU" sz="1100" baseline="0" dirty="0"/>
              <a:t> </a:t>
            </a:r>
            <a:r>
              <a:rPr lang="ru-RU" sz="1100" kern="1200" dirty="0">
                <a:solidFill>
                  <a:schemeClr val="tx1"/>
                </a:solidFill>
                <a:latin typeface="+mn-lt"/>
                <a:ea typeface="+mn-ea"/>
                <a:cs typeface="+mn-cs"/>
              </a:rPr>
              <a:t>было документально подтверждено в целом ряде исследований. </a:t>
            </a:r>
            <a:r>
              <a:rPr lang="ru-RU" sz="1100" kern="1200" dirty="0" err="1">
                <a:solidFill>
                  <a:schemeClr val="tx1"/>
                </a:solidFill>
                <a:latin typeface="+mn-lt"/>
                <a:ea typeface="+mn-ea"/>
                <a:cs typeface="+mn-cs"/>
              </a:rPr>
              <a:t>С.Дж.Шонбах</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C</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J</a:t>
            </a:r>
            <a:r>
              <a:rPr lang="ru-RU" sz="1100" kern="1200" dirty="0">
                <a:solidFill>
                  <a:schemeClr val="tx1"/>
                </a:solidFill>
                <a:latin typeface="+mn-lt"/>
                <a:ea typeface="+mn-ea"/>
                <a:cs typeface="+mn-cs"/>
              </a:rPr>
              <a:t>. </a:t>
            </a:r>
            <a:r>
              <a:rPr lang="en-US" sz="1100" kern="1200" dirty="0" err="1">
                <a:solidFill>
                  <a:schemeClr val="tx1"/>
                </a:solidFill>
                <a:latin typeface="+mn-lt"/>
                <a:ea typeface="+mn-ea"/>
                <a:cs typeface="+mn-cs"/>
              </a:rPr>
              <a:t>Schoenbach</a:t>
            </a:r>
            <a:r>
              <a:rPr lang="ru-RU" sz="1100" kern="1200" dirty="0">
                <a:solidFill>
                  <a:schemeClr val="tx1"/>
                </a:solidFill>
                <a:latin typeface="+mn-lt"/>
                <a:ea typeface="+mn-ea"/>
                <a:cs typeface="+mn-cs"/>
              </a:rPr>
              <a:t>) и др. </a:t>
            </a:r>
            <a:r>
              <a:rPr lang="ru-RU" sz="1100" kern="1200" dirty="0" err="1">
                <a:solidFill>
                  <a:schemeClr val="tx1"/>
                </a:solidFill>
                <a:latin typeface="+mn-lt"/>
                <a:ea typeface="+mn-ea"/>
                <a:cs typeface="+mn-cs"/>
              </a:rPr>
              <a:t>задокументировали</a:t>
            </a:r>
            <a:r>
              <a:rPr lang="ru-RU" sz="1100" kern="1200" dirty="0">
                <a:solidFill>
                  <a:schemeClr val="tx1"/>
                </a:solidFill>
                <a:latin typeface="+mn-lt"/>
                <a:ea typeface="+mn-ea"/>
                <a:cs typeface="+mn-cs"/>
              </a:rPr>
              <a:t> этот эффект, в частности среди белых мужчин.</a:t>
            </a:r>
            <a:endParaRPr lang="en-CA"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158235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100" kern="1200" dirty="0">
                <a:solidFill>
                  <a:schemeClr val="tx1"/>
                </a:solidFill>
                <a:latin typeface="+mn-lt"/>
                <a:ea typeface="+mn-ea"/>
                <a:cs typeface="+mn-cs"/>
              </a:rPr>
              <a:t>   Один из наиболее последовательных выводов по всем расовым группам заключается в том, что духовность существенно улучшает качество жизни. </a:t>
            </a:r>
            <a:r>
              <a:rPr lang="ru-RU" sz="1100" kern="1200" dirty="0" err="1">
                <a:solidFill>
                  <a:schemeClr val="tx1"/>
                </a:solidFill>
                <a:latin typeface="+mn-lt"/>
                <a:ea typeface="+mn-ea"/>
                <a:cs typeface="+mn-cs"/>
              </a:rPr>
              <a:t>Эллисон</a:t>
            </a:r>
            <a:r>
              <a:rPr lang="ru-RU" sz="1100" kern="1200" dirty="0">
                <a:solidFill>
                  <a:schemeClr val="tx1"/>
                </a:solidFill>
                <a:latin typeface="+mn-lt"/>
                <a:ea typeface="+mn-ea"/>
                <a:cs typeface="+mn-cs"/>
              </a:rPr>
              <a:t> так описывает эти значительные преимущества, обусловленные наличием веры: </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Посещение богослужений  и практика личного общения с Богом  укрепляют систему религиозных верований человека.</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Наличие сложившейся системы религиозных верований вкупе с высокой степенью религиозной убежденности оказывают прочное позитивное влияние на здоровье.</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Люди, имеющие крепкую религиозную веру, сообщают о более высоком уровне удовлетворенности жизнью, большем личном счастье и  меньшем количестве отрицательных психосоциальных последствий в результате</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травмирующих событий жизни.</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Духовность помогает не только самим верующим, но и оказывает благоприятное воздействие на жизнь неверующих людей, проживающих в одном сообществе с ними. Исследования показали, что проживание среди  людей, исповедующих полное подчинение  Богу во взглядах и нормах поведения положительно сказывается на здоровье всего сообщества. *7 Похоже, причиной того, что неверующие люди также ощущают эту пользу, является влияние более здорового образа жизни их верующих соседей на их собственные социальные нормы.</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Верующие люди, особенно подростки из религиозных семей, которые часто посещают богослужения, молятся и читают Писание, имеют меньше проблем с употреблением алкоголя, табака и прочих наркотиков, нежели их неверующие сверстники.</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Религия также имеет позитивную</a:t>
            </a:r>
            <a:r>
              <a:rPr lang="ru-RU" sz="1100" kern="1200" baseline="0" dirty="0">
                <a:solidFill>
                  <a:schemeClr val="tx1"/>
                </a:solidFill>
                <a:latin typeface="+mn-lt"/>
                <a:ea typeface="+mn-ea"/>
                <a:cs typeface="+mn-cs"/>
              </a:rPr>
              <a:t> связь</a:t>
            </a:r>
            <a:r>
              <a:rPr lang="ru-RU" sz="1100" kern="1200" dirty="0">
                <a:solidFill>
                  <a:schemeClr val="tx1"/>
                </a:solidFill>
                <a:latin typeface="+mn-lt"/>
                <a:ea typeface="+mn-ea"/>
                <a:cs typeface="+mn-cs"/>
              </a:rPr>
              <a:t> с эмоционально-здоровыми ценностями и общественно-приемлемым поведением, таким как социальное репетиторство или другая волонтерская деятельность, поощряемой религиозными организациями.</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Исследователи </a:t>
            </a:r>
            <a:r>
              <a:rPr lang="ru-RU" sz="1100" kern="1200" dirty="0" err="1">
                <a:solidFill>
                  <a:schemeClr val="tx1"/>
                </a:solidFill>
                <a:latin typeface="+mn-lt"/>
                <a:ea typeface="+mn-ea"/>
                <a:cs typeface="+mn-cs"/>
              </a:rPr>
              <a:t>Айдлер</a:t>
            </a:r>
            <a:r>
              <a:rPr lang="ru-RU" sz="1100" kern="1200" dirty="0">
                <a:solidFill>
                  <a:schemeClr val="tx1"/>
                </a:solidFill>
                <a:latin typeface="+mn-lt"/>
                <a:ea typeface="+mn-ea"/>
                <a:cs typeface="+mn-cs"/>
              </a:rPr>
              <a:t> (</a:t>
            </a:r>
            <a:r>
              <a:rPr lang="en-US" sz="1100" kern="1200" dirty="0">
                <a:solidFill>
                  <a:schemeClr val="tx1"/>
                </a:solidFill>
                <a:latin typeface="+mn-lt"/>
                <a:ea typeface="+mn-ea"/>
                <a:cs typeface="+mn-cs"/>
              </a:rPr>
              <a:t>Idler</a:t>
            </a:r>
            <a:r>
              <a:rPr lang="ru-RU" sz="1100" kern="1200" dirty="0">
                <a:solidFill>
                  <a:schemeClr val="tx1"/>
                </a:solidFill>
                <a:latin typeface="+mn-lt"/>
                <a:ea typeface="+mn-ea"/>
                <a:cs typeface="+mn-cs"/>
              </a:rPr>
              <a:t>) и </a:t>
            </a:r>
            <a:r>
              <a:rPr lang="ru-RU" sz="1100" kern="1200" dirty="0" err="1">
                <a:solidFill>
                  <a:schemeClr val="tx1"/>
                </a:solidFill>
                <a:latin typeface="+mn-lt"/>
                <a:ea typeface="+mn-ea"/>
                <a:cs typeface="+mn-cs"/>
              </a:rPr>
              <a:t>Касл</a:t>
            </a:r>
            <a:r>
              <a:rPr lang="ru-RU" sz="1100" kern="1200" dirty="0">
                <a:solidFill>
                  <a:schemeClr val="tx1"/>
                </a:solidFill>
                <a:latin typeface="+mn-lt"/>
                <a:ea typeface="+mn-ea"/>
                <a:cs typeface="+mn-cs"/>
              </a:rPr>
              <a:t> (</a:t>
            </a:r>
            <a:r>
              <a:rPr lang="en-US" sz="1100" kern="1200" dirty="0" err="1">
                <a:solidFill>
                  <a:schemeClr val="tx1"/>
                </a:solidFill>
                <a:latin typeface="+mn-lt"/>
                <a:ea typeface="+mn-ea"/>
                <a:cs typeface="+mn-cs"/>
              </a:rPr>
              <a:t>Kasl</a:t>
            </a:r>
            <a:r>
              <a:rPr lang="ru-RU" sz="1100" kern="1200" dirty="0">
                <a:solidFill>
                  <a:schemeClr val="tx1"/>
                </a:solidFill>
                <a:latin typeface="+mn-lt"/>
                <a:ea typeface="+mn-ea"/>
                <a:cs typeface="+mn-cs"/>
              </a:rPr>
              <a:t>) отмечали, что эмоционально здоровая жизнь и крепкие социальные узы среди религиозно активных людей напрямую влияют на снижение уровня нетрудоспособности. Физическая активность, возможность своевременно отдыхать и участвовать в общественной жизни важные, но отнюдь не достаточные факторы душевного благополучия. Исследователи пришли к следующему выводу:  «Значительное влияние религиозности остается даже после рассмотрения влияния  социальной активности». </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Таким образом, мы обнаруживаем, что вера в любящего Бога формирует мощный позитивный настрой, способствующий укреплению здоровья. Нет ничего более обнадеживающего, чем покой и удовлетворение, которые испытывают люди, отдающие свою жизнь в руки любящего Бога и уверенные в Его любви. Эта вера дает здоровье, счастье и целеустремленность. Как сказано в Библии: «Велик мир у любящих закон Твой, и нет им преткновения» (</a:t>
            </a:r>
            <a:r>
              <a:rPr lang="ru-RU" sz="1100" kern="1200" dirty="0" err="1">
                <a:solidFill>
                  <a:schemeClr val="tx1"/>
                </a:solidFill>
                <a:latin typeface="+mn-lt"/>
                <a:ea typeface="+mn-ea"/>
                <a:cs typeface="+mn-cs"/>
              </a:rPr>
              <a:t>Пс</a:t>
            </a:r>
            <a:r>
              <a:rPr lang="ru-RU" sz="1100" kern="1200" dirty="0">
                <a:solidFill>
                  <a:schemeClr val="tx1"/>
                </a:solidFill>
                <a:latin typeface="+mn-lt"/>
                <a:ea typeface="+mn-ea"/>
                <a:cs typeface="+mn-cs"/>
              </a:rPr>
              <a:t>. 119:165). </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310595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100" kern="1200" dirty="0">
                <a:solidFill>
                  <a:schemeClr val="tx1"/>
                </a:solidFill>
                <a:latin typeface="+mn-lt"/>
                <a:ea typeface="+mn-ea"/>
                <a:cs typeface="+mn-cs"/>
              </a:rPr>
              <a:t>   </a:t>
            </a:r>
            <a:r>
              <a:rPr lang="ru-RU" sz="1100" b="1" kern="1200" dirty="0">
                <a:solidFill>
                  <a:schemeClr val="tx1"/>
                </a:solidFill>
                <a:latin typeface="+mn-lt"/>
                <a:ea typeface="+mn-ea"/>
                <a:cs typeface="+mn-cs"/>
              </a:rPr>
              <a:t>Вера в Бога может снижать стресс, депрессию и чувство одиночества. </a:t>
            </a:r>
            <a:r>
              <a:rPr lang="ru-RU" sz="1100" kern="1200" dirty="0">
                <a:solidFill>
                  <a:schemeClr val="tx1"/>
                </a:solidFill>
                <a:latin typeface="+mn-lt"/>
                <a:ea typeface="+mn-ea"/>
                <a:cs typeface="+mn-cs"/>
              </a:rPr>
              <a:t>Опрос группы </a:t>
            </a:r>
            <a:r>
              <a:rPr lang="ru-RU" sz="1100" kern="1200" dirty="0" err="1">
                <a:solidFill>
                  <a:schemeClr val="tx1"/>
                </a:solidFill>
                <a:latin typeface="+mn-lt"/>
                <a:ea typeface="+mn-ea"/>
                <a:cs typeface="+mn-cs"/>
              </a:rPr>
              <a:t>Гэллопа</a:t>
            </a:r>
            <a:r>
              <a:rPr lang="ru-RU" sz="1100" kern="1200" dirty="0">
                <a:solidFill>
                  <a:schemeClr val="tx1"/>
                </a:solidFill>
                <a:latin typeface="+mn-lt"/>
                <a:ea typeface="+mn-ea"/>
                <a:cs typeface="+mn-cs"/>
              </a:rPr>
              <a:t>, проведенный в 1990 году, показал, что более 36 процентов людей в  развитых странах живут с хроническим чувством одиночества. По исследованию Принстонского университета, по крайней мере две трети американцев испытывают стресс не менее раза в неделю. Стресс, одиночество и связанная с ними депрессия могут иметь серьезные последствия. 75-90 процентов всех обращений к врачу происходит по причинам, связанным со стрессом.</a:t>
            </a:r>
          </a:p>
          <a:p>
            <a:r>
              <a:rPr lang="ru-RU" sz="1100" kern="1200" dirty="0">
                <a:solidFill>
                  <a:schemeClr val="tx1"/>
                </a:solidFill>
                <a:latin typeface="+mn-lt"/>
                <a:ea typeface="+mn-ea"/>
                <a:cs typeface="+mn-cs"/>
              </a:rPr>
              <a:t>   Медицина обнаружила, что, когда в результате жизненных проблем вы испытываете стресс, отрицательные эмоции вызывают высвобождение определенных гормонов, стимулирующих нервную систему таким образом, чтобы распределить стресс на различные органы тела. Когда эти органы находятся под воздействием стресса в течение длительного периода времени, они начинают ослабевать. В ослабленном состоянии они более восприимчивы к различным заболеваниям. Последовательность и интенсивность поражения органов зависит от наследственности человека, его телосложения, окружающей среды и образа жизни. Например:</a:t>
            </a:r>
          </a:p>
          <a:p>
            <a:pPr>
              <a:buFontTx/>
              <a:buChar char="-"/>
            </a:pPr>
            <a:r>
              <a:rPr lang="ru-RU" sz="1100" kern="1200" dirty="0">
                <a:solidFill>
                  <a:schemeClr val="tx1"/>
                </a:solidFill>
                <a:latin typeface="+mn-lt"/>
                <a:ea typeface="+mn-ea"/>
                <a:cs typeface="+mn-cs"/>
              </a:rPr>
              <a:t>    Стресс может привести к выбросу адреналина, в результате чего удары сердца становятся сильнее и чаще. Учащенное сердцебиение (тахикардия) — это состояние, при котором наблюдается увеличение количества ударов сердца в минуту.</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Когда гормоны стресса вызывают сужение кровеносных сосудов, это может усилить эффект гипертензии (повышенного артериального давления) и вызвать снижение кровотока в периферических сосудах, в результате чего руки и ноги становятся холодными.</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Стресс может вызвать поверхностное учащенное дыхание за счет расширения бронхов, что приводит к гипервентиляции.</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Стресс вызывает снижение кровоснабжения  пищеварительной системы, что может повлиять на процессы пищеварения.</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Стресс приводит к повышенной свертываемости крови, что в отдельных обстоятельствах служит защитой, но в других может иметь пагубные последствия.</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Хронические стрессовые условия могут увеличить потоотделение.</a:t>
            </a:r>
          </a:p>
          <a:p>
            <a:pPr>
              <a:buFontTx/>
              <a:buChar char="-"/>
            </a:pPr>
            <a:r>
              <a:rPr lang="ru-RU" sz="1100" kern="1200" dirty="0">
                <a:solidFill>
                  <a:schemeClr val="tx1"/>
                </a:solidFill>
                <a:latin typeface="+mn-lt"/>
                <a:ea typeface="+mn-ea"/>
                <a:cs typeface="+mn-cs"/>
              </a:rPr>
              <a:t>    Стресс приводит к повышению уровня глюкозы в крови (что является быстрым источником энергии);  а у предрасположенных к диабету людей хронический стресс может способствовать развитию заболевания сахарного диабета или его обострению. Стресс может способствовать изменениям функций желудочно-кишечного тракта и мочевого пузыря. Некоторые люди могут страдать от частого мочеиспускания или синдрома раздраженного кишечника.</a:t>
            </a:r>
          </a:p>
          <a:p>
            <a:pPr>
              <a:buFontTx/>
              <a:buNone/>
            </a:pPr>
            <a:r>
              <a:rPr lang="ru-RU" sz="1100" kern="1200" dirty="0">
                <a:solidFill>
                  <a:schemeClr val="tx1"/>
                </a:solidFill>
                <a:latin typeface="+mn-lt"/>
                <a:ea typeface="+mn-ea"/>
                <a:cs typeface="+mn-cs"/>
              </a:rPr>
              <a:t>-   Человек, находящийся в состоянии стресса, может обращаться к врачу в связи со многими жалобами на физические и эмоциональные расстройства, такие как тревога, депрессия, фобии, когнитивные расстройства, проблемы с памятью и нарушения сна. </a:t>
            </a:r>
            <a:endParaRPr lang="en-CA"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99488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100" kern="1200" dirty="0">
                <a:solidFill>
                  <a:schemeClr val="tx1"/>
                </a:solidFill>
                <a:latin typeface="+mn-lt"/>
                <a:ea typeface="+mn-ea"/>
                <a:cs typeface="+mn-cs"/>
              </a:rPr>
              <a:t>   В исследовании, проведенном в штате Огайо изучалось влияние молитвы  на здоровье человека. Из 560 респондентов 95 процентов отнесли себя к верующим людям; 54 процента были протестантами и 25 процентов  - католиками. Были определены четыре типа молитвы:</a:t>
            </a:r>
          </a:p>
          <a:p>
            <a:r>
              <a:rPr lang="ru-RU" sz="1100" b="1" kern="1200" dirty="0">
                <a:solidFill>
                  <a:schemeClr val="tx1"/>
                </a:solidFill>
                <a:latin typeface="+mn-lt"/>
                <a:ea typeface="+mn-ea"/>
                <a:cs typeface="+mn-cs"/>
              </a:rPr>
              <a:t>1.  Молитва-прошение: </a:t>
            </a:r>
            <a:r>
              <a:rPr lang="ru-RU" sz="1100" kern="1200" dirty="0">
                <a:solidFill>
                  <a:schemeClr val="tx1"/>
                </a:solidFill>
                <a:latin typeface="+mn-lt"/>
                <a:ea typeface="+mn-ea"/>
                <a:cs typeface="+mn-cs"/>
              </a:rPr>
              <a:t>просьба о нужных вам материальных вещах.</a:t>
            </a:r>
            <a:br>
              <a:rPr lang="ru-RU" sz="1100" kern="1200" dirty="0">
                <a:solidFill>
                  <a:schemeClr val="tx1"/>
                </a:solidFill>
                <a:latin typeface="+mn-lt"/>
                <a:ea typeface="+mn-ea"/>
                <a:cs typeface="+mn-cs"/>
              </a:rPr>
            </a:br>
            <a:r>
              <a:rPr lang="ru-RU" sz="1100" b="1" kern="1200" dirty="0">
                <a:solidFill>
                  <a:schemeClr val="tx1"/>
                </a:solidFill>
                <a:latin typeface="+mn-lt"/>
                <a:ea typeface="+mn-ea"/>
                <a:cs typeface="+mn-cs"/>
              </a:rPr>
              <a:t>2.  Ритуальная молитва: </a:t>
            </a:r>
            <a:r>
              <a:rPr lang="ru-RU" sz="1100" kern="1200" dirty="0">
                <a:solidFill>
                  <a:schemeClr val="tx1"/>
                </a:solidFill>
                <a:latin typeface="+mn-lt"/>
                <a:ea typeface="+mn-ea"/>
                <a:cs typeface="+mn-cs"/>
              </a:rPr>
              <a:t>чтение молитвенных книг.</a:t>
            </a:r>
            <a:br>
              <a:rPr lang="ru-RU" sz="1100" kern="1200" dirty="0">
                <a:solidFill>
                  <a:schemeClr val="tx1"/>
                </a:solidFill>
                <a:latin typeface="+mn-lt"/>
                <a:ea typeface="+mn-ea"/>
                <a:cs typeface="+mn-cs"/>
              </a:rPr>
            </a:br>
            <a:r>
              <a:rPr lang="ru-RU" sz="1100" b="1" kern="1200" dirty="0">
                <a:solidFill>
                  <a:schemeClr val="tx1"/>
                </a:solidFill>
                <a:latin typeface="+mn-lt"/>
                <a:ea typeface="+mn-ea"/>
                <a:cs typeface="+mn-cs"/>
              </a:rPr>
              <a:t>3.  Молитва-размышление: </a:t>
            </a:r>
            <a:r>
              <a:rPr lang="ru-RU" sz="1100" kern="1200" dirty="0">
                <a:solidFill>
                  <a:schemeClr val="tx1"/>
                </a:solidFill>
                <a:latin typeface="+mn-lt"/>
                <a:ea typeface="+mn-ea"/>
                <a:cs typeface="+mn-cs"/>
              </a:rPr>
              <a:t>«ощущение», или пребывание, в Божественном присутствии.</a:t>
            </a:r>
            <a:br>
              <a:rPr lang="ru-RU" sz="1100" kern="1200" dirty="0">
                <a:solidFill>
                  <a:schemeClr val="tx1"/>
                </a:solidFill>
                <a:latin typeface="+mn-lt"/>
                <a:ea typeface="+mn-ea"/>
                <a:cs typeface="+mn-cs"/>
              </a:rPr>
            </a:br>
            <a:r>
              <a:rPr lang="ru-RU" sz="1100" b="1" kern="1200" dirty="0">
                <a:solidFill>
                  <a:schemeClr val="tx1"/>
                </a:solidFill>
                <a:latin typeface="+mn-lt"/>
                <a:ea typeface="+mn-ea"/>
                <a:cs typeface="+mn-cs"/>
              </a:rPr>
              <a:t>4.  Молитва-беседа: </a:t>
            </a:r>
            <a:r>
              <a:rPr lang="ru-RU" sz="1100" kern="1200" dirty="0">
                <a:solidFill>
                  <a:schemeClr val="tx1"/>
                </a:solidFill>
                <a:latin typeface="+mn-lt"/>
                <a:ea typeface="+mn-ea"/>
                <a:cs typeface="+mn-cs"/>
              </a:rPr>
              <a:t>разговор как с другом и просьбы, обращенные к Богу о Его руководстве в принятии решений.</a:t>
            </a:r>
          </a:p>
          <a:p>
            <a:r>
              <a:rPr lang="ru-RU" sz="1100" kern="1200" dirty="0">
                <a:solidFill>
                  <a:schemeClr val="tx1"/>
                </a:solidFill>
                <a:latin typeface="+mn-lt"/>
                <a:ea typeface="+mn-ea"/>
                <a:cs typeface="+mn-cs"/>
              </a:rPr>
              <a:t>       Рассмотрев все указанные выше типы молитвы, исследование показало, что молитва-беседа лучше всего соотносима со счастьем и религиозным удовлетворением, в то время как ритуальная молитва была связана с отрицательным эффектом, вызывающим усугубление чувства грусти, одиночества, напряженности и страха. Разговор с Богом как с другом, когда человек рассказывает Ему обо всех своих радостях и печалях, может принести счастье, исцеление и религиозное удовлетворение. Роль молитвы в исцелении настолько важна, что доктор </a:t>
            </a:r>
            <a:r>
              <a:rPr lang="ru-RU" sz="1100" kern="1200" dirty="0" err="1">
                <a:solidFill>
                  <a:schemeClr val="tx1"/>
                </a:solidFill>
                <a:latin typeface="+mn-lt"/>
                <a:ea typeface="+mn-ea"/>
                <a:cs typeface="+mn-cs"/>
              </a:rPr>
              <a:t>Ларри</a:t>
            </a:r>
            <a:r>
              <a:rPr lang="ru-RU" sz="1100" kern="1200" dirty="0">
                <a:solidFill>
                  <a:schemeClr val="tx1"/>
                </a:solidFill>
                <a:latin typeface="+mn-lt"/>
                <a:ea typeface="+mn-ea"/>
                <a:cs typeface="+mn-cs"/>
              </a:rPr>
              <a:t> </a:t>
            </a:r>
            <a:r>
              <a:rPr lang="ru-RU" sz="1100" kern="1200" dirty="0" err="1">
                <a:solidFill>
                  <a:schemeClr val="tx1"/>
                </a:solidFill>
                <a:latin typeface="+mn-lt"/>
                <a:ea typeface="+mn-ea"/>
                <a:cs typeface="+mn-cs"/>
              </a:rPr>
              <a:t>Досси</a:t>
            </a:r>
            <a:r>
              <a:rPr lang="ru-RU" sz="1100" kern="1200" dirty="0">
                <a:solidFill>
                  <a:schemeClr val="tx1"/>
                </a:solidFill>
                <a:latin typeface="+mn-lt"/>
                <a:ea typeface="+mn-ea"/>
                <a:cs typeface="+mn-cs"/>
              </a:rPr>
              <a:t> сказал: «Я решил, что неиспользование молитвы с пациентами равнозначно неиспользованию какого-нибудь сильнодействующего лекарства или хирургического вмешательства».</a:t>
            </a:r>
          </a:p>
          <a:p>
            <a:r>
              <a:rPr lang="ru-RU" sz="1100" kern="1200" dirty="0">
                <a:solidFill>
                  <a:schemeClr val="tx1"/>
                </a:solidFill>
                <a:latin typeface="+mn-lt"/>
                <a:ea typeface="+mn-ea"/>
                <a:cs typeface="+mn-cs"/>
              </a:rPr>
              <a:t>       Многие люди пытаются решить свои проблемы с помощью йоги, светской медитации или других подобных программ самосовершенствования, однако эти методы не обладают такой же эффективностью. Во многих случаях они являются просто различными техниками самогипноза.</a:t>
            </a:r>
          </a:p>
          <a:p>
            <a:r>
              <a:rPr lang="ru-RU" sz="1100" b="0" baseline="0" dirty="0">
                <a:solidFill>
                  <a:srgbClr val="FFFFFF"/>
                </a:solidFill>
                <a:effectLst>
                  <a:outerShdw blurRad="38100" dist="38100" dir="2700000" algn="tl">
                    <a:srgbClr val="000000">
                      <a:alpha val="43137"/>
                    </a:srgbClr>
                  </a:outerShdw>
                </a:effectLst>
                <a:latin typeface="Humanst521 BT" pitchFamily="34" charset="0"/>
              </a:rPr>
              <a:t>       </a:t>
            </a:r>
            <a:r>
              <a:rPr lang="ru-RU" sz="1100" b="0" dirty="0">
                <a:solidFill>
                  <a:srgbClr val="FFFFFF"/>
                </a:solidFill>
                <a:effectLst>
                  <a:outerShdw blurRad="38100" dist="38100" dir="2700000" algn="tl">
                    <a:srgbClr val="000000">
                      <a:alpha val="43137"/>
                    </a:srgbClr>
                  </a:outerShdw>
                </a:effectLst>
                <a:latin typeface="Humanst521 BT" pitchFamily="34" charset="0"/>
              </a:rPr>
              <a:t>Стезя праведных </a:t>
            </a:r>
            <a:r>
              <a:rPr lang="en-US" sz="1100" b="0" dirty="0">
                <a:solidFill>
                  <a:schemeClr val="bg1"/>
                </a:solidFill>
              </a:rPr>
              <a:t>—</a:t>
            </a:r>
            <a:r>
              <a:rPr lang="ru-RU" sz="1100" b="0" dirty="0">
                <a:solidFill>
                  <a:schemeClr val="bg1"/>
                </a:solidFill>
              </a:rPr>
              <a:t> </a:t>
            </a:r>
            <a:r>
              <a:rPr lang="ru-RU" sz="1100" b="0" dirty="0">
                <a:solidFill>
                  <a:srgbClr val="FFFFFF"/>
                </a:solidFill>
                <a:effectLst>
                  <a:outerShdw blurRad="38100" dist="38100" dir="2700000" algn="tl">
                    <a:srgbClr val="000000">
                      <a:alpha val="43137"/>
                    </a:srgbClr>
                  </a:outerShdw>
                </a:effectLst>
                <a:latin typeface="Humanst521 BT" pitchFamily="34" charset="0"/>
              </a:rPr>
              <a:t>как светило лучезарное, которое более и более светлеет до полного дня.</a:t>
            </a:r>
            <a:r>
              <a:rPr lang="en-US" sz="1100" b="0" dirty="0">
                <a:solidFill>
                  <a:srgbClr val="FFFFFF"/>
                </a:solidFill>
                <a:effectLst>
                  <a:outerShdw blurRad="38100" dist="38100" dir="2700000" algn="tl">
                    <a:srgbClr val="000000">
                      <a:alpha val="43137"/>
                    </a:srgbClr>
                  </a:outerShdw>
                </a:effectLst>
                <a:latin typeface="Humanst521 BT" pitchFamily="34" charset="0"/>
              </a:rPr>
              <a:t> </a:t>
            </a:r>
            <a:r>
              <a:rPr lang="ru-RU" sz="900" b="0" i="1" dirty="0">
                <a:solidFill>
                  <a:srgbClr val="FFFFFF"/>
                </a:solidFill>
                <a:effectLst>
                  <a:outerShdw blurRad="38100" dist="38100" dir="2700000" algn="tl">
                    <a:srgbClr val="000000">
                      <a:alpha val="43137"/>
                    </a:srgbClr>
                  </a:outerShdw>
                </a:effectLst>
                <a:latin typeface="Humanst521 BT" pitchFamily="34" charset="0"/>
              </a:rPr>
              <a:t>Притчи</a:t>
            </a:r>
            <a:r>
              <a:rPr lang="en-US" sz="900" b="0" i="1" dirty="0">
                <a:solidFill>
                  <a:srgbClr val="FFFFFF"/>
                </a:solidFill>
                <a:effectLst>
                  <a:outerShdw blurRad="38100" dist="38100" dir="2700000" algn="tl">
                    <a:srgbClr val="000000">
                      <a:alpha val="43137"/>
                    </a:srgbClr>
                  </a:outerShdw>
                </a:effectLst>
                <a:latin typeface="Humanst521 BT" pitchFamily="34" charset="0"/>
              </a:rPr>
              <a:t> 4:18</a:t>
            </a:r>
            <a:endParaRPr lang="en-US" sz="900" b="0" dirty="0">
              <a:solidFill>
                <a:srgbClr val="FFFFFF"/>
              </a:solidFill>
              <a:effectLst>
                <a:outerShdw blurRad="38100" dist="38100" dir="2700000" algn="tl">
                  <a:srgbClr val="000000">
                    <a:alpha val="43137"/>
                  </a:srgbClr>
                </a:outerShdw>
              </a:effectLst>
              <a:latin typeface="Humanst521 BT" pitchFamily="34" charset="0"/>
            </a:endParaRPr>
          </a:p>
          <a:p>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176080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a:t>
            </a:r>
            <a:r>
              <a:rPr lang="en-CA" sz="1100" kern="1200" dirty="0">
                <a:solidFill>
                  <a:schemeClr val="tx1"/>
                </a:solidFill>
                <a:latin typeface="+mn-lt"/>
                <a:ea typeface="+mn-ea"/>
                <a:cs typeface="+mn-cs"/>
              </a:rPr>
              <a:t> </a:t>
            </a:r>
            <a:r>
              <a:rPr lang="ru-RU" sz="1100" kern="1200" dirty="0">
                <a:solidFill>
                  <a:schemeClr val="tx1"/>
                </a:solidFill>
                <a:latin typeface="+mn-lt"/>
                <a:ea typeface="+mn-ea"/>
                <a:cs typeface="+mn-cs"/>
              </a:rPr>
              <a:t>Большинство цивилизаций было основано на наборе убеждений и моральных ценностей, способствующих упорядочению  общественных отношений. </a:t>
            </a:r>
          </a:p>
          <a:p>
            <a:r>
              <a:rPr lang="ru-RU" sz="1100" kern="1200" dirty="0">
                <a:solidFill>
                  <a:schemeClr val="tx1"/>
                </a:solidFill>
                <a:latin typeface="+mn-lt"/>
                <a:ea typeface="+mn-ea"/>
                <a:cs typeface="+mn-cs"/>
              </a:rPr>
              <a:t>   На протяжении веков вера в духовные ценности была сильным </a:t>
            </a:r>
            <a:r>
              <a:rPr lang="ru-RU" sz="1100" kern="1200" dirty="0" err="1">
                <a:solidFill>
                  <a:schemeClr val="tx1"/>
                </a:solidFill>
                <a:latin typeface="+mn-lt"/>
                <a:ea typeface="+mn-ea"/>
                <a:cs typeface="+mn-cs"/>
              </a:rPr>
              <a:t>мотиватором</a:t>
            </a:r>
            <a:r>
              <a:rPr lang="ru-RU" sz="1100" kern="1200" dirty="0">
                <a:solidFill>
                  <a:schemeClr val="tx1"/>
                </a:solidFill>
                <a:latin typeface="+mn-lt"/>
                <a:ea typeface="+mn-ea"/>
                <a:cs typeface="+mn-cs"/>
              </a:rPr>
              <a:t> хорошо относиться к другим людям  и развивать мирные человеческие отношения. </a:t>
            </a:r>
          </a:p>
          <a:p>
            <a:r>
              <a:rPr lang="ru-RU" sz="1100" kern="1200" dirty="0">
                <a:solidFill>
                  <a:schemeClr val="tx1"/>
                </a:solidFill>
                <a:latin typeface="+mn-lt"/>
                <a:ea typeface="+mn-ea"/>
                <a:cs typeface="+mn-cs"/>
              </a:rPr>
              <a:t>   История показывает, что не имеющие веры и моральных норм общества становятся настолько растлёнными, что не могут выжить. </a:t>
            </a:r>
          </a:p>
          <a:p>
            <a:r>
              <a:rPr lang="ru-RU" sz="1100" kern="1200" dirty="0">
                <a:solidFill>
                  <a:schemeClr val="tx1"/>
                </a:solidFill>
                <a:latin typeface="+mn-lt"/>
                <a:ea typeface="+mn-ea"/>
                <a:cs typeface="+mn-cs"/>
              </a:rPr>
              <a:t>   Вера имеет для науки такое же фундаментальное значение, как и для религии. </a:t>
            </a:r>
          </a:p>
          <a:p>
            <a:r>
              <a:rPr lang="ru-RU" sz="1100" kern="1200" dirty="0">
                <a:solidFill>
                  <a:schemeClr val="tx1"/>
                </a:solidFill>
                <a:latin typeface="+mn-lt"/>
                <a:ea typeface="+mn-ea"/>
                <a:cs typeface="+mn-cs"/>
              </a:rPr>
              <a:t>   Подобно тому, как проверяется вера в научный принцип, вера в Бога признается действительной, когда испытания показывают, что ее практическое применение приводит к правильным выводам и удовлетворительным результатам. </a:t>
            </a:r>
          </a:p>
          <a:p>
            <a:r>
              <a:rPr lang="ru-RU" sz="1100" kern="1200" dirty="0">
                <a:solidFill>
                  <a:schemeClr val="tx1"/>
                </a:solidFill>
                <a:latin typeface="+mn-lt"/>
                <a:ea typeface="+mn-ea"/>
                <a:cs typeface="+mn-cs"/>
              </a:rPr>
              <a:t>   Исследования показывают, что те, кто практикует духовную жизнь лично и совместно с другими членами религиозной общины, живут дольше и лучше, а также гораздо меньше подвержены риску инсульта или инфаркта. </a:t>
            </a:r>
          </a:p>
          <a:p>
            <a:r>
              <a:rPr lang="ru-RU" sz="1100" kern="1200" dirty="0">
                <a:solidFill>
                  <a:schemeClr val="tx1"/>
                </a:solidFill>
                <a:latin typeface="+mn-lt"/>
                <a:ea typeface="+mn-ea"/>
                <a:cs typeface="+mn-cs"/>
              </a:rPr>
              <a:t>   Вера может придать силы для преодоления стресса и разрушительных привычек. </a:t>
            </a:r>
          </a:p>
          <a:p>
            <a:r>
              <a:rPr lang="ru-RU" sz="1100" kern="1200" dirty="0">
                <a:solidFill>
                  <a:schemeClr val="tx1"/>
                </a:solidFill>
                <a:latin typeface="+mn-lt"/>
                <a:ea typeface="+mn-ea"/>
                <a:cs typeface="+mn-cs"/>
              </a:rPr>
              <a:t>   Вера может дать душевный покой и возможность полностью раскрыть свой потенциал через положительный выбор. </a:t>
            </a:r>
          </a:p>
          <a:p>
            <a:r>
              <a:rPr lang="ru-RU" sz="1100" kern="1200" dirty="0">
                <a:solidFill>
                  <a:schemeClr val="tx1"/>
                </a:solidFill>
                <a:latin typeface="+mn-lt"/>
                <a:ea typeface="+mn-ea"/>
                <a:cs typeface="+mn-cs"/>
              </a:rPr>
              <a:t>   Вера — это основа жизни! </a:t>
            </a:r>
            <a:endParaRPr lang="en-CA"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115949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Библия говорит: «Твердого духом Ты хранишь в совершенном мире; ибо на Тебя уповает он». (Ис.26:3). Когда мы имеем близкие отношения с Богом, мы испытываем душевный покой.</a:t>
            </a:r>
          </a:p>
          <a:p>
            <a:r>
              <a:rPr lang="ru-RU" sz="1100" kern="1200" dirty="0">
                <a:solidFill>
                  <a:schemeClr val="tx1"/>
                </a:solidFill>
                <a:latin typeface="+mn-lt"/>
                <a:ea typeface="+mn-ea"/>
                <a:cs typeface="+mn-cs"/>
              </a:rPr>
              <a:t>    Это не означает, что те, кто верят в Бога и всецело доверяют Ему, будут свободны от проблем. «Трудности и суматоха могут окружать нас, но мы наслаждаемся невозмутимостью и душевным покоем, о котором окружающий мир ничего не знает. Этот внутренний покой зиждется на непоколебимом опыте, столь ярком и глубоком, что он вдохновляет всех, с кем мы соприкасаемся. Покой христианина зависит не от спокойных условий в окружающем его мире, но от пребывания в нем Духа Божия». </a:t>
            </a:r>
          </a:p>
          <a:p>
            <a:r>
              <a:rPr lang="ru-RU" sz="1100" kern="1200" dirty="0">
                <a:solidFill>
                  <a:schemeClr val="tx1"/>
                </a:solidFill>
                <a:latin typeface="+mn-lt"/>
                <a:ea typeface="+mn-ea"/>
                <a:cs typeface="+mn-cs"/>
              </a:rPr>
              <a:t>    В девятнадцатом веке известный евангелист </a:t>
            </a:r>
            <a:r>
              <a:rPr lang="ru-RU" sz="1100" kern="1200" dirty="0" err="1">
                <a:solidFill>
                  <a:schemeClr val="tx1"/>
                </a:solidFill>
                <a:latin typeface="+mn-lt"/>
                <a:ea typeface="+mn-ea"/>
                <a:cs typeface="+mn-cs"/>
              </a:rPr>
              <a:t>Дуайт</a:t>
            </a:r>
            <a:r>
              <a:rPr lang="ru-RU" sz="1100" kern="1200" dirty="0">
                <a:solidFill>
                  <a:schemeClr val="tx1"/>
                </a:solidFill>
                <a:latin typeface="+mn-lt"/>
                <a:ea typeface="+mn-ea"/>
                <a:cs typeface="+mn-cs"/>
              </a:rPr>
              <a:t> Л. </a:t>
            </a:r>
            <a:r>
              <a:rPr lang="ru-RU" sz="1100" kern="1200" dirty="0" err="1">
                <a:solidFill>
                  <a:schemeClr val="tx1"/>
                </a:solidFill>
                <a:latin typeface="+mn-lt"/>
                <a:ea typeface="+mn-ea"/>
                <a:cs typeface="+mn-cs"/>
              </a:rPr>
              <a:t>Муди</a:t>
            </a:r>
            <a:r>
              <a:rPr lang="ru-RU" sz="1100" kern="1200" dirty="0">
                <a:solidFill>
                  <a:schemeClr val="tx1"/>
                </a:solidFill>
                <a:latin typeface="+mn-lt"/>
                <a:ea typeface="+mn-ea"/>
                <a:cs typeface="+mn-cs"/>
              </a:rPr>
              <a:t> сказал:</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«Доверьтесь себе, и вы обречены на разочарование.</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«Доверьтесь своим друзьям, и они умрут и оставят вас.</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«Доверьтесь деньгам, и их могут у вас отнять.</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«Доверьтесь репутации, и язык клеветника разнесет ее в пух и прах.</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«Но доверьтесь Богу, и вы никогда не будете посрамлены ни во времени, ни в вечности».</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Доверие любящему,  всемогущему Богу наделяет нас способностью наслаждаться здоровым образом жизни. Наше доверие Богу и вера в Него дает  Ему возможность в изобилии наполнить нашу жизнь миром и радостью.</a:t>
            </a:r>
            <a:endParaRPr lang="en-CA" sz="11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91078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7089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JPG"/>
          <p:cNvPicPr>
            <a:picLocks noChangeAspect="1"/>
          </p:cNvPicPr>
          <p:nvPr/>
        </p:nvPicPr>
        <p:blipFill>
          <a:blip r:embed="rId2"/>
          <a:stretch>
            <a:fillRect/>
          </a:stretch>
        </p:blipFill>
        <p:spPr>
          <a:xfrm>
            <a:off x="0" y="-37171"/>
            <a:ext cx="9144000" cy="6858000"/>
          </a:xfrm>
          <a:prstGeom prst="rect">
            <a:avLst/>
          </a:prstGeom>
        </p:spPr>
      </p:pic>
      <p:sp>
        <p:nvSpPr>
          <p:cNvPr id="5" name="Прямоугольник 4"/>
          <p:cNvSpPr/>
          <p:nvPr/>
        </p:nvSpPr>
        <p:spPr>
          <a:xfrm>
            <a:off x="3124200" y="6858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p>
        </p:txBody>
      </p:sp>
    </p:spTree>
    <p:extLst>
      <p:ext uri="{BB962C8B-B14F-4D97-AF65-F5344CB8AC3E}">
        <p14:creationId xmlns:p14="http://schemas.microsoft.com/office/powerpoint/2010/main" val="34998571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133600" y="10668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971800" y="381000"/>
            <a:ext cx="5943600" cy="378565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Вера состоит в том,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что мы верим тому,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чего не видим;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а наградой за веру является возможность увидеть то,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во что мы верим.</a:t>
            </a:r>
            <a:b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400" b="1" dirty="0" err="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Аврелий</a:t>
            </a:r>
            <a:r>
              <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Августин</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800600" y="762000"/>
            <a:ext cx="2520242"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a:t>
            </a:r>
            <a:r>
              <a:rPr lang="ru-RU" sz="8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ера</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101566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60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Вера</a:t>
            </a:r>
            <a:endPar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20444" y="35312"/>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92333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5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Сила веры</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362200" y="9144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Улучшение качества жизни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29183"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Стресс</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1752600" y="1408331"/>
            <a:ext cx="2362200" cy="3108543"/>
          </a:xfrm>
          <a:prstGeom prst="rect">
            <a:avLst/>
          </a:prstGeom>
        </p:spPr>
        <p:txBody>
          <a:bodyPr wrap="square">
            <a:spAutoFit/>
          </a:bodyPr>
          <a:lstStyle/>
          <a:p>
            <a:r>
              <a:rPr lang="ru-RU" sz="2800" b="1" dirty="0">
                <a:solidFill>
                  <a:schemeClr val="tx2"/>
                </a:solidFill>
              </a:rPr>
              <a:t>Вера в Бога может снижать стресс, депрессию </a:t>
            </a:r>
            <a:br>
              <a:rPr lang="ru-RU" sz="2800" b="1" dirty="0">
                <a:solidFill>
                  <a:schemeClr val="tx2"/>
                </a:solidFill>
              </a:rPr>
            </a:br>
            <a:r>
              <a:rPr lang="ru-RU" sz="2800" b="1" dirty="0">
                <a:solidFill>
                  <a:schemeClr val="tx2"/>
                </a:solidFill>
              </a:rPr>
              <a:t>и чувство одиночества</a:t>
            </a:r>
            <a:endParaRPr lang="ru-RU" sz="2800" dirty="0">
              <a:solidFill>
                <a:schemeClr val="tx2"/>
              </a:solidFill>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Преимущества молитвы</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5410200" y="1951672"/>
            <a:ext cx="3419669" cy="2954655"/>
          </a:xfrm>
          <a:prstGeom prst="rect">
            <a:avLst/>
          </a:prstGeom>
        </p:spPr>
        <p:txBody>
          <a:bodyPr wrap="square">
            <a:spAutoFit/>
          </a:bodyPr>
          <a:lstStyle/>
          <a:p>
            <a:r>
              <a:rPr lang="ru-RU" sz="2800" dirty="0">
                <a:solidFill>
                  <a:schemeClr val="tx2"/>
                </a:solidFill>
                <a:effectLst>
                  <a:outerShdw blurRad="38100" dist="38100" dir="2700000" algn="tl">
                    <a:srgbClr val="000000">
                      <a:alpha val="43137"/>
                    </a:srgbClr>
                  </a:outerShdw>
                </a:effectLst>
                <a:latin typeface="Humanst521 BT" pitchFamily="34" charset="0"/>
              </a:rPr>
              <a:t>Стезя праведных</a:t>
            </a:r>
            <a:r>
              <a:rPr lang="en-US" sz="2800" dirty="0">
                <a:solidFill>
                  <a:schemeClr val="tx2"/>
                </a:solidFill>
              </a:rPr>
              <a:t>—</a:t>
            </a:r>
            <a:r>
              <a:rPr lang="ru-RU" sz="2800" dirty="0">
                <a:solidFill>
                  <a:schemeClr val="tx2"/>
                </a:solidFill>
              </a:rPr>
              <a:t> </a:t>
            </a:r>
            <a:r>
              <a:rPr lang="ru-RU" sz="2800" dirty="0">
                <a:solidFill>
                  <a:schemeClr val="tx2"/>
                </a:solidFill>
                <a:effectLst>
                  <a:outerShdw blurRad="38100" dist="38100" dir="2700000" algn="tl">
                    <a:srgbClr val="000000">
                      <a:alpha val="43137"/>
                    </a:srgbClr>
                  </a:outerShdw>
                </a:effectLst>
                <a:latin typeface="Humanst521 BT" pitchFamily="34" charset="0"/>
              </a:rPr>
              <a:t>как светило лучезарное, </a:t>
            </a:r>
            <a:br>
              <a:rPr lang="ru-RU" sz="2800" dirty="0">
                <a:solidFill>
                  <a:schemeClr val="tx2"/>
                </a:solidFill>
                <a:effectLst>
                  <a:outerShdw blurRad="38100" dist="38100" dir="2700000" algn="tl">
                    <a:srgbClr val="000000">
                      <a:alpha val="43137"/>
                    </a:srgbClr>
                  </a:outerShdw>
                </a:effectLst>
                <a:latin typeface="Humanst521 BT" pitchFamily="34" charset="0"/>
              </a:rPr>
            </a:br>
            <a:r>
              <a:rPr lang="ru-RU" sz="2800" dirty="0">
                <a:solidFill>
                  <a:schemeClr val="tx2"/>
                </a:solidFill>
                <a:effectLst>
                  <a:outerShdw blurRad="38100" dist="38100" dir="2700000" algn="tl">
                    <a:srgbClr val="000000">
                      <a:alpha val="43137"/>
                    </a:srgbClr>
                  </a:outerShdw>
                </a:effectLst>
                <a:latin typeface="Humanst521 BT" pitchFamily="34" charset="0"/>
              </a:rPr>
              <a:t>которое более </a:t>
            </a:r>
            <a:br>
              <a:rPr lang="ru-RU" sz="2800" dirty="0">
                <a:solidFill>
                  <a:schemeClr val="tx2"/>
                </a:solidFill>
                <a:effectLst>
                  <a:outerShdw blurRad="38100" dist="38100" dir="2700000" algn="tl">
                    <a:srgbClr val="000000">
                      <a:alpha val="43137"/>
                    </a:srgbClr>
                  </a:outerShdw>
                </a:effectLst>
                <a:latin typeface="Humanst521 BT" pitchFamily="34" charset="0"/>
              </a:rPr>
            </a:br>
            <a:r>
              <a:rPr lang="ru-RU" sz="2800" dirty="0">
                <a:solidFill>
                  <a:schemeClr val="tx2"/>
                </a:solidFill>
                <a:effectLst>
                  <a:outerShdw blurRad="38100" dist="38100" dir="2700000" algn="tl">
                    <a:srgbClr val="000000">
                      <a:alpha val="43137"/>
                    </a:srgbClr>
                  </a:outerShdw>
                </a:effectLst>
                <a:latin typeface="Humanst521 BT" pitchFamily="34" charset="0"/>
              </a:rPr>
              <a:t>и более светлеет </a:t>
            </a:r>
            <a:br>
              <a:rPr lang="ru-RU" sz="2800" dirty="0">
                <a:solidFill>
                  <a:schemeClr val="tx2"/>
                </a:solidFill>
                <a:effectLst>
                  <a:outerShdw blurRad="38100" dist="38100" dir="2700000" algn="tl">
                    <a:srgbClr val="000000">
                      <a:alpha val="43137"/>
                    </a:srgbClr>
                  </a:outerShdw>
                </a:effectLst>
                <a:latin typeface="Humanst521 BT" pitchFamily="34" charset="0"/>
              </a:rPr>
            </a:br>
            <a:r>
              <a:rPr lang="ru-RU" sz="2800" dirty="0">
                <a:solidFill>
                  <a:schemeClr val="tx2"/>
                </a:solidFill>
                <a:effectLst>
                  <a:outerShdw blurRad="38100" dist="38100" dir="2700000" algn="tl">
                    <a:srgbClr val="000000">
                      <a:alpha val="43137"/>
                    </a:srgbClr>
                  </a:outerShdw>
                </a:effectLst>
                <a:latin typeface="Humanst521 BT" pitchFamily="34" charset="0"/>
              </a:rPr>
              <a:t>до полного дня.</a:t>
            </a:r>
            <a:r>
              <a:rPr lang="en-US" sz="2800" dirty="0">
                <a:solidFill>
                  <a:schemeClr val="tx2"/>
                </a:solidFill>
                <a:effectLst>
                  <a:outerShdw blurRad="38100" dist="38100" dir="2700000" algn="tl">
                    <a:srgbClr val="000000">
                      <a:alpha val="43137"/>
                    </a:srgbClr>
                  </a:outerShdw>
                </a:effectLst>
                <a:latin typeface="Humanst521 BT" pitchFamily="34" charset="0"/>
              </a:rPr>
              <a:t> </a:t>
            </a:r>
            <a:r>
              <a:rPr lang="ru-RU" i="1" dirty="0">
                <a:solidFill>
                  <a:schemeClr val="tx2"/>
                </a:solidFill>
                <a:effectLst>
                  <a:outerShdw blurRad="38100" dist="38100" dir="2700000" algn="tl">
                    <a:srgbClr val="000000">
                      <a:alpha val="43137"/>
                    </a:srgbClr>
                  </a:outerShdw>
                </a:effectLst>
                <a:latin typeface="Humanst521 BT" pitchFamily="34" charset="0"/>
              </a:rPr>
              <a:t>Притчи</a:t>
            </a:r>
            <a:r>
              <a:rPr lang="en-US" i="1" dirty="0">
                <a:solidFill>
                  <a:schemeClr val="tx2"/>
                </a:solidFill>
                <a:effectLst>
                  <a:outerShdw blurRad="38100" dist="38100" dir="2700000" algn="tl">
                    <a:srgbClr val="000000">
                      <a:alpha val="43137"/>
                    </a:srgbClr>
                  </a:outerShdw>
                </a:effectLst>
                <a:latin typeface="Humanst521 BT" pitchFamily="34" charset="0"/>
              </a:rPr>
              <a:t> 4:18</a:t>
            </a:r>
            <a:endParaRPr lang="en-US" dirty="0">
              <a:solidFill>
                <a:schemeClr val="tx2"/>
              </a:solidFill>
              <a:effectLst>
                <a:outerShdw blurRad="38100" dist="38100" dir="2700000" algn="tl">
                  <a:srgbClr val="000000">
                    <a:alpha val="43137"/>
                  </a:srgbClr>
                </a:outerShdw>
              </a:effectLst>
              <a:latin typeface="Humanst521 BT" pitchFamily="34"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209800" y="1219200"/>
            <a:ext cx="6096000"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Духовные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 нравственные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ценности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1438" y="-17253"/>
            <a:ext cx="9144000" cy="6858000"/>
          </a:xfrm>
          <a:prstGeom prst="rect">
            <a:avLst/>
          </a:prstGeom>
        </p:spPr>
      </p:pic>
      <p:sp>
        <p:nvSpPr>
          <p:cNvPr id="8" name="Прямоугольник 7"/>
          <p:cNvSpPr/>
          <p:nvPr/>
        </p:nvSpPr>
        <p:spPr>
          <a:xfrm>
            <a:off x="0" y="0"/>
            <a:ext cx="9144000" cy="6858000"/>
          </a:xfrm>
          <a:prstGeom prst="rect">
            <a:avLst/>
          </a:prstGeom>
          <a:noFill/>
          <a:ln w="130175" cmpd="sng">
            <a:solidFill>
              <a:srgbClr val="385D8A">
                <a:alpha val="45098"/>
              </a:srgb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209800" y="1600200"/>
            <a:ext cx="6096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Покой души</a:t>
            </a:r>
            <a:endParaRPr lang="ru-RU" sz="4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2" name="Прямоугольник 1"/>
          <p:cNvSpPr/>
          <p:nvPr/>
        </p:nvSpPr>
        <p:spPr>
          <a:xfrm>
            <a:off x="1143000" y="3017556"/>
            <a:ext cx="4495800" cy="2554545"/>
          </a:xfrm>
          <a:prstGeom prst="rect">
            <a:avLst/>
          </a:prstGeom>
        </p:spPr>
        <p:txBody>
          <a:bodyPr wrap="square">
            <a:spAutoFit/>
          </a:bodyPr>
          <a:lstStyle/>
          <a:p>
            <a:r>
              <a:rPr lang="ru-RU" sz="3200" dirty="0"/>
              <a:t>«Твердого духом </a:t>
            </a:r>
            <a:br>
              <a:rPr lang="ru-RU" sz="3200" dirty="0"/>
            </a:br>
            <a:r>
              <a:rPr lang="ru-RU" sz="3200" dirty="0"/>
              <a:t>Ты хранишь </a:t>
            </a:r>
            <a:br>
              <a:rPr lang="ru-RU" sz="3200" dirty="0"/>
            </a:br>
            <a:r>
              <a:rPr lang="ru-RU" sz="3200" dirty="0"/>
              <a:t>в совершенном мире; ибо на Тебя уповает он». (Ис.26:3)</a:t>
            </a: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2859</Words>
  <Application>Microsoft Macintosh PowerPoint</Application>
  <PresentationFormat>Экран (4:3)</PresentationFormat>
  <Paragraphs>101</Paragraphs>
  <Slides>16</Slides>
  <Notes>15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Adventure</vt:lpstr>
      <vt:lpstr>Cricket</vt:lpstr>
      <vt:lpstr>Calibri</vt:lpstr>
      <vt:lpstr>Arial</vt:lpstr>
      <vt:lpstr>Humanst521 BT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170</cp:revision>
  <dcterms:created xsi:type="dcterms:W3CDTF">2015-01-31T17:45:20Z</dcterms:created>
  <dcterms:modified xsi:type="dcterms:W3CDTF">2022-03-24T13:31:24Z</dcterms:modified>
</cp:coreProperties>
</file>