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79" r:id="rId2"/>
    <p:sldId id="256" r:id="rId3"/>
    <p:sldId id="286" r:id="rId4"/>
    <p:sldId id="313" r:id="rId5"/>
    <p:sldId id="314" r:id="rId6"/>
    <p:sldId id="331" r:id="rId7"/>
    <p:sldId id="318" r:id="rId8"/>
    <p:sldId id="322" r:id="rId9"/>
    <p:sldId id="323" r:id="rId10"/>
    <p:sldId id="319" r:id="rId11"/>
    <p:sldId id="324" r:id="rId12"/>
    <p:sldId id="326" r:id="rId13"/>
    <p:sldId id="339" r:id="rId14"/>
    <p:sldId id="320" r:id="rId15"/>
    <p:sldId id="327" r:id="rId16"/>
    <p:sldId id="267" r:id="rId17"/>
    <p:sldId id="328" r:id="rId18"/>
    <p:sldId id="315" r:id="rId19"/>
    <p:sldId id="317" r:id="rId20"/>
    <p:sldId id="321" r:id="rId21"/>
    <p:sldId id="329" r:id="rId22"/>
    <p:sldId id="330" r:id="rId23"/>
    <p:sldId id="332" r:id="rId24"/>
    <p:sldId id="335" r:id="rId25"/>
    <p:sldId id="336" r:id="rId26"/>
    <p:sldId id="333" r:id="rId27"/>
    <p:sldId id="338" r:id="rId28"/>
    <p:sldId id="278" r:id="rId29"/>
    <p:sldId id="268" r:id="rId30"/>
    <p:sldId id="342" r:id="rId3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78"/>
    <a:srgbClr val="D39B45"/>
    <a:srgbClr val="EDD58E"/>
    <a:srgbClr val="C5AE6A"/>
    <a:srgbClr val="FFE1AB"/>
    <a:srgbClr val="FFEED0"/>
    <a:srgbClr val="632E02"/>
    <a:srgbClr val="C88542"/>
    <a:srgbClr val="7D3B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2" autoAdjust="0"/>
    <p:restoredTop sz="63355" autoAdjust="0"/>
  </p:normalViewPr>
  <p:slideViewPr>
    <p:cSldViewPr>
      <p:cViewPr varScale="1">
        <p:scale>
          <a:sx n="52" d="100"/>
          <a:sy n="52" d="100"/>
        </p:scale>
        <p:origin x="1891" y="48"/>
      </p:cViewPr>
      <p:guideLst>
        <p:guide orient="horz" pos="2160"/>
        <p:guide pos="3840"/>
      </p:guideLst>
    </p:cSldViewPr>
  </p:slideViewPr>
  <p:notesTextViewPr>
    <p:cViewPr>
      <p:scale>
        <a:sx n="120" d="100"/>
        <a:sy n="1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B671D-D7DB-485C-ABFE-AAFCB2434962}" type="datetimeFigureOut">
              <a:rPr lang="es-ES" smtClean="0"/>
              <a:pPr/>
              <a:t>21/03/2022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D71CC1-4C4D-49E5-AA5A-F168A9190E45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2950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8%D0%B7%D0%B0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66376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 дал инструкцию построить ковчег.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Ученые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того времени насмехались – это не было раньше, не будет и сейчас, и никогда. Не будь глупцом, чтобы строить какой-то корабль. Опять по-человечески – это было не логично. Сделать то, что сказал Бог требовало веры, без эмпирических доказательств. Люди допотопного мира применили историко-критический метод – раз в истории такого не было раньше, то это невозможно и сейчас. Но помните! Слово Божье не всегда логично, но всегда является истиной. Мы можем быть искушаемы следовать словам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ученым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вместо слов Божьих. Что люди говорили про Ноя? Может он сошел с ума? - Он больной человек, - считали они (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Мф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24:37-39).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90486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вызов нашей культуры, когда человеческая логика становится истиной,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хотя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самом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деле, это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полное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заблуждение. Только слово Божье является абсолютной истиной.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5654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прошлом люди говорили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так: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«Я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 принимаю это, или это из Библии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 </a:t>
            </a:r>
            <a:r>
              <a:rPr lang="uk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не принимаю труды Эллен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Уайт».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эти времена ушли… Сегодня люди говорят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по-другому: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«Я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понимаю, что в Библии и трудах Эллен Уайт есть определенные нормы, но они были хороши для того времени и той культуры, но сейчас все по-другому». И если вы говорите, что-то из Библии, то вам говорят следующее: «О… давай посмотрим, что это означало для того времени и в каком контексте…». Конечно, мы должны читать в контексте, но не для того, чтобы исключать ясное свидетельство слова Божьего. Сегодня – это вызов – избирательное отношение и чтение Библии.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96592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спросить у кого-то – вы женаты и есть ли у вас дети?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вы хотите вырастить послушных детей, то вы не должны практиковать избирательное послушание. Потому, что в другом случае дети скажут: «Не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стоит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что говорят родители принимать всерьез».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622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30:10, 11 – Они не отнеслись серьезно к Моисею, как к пророку. Здесь были люди, которые противостояли Моисею и защищали зло. Они не желали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покаяться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изменить свою жизнь. Так было и во времена Христа.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Мф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23:29,30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– очень сильная проповедь Христа!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Какой урок мы можем взять из этого?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Нам намного легче принимать пророков прошлого, нежели настоящего. Почему?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Потому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легче сказать: «Я восхищаюсь Моисеем, потому что Моисей говорит очень ясно против восстающих в пустыне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!»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с близким к нам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пророком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как Эллен Уайт, дело обстоит сложнее. Почему? Потому, что она не проповедовала тем, кто был в пустыне во времена Моисея. Она говорит нам лично – нашему поколению. И говорит она о наших проблемах. А ведь тенденция человеческой природы такова, что ей нравится, когда ее восхваляют, а не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поучают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Пророческое слово Библии – это как горькая таблетка, но это то, в чем я имею наибольшую нужду. Эта горькая таблетка помогаем мне преодолеть мои греховные наклонности и грех и постоянно расти в совершенствовании характера.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6144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 же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самое и по отношению к трудам Эллен Уайт.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Луки 10:16 «Слушающий вас Меня слушает, и отвергающийся вас Меня отвергается; а отвергающийся Меня отвергается Пославшего Меня». Понятно, что мы должны жить каждым Словом Божьим, но как насчет того, что писала Эллен Уайт? Нужно ли быть верным и посвященным каждому слову из того, что она писала? Будут ли спасены и без трудов Эллен Уайт? Конечно, это не верный вопрос, вводящий многих в заблуждение. Правильный вопрос – могу ли я быть спасен отвергая, то, что Бог предусмотрел для моего спасения? 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Уверен, что в Луки 10:16 есть ответ на этот вопрос. Христос здесь обращается к 70 ученикам. Представьте, что я делаю какой-то грех. Святой Дух побуждает пастора поговорить со мною, чтобы я изменил свое отношение к определенным вещам. А я отвечаю пастору: «Иди от куда пришел!». Поэтому, на самом деле, я отверг не только пастора, но и Святой Дух, Который пытался мне что-то важное сказать через пастора церкви.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77813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Понимаете, здесь вопрос не в Эллен Уайт, принимаете ее вы или нет, а была ли Эллен Уайт истинным или ложным пророком! Да, если она не истинный пророк, то я должен отвергнуть ее, но если она истинный пророк, избранный самим Богом, для нас же, для живущих в последнее время, то – очень опасно отвергать того, кого Бог послал к нам. Бог послал ее нам, чтобы в чем-то предупредить, наставить и помочь в нашем духовном путешествии.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6144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Помните, не всегда то, что ласкает наш слух, есть одобрением Бога! С любовью мы должны говорить Божью истину как Иоанн Креститель, не отступая, нес важную весть.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55217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807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20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76404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Наше размышление сегодня – о нашей посвященности Божьему Слову. Хорошо быть христианином, быть посвященным Христу! Но, наше посвящение должно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определяться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Его Словом. Это очень важно.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Бог говорит к нам через Слово (Дух Пророчества, совесть, проповедь Слова…), а мы с Ним – через молитву. Что это означает?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Библия. Наше кредо – вся Библия. Это – основа нашей веры. Но, что это означает?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7465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в чем главная противоположность Иоанна и Иуды? (Ин. 13:21-27). Они имели одинаковые возможности. Но в чем была разница и почему? Не в вести была разница или в Иисусе, а том, что Иуда был гордым. Иоанн позволил, чтобы слова Христа изменяли его жизнь (Ин. 17:17). Мы также должны любить не только Иисуса (что большинство христиан делают), но также должны любить Его Слово и быть верным ему. 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21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36772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22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479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20073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24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22705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Весть должна коснуться нас самих!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Тим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4:1, 2 «Итак заклинаю тебя пред Богом и Господом (нашим) Иисусом Христом, Который будет судить живых и мертвых в явление Его и Царствие Его: Проповедуй слово, настой во время и не во время, обличай, запрещай,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увещевай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 всяким долготерпением и назиданием». Доверие пророческому Слову – не только для кого-то, но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оно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нас.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25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29249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63184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21251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Представьте себе пару, которая очень любит друг друга. Но парня забрали в армию. Возможности звонить по телефону не было, но один раз в неделю от девушки приходило письмо. Но эти письма солдат не читал, а клал в ящик и думал, что еще успеет, позже почитать. Он хвастался сослуживцам, что любит свою девушку. Скажите, вы отнесетесь к его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словам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серьезно? Скорее всего, что нет! Бог послал нам любовное письмо через Библию и труды Эллен Уайт. И когда мы говорим, что мы любим Бога, но никогда не читаем Его послания к нам – кого мы на самом деле обманываем?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88542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Пусть Господь благословит вас, ваши семьи, Церковь, чтобы мы оставались верными Его слову. Чтобы мы чтили превыше всего Бога, Его Слово, Его пророков, Его Церковь. И будьте уверены, если мы будем поступать так – Его обетование исполнится в нашей жизни!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«И встали они рано утром, и выступили к пустыне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Фекойской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и когда они выступили, стал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Иосафат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сказал: послушайте меня, Иудеи и жители Иерусалима! Верьте Господу Богу вашему, и будьте тверды; верьте пророкам Его, и будет успех вам».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Пар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20:20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29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46233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30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6440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Италия. </a:t>
            </a:r>
            <a:r>
              <a:rPr lang="ru-UA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Пиза́нская башня</a:t>
            </a:r>
            <a:r>
              <a:rPr lang="ru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в городе </a:t>
            </a:r>
            <a:r>
              <a:rPr lang="ru-UA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Пиза"/>
              </a:rPr>
              <a:t>Пиза</a:t>
            </a:r>
            <a:r>
              <a:rPr lang="ru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получившая всемирную известность благодаря непреднамеренному наклону.</a:t>
            </a:r>
          </a:p>
          <a:p>
            <a:r>
              <a:rPr lang="ru-U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Наклон башни возник в ходе её строительства, длившегося несколько десятилетий и в последующее время медленно увеличивался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Были попытки как-то ее стабилизировать. Но в любом случае туристов это привлекает.  Это иллюстрация того, что говорил Христос.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6868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Матфея 7:21-27 Какая разница в почве? Камень – это Христос!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кто-то правильно заметил – это и посвящение себя Слову Христа (Мф. 7:21-23). Человек слышит и так делает, как говорит Слово – это постройка на камене. И здесь Христос говорит о нашей личной верности, посвященности Его Слову.</a:t>
            </a:r>
            <a:r>
              <a:rPr lang="ru-UA" dirty="0">
                <a:effectLst/>
              </a:rPr>
              <a:t> </a:t>
            </a:r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5508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Главные вызовы, перед которыми мы находимся – это вызовы, касающиеся нашей верности Слову Божьему.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93967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главнее – то, что я буду говорить о Библии, или то, что сама Библия скажет о себе?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15597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 главнее – то, что я буду говорить о Библии, или то, что сама Библия скажет о себе?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Быт.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2:16,17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было Божье Слово. Конечно, в то время люди не знали, что такое смерть, поскольку она не была частью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человеческого бытия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Смерть не была контекстом жизни человека. Никто не знал о смерти. И поэтому, чтобы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довериться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Слову Божьему необходима была вера. Слово Божье требовало веры без эмпирических, построенных на опыте доказательств. И вот здесь приходит дьявол со своими свидетельствами логики. Быт. 3:1-6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0174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70122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мы интерпретируем Божье Слово?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Говоря о культуре, я не имею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виду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что мы должны одеваться как одевались на Востоке во времена Иисуса Христа. </a:t>
            </a:r>
            <a:r>
              <a:rPr lang="ru-RU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должны одеваться и выглядеть, как люди с хорошей репутацией в нашей культуре.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конечно, если наша культура зайдет так далеко, что люди будут ходить голыми, то это – плохо. Наша культура хороша до тех пор, пока она не противоречит библейским принципам! Но если наша культура противоречит библейским принципам, то мы должны следовать тому, что сказал Петр и апостолы (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Деян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5:29).</a:t>
            </a:r>
            <a:endParaRPr lang="ru-U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D71CC1-4C4D-49E5-AA5A-F168A9190E45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6936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3315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867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76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163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7235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969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21/03/2022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0809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21/03/2022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618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21/03/2022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20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102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79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FilmGrain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21/03/2022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626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865010" y="734225"/>
            <a:ext cx="6701251" cy="637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lang="es-A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  <a:ea typeface="+mj-ea"/>
              <a:cs typeface="Arial" pitchFamily="34" charset="0"/>
            </a:endParaRPr>
          </a:p>
        </p:txBody>
      </p:sp>
      <p:sp>
        <p:nvSpPr>
          <p:cNvPr id="2" name="AutoShape 4" descr="http://www.mundoaftermarket.com/upload/image/600x6001306853104_microscopio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41474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CEF7ECF-1D34-6F4C-BE02-7A6BD73887E5}"/>
              </a:ext>
            </a:extLst>
          </p:cNvPr>
          <p:cNvSpPr txBox="1"/>
          <p:nvPr/>
        </p:nvSpPr>
        <p:spPr>
          <a:xfrm>
            <a:off x="3018666" y="2279154"/>
            <a:ext cx="6596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Герменевтическую дилемму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833EBD-7D4B-8A46-ACCE-2EE1286878A9}"/>
              </a:ext>
            </a:extLst>
          </p:cNvPr>
          <p:cNvSpPr txBox="1"/>
          <p:nvPr/>
        </p:nvSpPr>
        <p:spPr>
          <a:xfrm>
            <a:off x="1955723" y="1213391"/>
            <a:ext cx="65539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C000"/>
                </a:solidFill>
              </a:rPr>
              <a:t>ВЕРНОСТЬ, </a:t>
            </a:r>
            <a:r>
              <a:rPr lang="ru-RU" sz="4800" b="1" dirty="0">
                <a:solidFill>
                  <a:srgbClr val="FFC000"/>
                </a:solidFill>
              </a:rPr>
              <a:t>несмотря на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296FECEB-C183-0840-A166-186D01E9F5F3}"/>
              </a:ext>
            </a:extLst>
          </p:cNvPr>
          <p:cNvSpPr/>
          <p:nvPr/>
        </p:nvSpPr>
        <p:spPr>
          <a:xfrm>
            <a:off x="3215680" y="3221806"/>
            <a:ext cx="6018451" cy="778336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Искушение культурой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873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C553BC-D304-6940-902A-09065CD10AFF}"/>
              </a:ext>
            </a:extLst>
          </p:cNvPr>
          <p:cNvSpPr/>
          <p:nvPr/>
        </p:nvSpPr>
        <p:spPr>
          <a:xfrm>
            <a:off x="2100109" y="2268105"/>
            <a:ext cx="91084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– </a:t>
            </a:r>
            <a:r>
              <a:rPr lang="ru-RU" sz="2800" dirty="0">
                <a:solidFill>
                  <a:schemeClr val="bg1"/>
                </a:solidFill>
              </a:rPr>
              <a:t>По-человечески не логичны и не вписываются в контекст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– </a:t>
            </a:r>
            <a:r>
              <a:rPr lang="ru-RU" sz="2800" dirty="0">
                <a:solidFill>
                  <a:schemeClr val="bg1"/>
                </a:solidFill>
              </a:rPr>
              <a:t>Предполагают веру, не нуждающуюся </a:t>
            </a:r>
            <a:r>
              <a:rPr lang="ru-RU" sz="2800" dirty="0" smtClean="0">
                <a:solidFill>
                  <a:schemeClr val="bg1"/>
                </a:solidFill>
              </a:rPr>
              <a:t>в </a:t>
            </a:r>
            <a:r>
              <a:rPr lang="ru-RU" sz="2800" dirty="0">
                <a:solidFill>
                  <a:schemeClr val="bg1"/>
                </a:solidFill>
              </a:rPr>
              <a:t>эмпирических     	доказательствах</a:t>
            </a:r>
            <a:endParaRPr 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501085-ABEB-C843-9EAC-DFDA52E080C6}"/>
              </a:ext>
            </a:extLst>
          </p:cNvPr>
          <p:cNvSpPr txBox="1"/>
          <p:nvPr/>
        </p:nvSpPr>
        <p:spPr>
          <a:xfrm>
            <a:off x="5621224" y="1430780"/>
            <a:ext cx="5011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&gt; </a:t>
            </a:r>
            <a:r>
              <a:rPr lang="ru-RU" sz="3200" b="1" dirty="0">
                <a:solidFill>
                  <a:schemeClr val="bg1"/>
                </a:solidFill>
              </a:rPr>
              <a:t>Слова, сказанные </a:t>
            </a:r>
            <a:r>
              <a:rPr lang="ru-RU" sz="3200" b="1" dirty="0">
                <a:solidFill>
                  <a:srgbClr val="FFFF00"/>
                </a:solidFill>
              </a:rPr>
              <a:t>Богом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DFBE4DF-BBF4-3340-9DC7-2FAACAC77C07}"/>
              </a:ext>
            </a:extLst>
          </p:cNvPr>
          <p:cNvSpPr/>
          <p:nvPr/>
        </p:nvSpPr>
        <p:spPr>
          <a:xfrm>
            <a:off x="1921533" y="1400645"/>
            <a:ext cx="3556043" cy="6450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Бытие</a:t>
            </a:r>
            <a:r>
              <a:rPr 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pt-BR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6:11-22</a:t>
            </a:r>
            <a:endParaRPr lang="en-US" sz="3600" b="1" dirty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CB0159-19BF-3E46-851C-CEB9A1B900B1}"/>
              </a:ext>
            </a:extLst>
          </p:cNvPr>
          <p:cNvSpPr txBox="1"/>
          <p:nvPr/>
        </p:nvSpPr>
        <p:spPr>
          <a:xfrm>
            <a:off x="5621224" y="3676826"/>
            <a:ext cx="42911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&gt; </a:t>
            </a:r>
            <a:r>
              <a:rPr lang="ru-RU" sz="3200" b="1" dirty="0">
                <a:solidFill>
                  <a:srgbClr val="FFFF00"/>
                </a:solidFill>
              </a:rPr>
              <a:t>Допотопные жители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0C4B675-57D4-214F-84BE-12CA8E458B49}"/>
              </a:ext>
            </a:extLst>
          </p:cNvPr>
          <p:cNvSpPr/>
          <p:nvPr/>
        </p:nvSpPr>
        <p:spPr>
          <a:xfrm>
            <a:off x="1921533" y="3646691"/>
            <a:ext cx="3556043" cy="6450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2 </a:t>
            </a:r>
            <a:r>
              <a:rPr lang="ru-RU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Петра</a:t>
            </a:r>
            <a:r>
              <a:rPr lang="pt-BR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 3:4-6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3F986F-9123-F84E-8937-D0B26347609C}"/>
              </a:ext>
            </a:extLst>
          </p:cNvPr>
          <p:cNvSpPr/>
          <p:nvPr/>
        </p:nvSpPr>
        <p:spPr>
          <a:xfrm>
            <a:off x="2100109" y="4544287"/>
            <a:ext cx="96845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– </a:t>
            </a:r>
            <a:r>
              <a:rPr lang="ru-RU" sz="2800" dirty="0">
                <a:solidFill>
                  <a:schemeClr val="bg1"/>
                </a:solidFill>
              </a:rPr>
              <a:t>По-человечески логичны и вписываются в контекст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– </a:t>
            </a:r>
            <a:r>
              <a:rPr lang="ru-RU" sz="2800" dirty="0">
                <a:solidFill>
                  <a:schemeClr val="bg1"/>
                </a:solidFill>
              </a:rPr>
              <a:t>Подтверждаются научным методом </a:t>
            </a:r>
            <a:r>
              <a:rPr lang="en-US" sz="2800" dirty="0">
                <a:solidFill>
                  <a:schemeClr val="bg1"/>
                </a:solidFill>
              </a:rPr>
              <a:t>(</a:t>
            </a:r>
            <a:r>
              <a:rPr lang="ru-RU" sz="2800" dirty="0">
                <a:solidFill>
                  <a:schemeClr val="bg1"/>
                </a:solidFill>
              </a:rPr>
              <a:t>историко-критический)</a:t>
            </a:r>
            <a:endParaRPr 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720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957257-A47D-9E4D-B56B-1EDEAF2A8EB7}"/>
              </a:ext>
            </a:extLst>
          </p:cNvPr>
          <p:cNvSpPr/>
          <p:nvPr/>
        </p:nvSpPr>
        <p:spPr>
          <a:xfrm>
            <a:off x="939217" y="884282"/>
            <a:ext cx="10701399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“</a:t>
            </a:r>
            <a:r>
              <a:rPr lang="ru-RU" sz="3200" dirty="0">
                <a:solidFill>
                  <a:schemeClr val="bg1"/>
                </a:solidFill>
              </a:rPr>
              <a:t>Они </a:t>
            </a:r>
            <a:r>
              <a:rPr lang="en-US" sz="3200" dirty="0">
                <a:solidFill>
                  <a:schemeClr val="bg1"/>
                </a:solidFill>
              </a:rPr>
              <a:t>[</a:t>
            </a:r>
            <a:r>
              <a:rPr lang="ru-RU" sz="3200" dirty="0">
                <a:solidFill>
                  <a:schemeClr val="bg1"/>
                </a:solidFill>
              </a:rPr>
              <a:t>допотопные жители</a:t>
            </a:r>
            <a:r>
              <a:rPr lang="en-US" sz="3200" dirty="0">
                <a:solidFill>
                  <a:schemeClr val="bg1"/>
                </a:solidFill>
              </a:rPr>
              <a:t>]</a:t>
            </a:r>
            <a:r>
              <a:rPr lang="ru-RU" sz="3200" dirty="0">
                <a:solidFill>
                  <a:schemeClr val="bg1"/>
                </a:solidFill>
              </a:rPr>
              <a:t> рассуждали так, как и многие в наши дни</a:t>
            </a:r>
            <a:r>
              <a:rPr lang="en-US" sz="3200" dirty="0">
                <a:solidFill>
                  <a:schemeClr val="bg1"/>
                </a:solidFill>
              </a:rPr>
              <a:t>,</a:t>
            </a:r>
            <a:r>
              <a:rPr lang="ru-RU" sz="3200" dirty="0">
                <a:solidFill>
                  <a:schemeClr val="bg1"/>
                </a:solidFill>
              </a:rPr>
              <a:t> - мол, </a:t>
            </a:r>
            <a:r>
              <a:rPr lang="ru-RU" sz="3200" b="1" dirty="0">
                <a:solidFill>
                  <a:srgbClr val="FFFF00"/>
                </a:solidFill>
              </a:rPr>
              <a:t>природа</a:t>
            </a:r>
            <a:r>
              <a:rPr lang="ru-RU" sz="3200" dirty="0">
                <a:solidFill>
                  <a:schemeClr val="bg1"/>
                </a:solidFill>
              </a:rPr>
              <a:t> выше Бога и </a:t>
            </a:r>
            <a:r>
              <a:rPr lang="ru-RU" sz="3200" dirty="0" smtClean="0">
                <a:solidFill>
                  <a:schemeClr val="bg1"/>
                </a:solidFill>
              </a:rPr>
              <a:t>её </a:t>
            </a:r>
            <a:r>
              <a:rPr lang="ru-RU" sz="3200" dirty="0">
                <a:solidFill>
                  <a:schemeClr val="bg1"/>
                </a:solidFill>
              </a:rPr>
              <a:t>законы настолько прочно утверждены, что сам Бог не в состоянии изменить их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  <a:r>
              <a:rPr lang="ru-RU" sz="3200" dirty="0">
                <a:solidFill>
                  <a:schemeClr val="bg1"/>
                </a:solidFill>
              </a:rPr>
              <a:t>Они рассуждали так, что если Ной прав, то природа должна развиваться по другим законам, а это, по их мнению, было невозможно. Исходя из этого, они заявили, что эта весть – обман и величайшее </a:t>
            </a:r>
            <a:r>
              <a:rPr lang="ru-RU" sz="3200" dirty="0" smtClean="0">
                <a:solidFill>
                  <a:schemeClr val="bg1"/>
                </a:solidFill>
              </a:rPr>
              <a:t>заблуждение</a:t>
            </a:r>
            <a:r>
              <a:rPr lang="en-US" sz="3200" dirty="0" smtClean="0">
                <a:solidFill>
                  <a:schemeClr val="bg1"/>
                </a:solidFill>
              </a:rPr>
              <a:t>. </a:t>
            </a:r>
            <a:r>
              <a:rPr lang="en-US" sz="3200" dirty="0">
                <a:solidFill>
                  <a:schemeClr val="bg1"/>
                </a:solidFill>
              </a:rPr>
              <a:t>. . </a:t>
            </a:r>
            <a:r>
              <a:rPr lang="ru-RU" sz="3200" dirty="0">
                <a:solidFill>
                  <a:schemeClr val="bg1"/>
                </a:solidFill>
              </a:rPr>
              <a:t>Они ссылались на то, что если бы в словах Ноя была бы хоть доля истины, то мужи, </a:t>
            </a:r>
            <a:r>
              <a:rPr lang="ru-RU" sz="3200" b="1" dirty="0">
                <a:solidFill>
                  <a:srgbClr val="FFFF00"/>
                </a:solidFill>
              </a:rPr>
              <a:t>известные своей мудростью</a:t>
            </a:r>
            <a:r>
              <a:rPr lang="ru-RU" sz="3200" dirty="0">
                <a:solidFill>
                  <a:schemeClr val="bg1"/>
                </a:solidFill>
              </a:rPr>
              <a:t>, сумели бы в этом разобраться». </a:t>
            </a:r>
            <a:r>
              <a:rPr lang="ru-RU" dirty="0"/>
              <a:t>Они ссылались на то, что если бы в словах Ноя была бы хоть доля истины, то мужи, известные своей мудростью, сумели бы в этом разобраться.</a:t>
            </a:r>
            <a:r>
              <a:rPr lang="en-US" sz="3200" dirty="0">
                <a:solidFill>
                  <a:schemeClr val="bg1"/>
                </a:solidFill>
              </a:rPr>
              <a:t>.”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BDA1A5-C89A-2D45-8E84-571F03D42461}"/>
              </a:ext>
            </a:extLst>
          </p:cNvPr>
          <p:cNvSpPr/>
          <p:nvPr/>
        </p:nvSpPr>
        <p:spPr>
          <a:xfrm>
            <a:off x="5442921" y="5662110"/>
            <a:ext cx="5909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– </a:t>
            </a:r>
            <a:r>
              <a:rPr lang="ru-RU" sz="2400" dirty="0">
                <a:solidFill>
                  <a:schemeClr val="bg1"/>
                </a:solidFill>
              </a:rPr>
              <a:t>Э. Уайт, Патриархи и пророки, </a:t>
            </a:r>
            <a:r>
              <a:rPr lang="ru-RU" sz="2400" dirty="0" smtClean="0">
                <a:solidFill>
                  <a:schemeClr val="bg1"/>
                </a:solidFill>
              </a:rPr>
              <a:t>с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>
                <a:solidFill>
                  <a:schemeClr val="bg1"/>
                </a:solidFill>
              </a:rPr>
              <a:t>97</a:t>
            </a:r>
          </a:p>
        </p:txBody>
      </p:sp>
    </p:spTree>
    <p:extLst>
      <p:ext uri="{BB962C8B-B14F-4D97-AF65-F5344CB8AC3E}">
        <p14:creationId xmlns:p14="http://schemas.microsoft.com/office/powerpoint/2010/main" val="27529265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Up Arrow 7">
            <a:extLst>
              <a:ext uri="{FF2B5EF4-FFF2-40B4-BE49-F238E27FC236}">
                <a16:creationId xmlns:a16="http://schemas.microsoft.com/office/drawing/2014/main" id="{C0C101FC-90FD-C241-BF04-CF048C93E9B1}"/>
              </a:ext>
            </a:extLst>
          </p:cNvPr>
          <p:cNvSpPr/>
          <p:nvPr/>
        </p:nvSpPr>
        <p:spPr>
          <a:xfrm>
            <a:off x="8047183" y="2241373"/>
            <a:ext cx="483955" cy="932829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CEA76574-0CF4-D34C-9354-03437A779A16}"/>
              </a:ext>
            </a:extLst>
          </p:cNvPr>
          <p:cNvSpPr/>
          <p:nvPr/>
        </p:nvSpPr>
        <p:spPr>
          <a:xfrm>
            <a:off x="8047182" y="3683797"/>
            <a:ext cx="483955" cy="932829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F0CBDC2F-7634-9047-A579-1B6080659C50}"/>
              </a:ext>
            </a:extLst>
          </p:cNvPr>
          <p:cNvSpPr/>
          <p:nvPr/>
        </p:nvSpPr>
        <p:spPr>
          <a:xfrm>
            <a:off x="6795439" y="1612677"/>
            <a:ext cx="2987445" cy="613286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Откровение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3F863562-F80C-804F-B35F-E3EC31EF52C6}"/>
              </a:ext>
            </a:extLst>
          </p:cNvPr>
          <p:cNvSpPr/>
          <p:nvPr/>
        </p:nvSpPr>
        <p:spPr>
          <a:xfrm>
            <a:off x="6935867" y="4632036"/>
            <a:ext cx="2865210" cy="613286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КУЛЬТУРА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92E456D-E322-B84E-B8E2-646E5F493EB7}"/>
              </a:ext>
            </a:extLst>
          </p:cNvPr>
          <p:cNvSpPr/>
          <p:nvPr/>
        </p:nvSpPr>
        <p:spPr>
          <a:xfrm>
            <a:off x="6320464" y="3057961"/>
            <a:ext cx="4096016" cy="742077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ОБРАЗ ЖИЗНИ</a:t>
            </a:r>
            <a:endParaRPr lang="en-US" sz="4800" b="1" dirty="0">
              <a:solidFill>
                <a:schemeClr val="tx1"/>
              </a:solidFill>
            </a:endParaRPr>
          </a:p>
        </p:txBody>
      </p:sp>
      <p:sp>
        <p:nvSpPr>
          <p:cNvPr id="16" name="AutoShape 210">
            <a:extLst>
              <a:ext uri="{FF2B5EF4-FFF2-40B4-BE49-F238E27FC236}">
                <a16:creationId xmlns:a16="http://schemas.microsoft.com/office/drawing/2014/main" id="{C0E7F1B1-A887-8441-9975-CBBBC0685621}"/>
              </a:ext>
            </a:extLst>
          </p:cNvPr>
          <p:cNvSpPr>
            <a:spLocks/>
          </p:cNvSpPr>
          <p:nvPr/>
        </p:nvSpPr>
        <p:spPr bwMode="auto">
          <a:xfrm rot="10800000">
            <a:off x="5501361" y="1522512"/>
            <a:ext cx="419100" cy="3812976"/>
          </a:xfrm>
          <a:prstGeom prst="rightBrace">
            <a:avLst>
              <a:gd name="adj1" fmla="val 38333"/>
              <a:gd name="adj2" fmla="val 50000"/>
            </a:avLst>
          </a:prstGeom>
          <a:noFill/>
          <a:ln w="57150" cmpd="sng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pt-BR" b="1">
              <a:solidFill>
                <a:schemeClr val="bg1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B38DB1F1-685D-2047-9897-AABE501AAD39}"/>
              </a:ext>
            </a:extLst>
          </p:cNvPr>
          <p:cNvSpPr/>
          <p:nvPr/>
        </p:nvSpPr>
        <p:spPr>
          <a:xfrm>
            <a:off x="2266389" y="3106477"/>
            <a:ext cx="2823282" cy="6450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Ин.</a:t>
            </a:r>
            <a:r>
              <a:rPr lang="pt-BR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 17:15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322BC8-E190-424F-B461-E6E2C2E1C31F}"/>
              </a:ext>
            </a:extLst>
          </p:cNvPr>
          <p:cNvSpPr txBox="1"/>
          <p:nvPr/>
        </p:nvSpPr>
        <p:spPr>
          <a:xfrm rot="10800000" flipV="1">
            <a:off x="608184" y="4735324"/>
            <a:ext cx="44797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Не молю, чтобы Ты взял их из мира, но чтобы сохранил их от зла</a:t>
            </a:r>
            <a:r>
              <a:rPr lang="ru-RU" sz="2400" dirty="0">
                <a:solidFill>
                  <a:srgbClr val="FC2125"/>
                </a:solidFill>
                <a:effectLst/>
                <a:latin typeface="Helvetica Neue" panose="02000503000000020004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73682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CEF7ECF-1D34-6F4C-BE02-7A6BD73887E5}"/>
              </a:ext>
            </a:extLst>
          </p:cNvPr>
          <p:cNvSpPr txBox="1"/>
          <p:nvPr/>
        </p:nvSpPr>
        <p:spPr>
          <a:xfrm>
            <a:off x="3018666" y="2279154"/>
            <a:ext cx="6596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Герменевтическую дилемму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85904F-01F0-0041-8F33-2A71FF0495AF}"/>
              </a:ext>
            </a:extLst>
          </p:cNvPr>
          <p:cNvSpPr txBox="1"/>
          <p:nvPr/>
        </p:nvSpPr>
        <p:spPr>
          <a:xfrm>
            <a:off x="3046170" y="3174749"/>
            <a:ext cx="5085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Искушение культурой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833EBD-7D4B-8A46-ACCE-2EE1286878A9}"/>
              </a:ext>
            </a:extLst>
          </p:cNvPr>
          <p:cNvSpPr txBox="1"/>
          <p:nvPr/>
        </p:nvSpPr>
        <p:spPr>
          <a:xfrm>
            <a:off x="1955723" y="1213391"/>
            <a:ext cx="65539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C000"/>
                </a:solidFill>
              </a:rPr>
              <a:t>ВЕРНОСТЬ, </a:t>
            </a:r>
            <a:r>
              <a:rPr lang="ru-RU" sz="4800" b="1" dirty="0">
                <a:solidFill>
                  <a:srgbClr val="FFC000"/>
                </a:solidFill>
              </a:rPr>
              <a:t>несмотря на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39F4E2E-63BD-6F40-B15F-1E3DCDAC7C8D}"/>
              </a:ext>
            </a:extLst>
          </p:cNvPr>
          <p:cNvSpPr/>
          <p:nvPr/>
        </p:nvSpPr>
        <p:spPr>
          <a:xfrm>
            <a:off x="2639616" y="4035119"/>
            <a:ext cx="7560840" cy="778336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Тенденцию на избирательность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0386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C553BC-D304-6940-902A-09065CD10AFF}"/>
              </a:ext>
            </a:extLst>
          </p:cNvPr>
          <p:cNvSpPr/>
          <p:nvPr/>
        </p:nvSpPr>
        <p:spPr>
          <a:xfrm>
            <a:off x="1954096" y="2268105"/>
            <a:ext cx="84623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– “</a:t>
            </a:r>
            <a:r>
              <a:rPr lang="ru-RU" sz="2800" dirty="0">
                <a:solidFill>
                  <a:schemeClr val="bg1"/>
                </a:solidFill>
              </a:rPr>
              <a:t>Не пророчествуйте нам правды</a:t>
            </a:r>
            <a:r>
              <a:rPr lang="en-US" sz="2800" dirty="0">
                <a:solidFill>
                  <a:schemeClr val="bg1"/>
                </a:solidFill>
              </a:rPr>
              <a:t>”</a:t>
            </a:r>
          </a:p>
          <a:p>
            <a:r>
              <a:rPr lang="en-US" sz="2800" dirty="0">
                <a:solidFill>
                  <a:schemeClr val="bg1"/>
                </a:solidFill>
              </a:rPr>
              <a:t>– “</a:t>
            </a:r>
            <a:r>
              <a:rPr lang="ru-RU" sz="2800" dirty="0">
                <a:solidFill>
                  <a:schemeClr val="bg1"/>
                </a:solidFill>
              </a:rPr>
              <a:t>Говорите нам лестное, предсказывайте приятное</a:t>
            </a:r>
            <a:r>
              <a:rPr lang="en-US" sz="2800" dirty="0">
                <a:solidFill>
                  <a:schemeClr val="bg1"/>
                </a:solidFill>
              </a:rPr>
              <a:t>”</a:t>
            </a:r>
            <a:endParaRPr 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501085-ABEB-C843-9EAC-DFDA52E080C6}"/>
              </a:ext>
            </a:extLst>
          </p:cNvPr>
          <p:cNvSpPr txBox="1"/>
          <p:nvPr/>
        </p:nvSpPr>
        <p:spPr>
          <a:xfrm>
            <a:off x="6312024" y="3676826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&gt; </a:t>
            </a:r>
            <a:r>
              <a:rPr lang="ru-RU" sz="3200" b="1" dirty="0">
                <a:solidFill>
                  <a:srgbClr val="FFFF00"/>
                </a:solidFill>
              </a:rPr>
              <a:t>Книжники </a:t>
            </a:r>
            <a:r>
              <a:rPr lang="ru-RU" sz="3200" b="1" dirty="0">
                <a:solidFill>
                  <a:schemeClr val="bg1"/>
                </a:solidFill>
              </a:rPr>
              <a:t>и</a:t>
            </a:r>
            <a:r>
              <a:rPr lang="ru-RU" sz="3200" b="1" dirty="0">
                <a:solidFill>
                  <a:srgbClr val="FFFF00"/>
                </a:solidFill>
              </a:rPr>
              <a:t> фарисеи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DFBE4DF-BBF4-3340-9DC7-2FAACAC77C07}"/>
              </a:ext>
            </a:extLst>
          </p:cNvPr>
          <p:cNvSpPr/>
          <p:nvPr/>
        </p:nvSpPr>
        <p:spPr>
          <a:xfrm>
            <a:off x="1473570" y="3616555"/>
            <a:ext cx="4674715" cy="6450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Мф</a:t>
            </a:r>
            <a:r>
              <a:rPr lang="ru-RU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  <a:r>
              <a:rPr 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 23:29, 30, 34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CB0159-19BF-3E46-851C-CEB9A1B900B1}"/>
              </a:ext>
            </a:extLst>
          </p:cNvPr>
          <p:cNvSpPr txBox="1"/>
          <p:nvPr/>
        </p:nvSpPr>
        <p:spPr>
          <a:xfrm>
            <a:off x="5117332" y="1521103"/>
            <a:ext cx="6667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&gt; </a:t>
            </a:r>
            <a:r>
              <a:rPr lang="ru-RU" sz="3200" b="1" dirty="0">
                <a:solidFill>
                  <a:srgbClr val="FFFF00"/>
                </a:solidFill>
              </a:rPr>
              <a:t>Иудеи</a:t>
            </a:r>
            <a:r>
              <a:rPr lang="ru-RU" sz="3200" b="1" dirty="0">
                <a:solidFill>
                  <a:schemeClr val="bg1"/>
                </a:solidFill>
              </a:rPr>
              <a:t> до Вавилонского пленения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0C4B675-57D4-214F-84BE-12CA8E458B49}"/>
              </a:ext>
            </a:extLst>
          </p:cNvPr>
          <p:cNvSpPr/>
          <p:nvPr/>
        </p:nvSpPr>
        <p:spPr>
          <a:xfrm>
            <a:off x="1493786" y="1481716"/>
            <a:ext cx="3556043" cy="6450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Исаия</a:t>
            </a:r>
            <a:r>
              <a:rPr 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 30:10, 11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3F986F-9123-F84E-8937-D0B26347609C}"/>
              </a:ext>
            </a:extLst>
          </p:cNvPr>
          <p:cNvSpPr/>
          <p:nvPr/>
        </p:nvSpPr>
        <p:spPr>
          <a:xfrm>
            <a:off x="1954096" y="4544287"/>
            <a:ext cx="60861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– </a:t>
            </a:r>
            <a:r>
              <a:rPr lang="ru-RU" sz="2800" dirty="0">
                <a:solidFill>
                  <a:schemeClr val="bg1"/>
                </a:solidFill>
              </a:rPr>
              <a:t>Превозносят древних пророков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– </a:t>
            </a:r>
            <a:r>
              <a:rPr lang="ru-RU" sz="2800" dirty="0">
                <a:solidFill>
                  <a:schemeClr val="bg1"/>
                </a:solidFill>
              </a:rPr>
              <a:t>Отвергают современных пророков</a:t>
            </a:r>
            <a:endParaRPr 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0254E7C-63A8-9446-824B-E3EBF6B7F874}"/>
              </a:ext>
            </a:extLst>
          </p:cNvPr>
          <p:cNvSpPr txBox="1"/>
          <p:nvPr/>
        </p:nvSpPr>
        <p:spPr>
          <a:xfrm>
            <a:off x="2502629" y="5521978"/>
            <a:ext cx="22453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Эллен Уайт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14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5BE2AB6F-D93F-3040-AA86-F926A0C9254C}"/>
              </a:ext>
            </a:extLst>
          </p:cNvPr>
          <p:cNvSpPr/>
          <p:nvPr/>
        </p:nvSpPr>
        <p:spPr>
          <a:xfrm>
            <a:off x="2765630" y="1052736"/>
            <a:ext cx="66607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Труды Эллен Уайт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9023B6-8F00-1A4A-831B-76BEB4F245CA}"/>
              </a:ext>
            </a:extLst>
          </p:cNvPr>
          <p:cNvSpPr/>
          <p:nvPr/>
        </p:nvSpPr>
        <p:spPr>
          <a:xfrm>
            <a:off x="1748517" y="3861421"/>
            <a:ext cx="8694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cs typeface="Arial" pitchFamily="34" charset="0"/>
              </a:rPr>
              <a:t>“</a:t>
            </a:r>
            <a:r>
              <a:rPr lang="ru-RU" sz="3600" b="1" dirty="0">
                <a:solidFill>
                  <a:schemeClr val="bg1"/>
                </a:solidFill>
                <a:cs typeface="Arial" pitchFamily="34" charset="0"/>
              </a:rPr>
              <a:t>Слушающий </a:t>
            </a:r>
            <a:r>
              <a:rPr lang="ru-RU" sz="3600" b="1" dirty="0">
                <a:solidFill>
                  <a:srgbClr val="FFFF00"/>
                </a:solidFill>
                <a:cs typeface="Arial" pitchFamily="34" charset="0"/>
              </a:rPr>
              <a:t>вас</a:t>
            </a:r>
            <a:r>
              <a:rPr lang="ru-RU" sz="3600" b="1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ru-RU" sz="3600" b="1" dirty="0">
                <a:solidFill>
                  <a:srgbClr val="FFFF00"/>
                </a:solidFill>
                <a:cs typeface="Arial" pitchFamily="34" charset="0"/>
              </a:rPr>
              <a:t>Меня</a:t>
            </a:r>
            <a:r>
              <a:rPr lang="ru-RU" sz="3600" b="1" dirty="0">
                <a:solidFill>
                  <a:schemeClr val="bg1"/>
                </a:solidFill>
                <a:cs typeface="Arial" pitchFamily="34" charset="0"/>
              </a:rPr>
              <a:t> слушает, и отвергающийся вас, Меня отвергается; а отвергающийся Меня, отвергается </a:t>
            </a:r>
            <a:r>
              <a:rPr lang="ru-RU" sz="3600" b="1" dirty="0">
                <a:solidFill>
                  <a:srgbClr val="FFFF00"/>
                </a:solidFill>
                <a:cs typeface="Arial" pitchFamily="34" charset="0"/>
              </a:rPr>
              <a:t>пославшего</a:t>
            </a:r>
            <a:r>
              <a:rPr lang="ru-RU" sz="36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Меня</a:t>
            </a:r>
            <a:r>
              <a:rPr lang="en-US" sz="3600" b="1" dirty="0" smtClean="0">
                <a:solidFill>
                  <a:schemeClr val="bg1"/>
                </a:solidFill>
                <a:cs typeface="Arial" pitchFamily="34" charset="0"/>
              </a:rPr>
              <a:t>”</a:t>
            </a:r>
            <a:r>
              <a:rPr lang="ru-RU" sz="3600" b="1" dirty="0" smtClean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842A286-1220-A848-8293-08A127144C53}"/>
              </a:ext>
            </a:extLst>
          </p:cNvPr>
          <p:cNvSpPr/>
          <p:nvPr/>
        </p:nvSpPr>
        <p:spPr>
          <a:xfrm>
            <a:off x="4307548" y="2445599"/>
            <a:ext cx="3576904" cy="7783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800" b="1" dirty="0">
                <a:solidFill>
                  <a:srgbClr val="FFC000"/>
                </a:solidFill>
              </a:rPr>
              <a:t>Луки</a:t>
            </a:r>
            <a:r>
              <a:rPr lang="en-US" sz="4800" b="1" dirty="0">
                <a:solidFill>
                  <a:srgbClr val="FFC000"/>
                </a:solidFill>
              </a:rPr>
              <a:t> 10:16</a:t>
            </a:r>
          </a:p>
        </p:txBody>
      </p:sp>
    </p:spTree>
    <p:extLst>
      <p:ext uri="{BB962C8B-B14F-4D97-AF65-F5344CB8AC3E}">
        <p14:creationId xmlns:p14="http://schemas.microsoft.com/office/powerpoint/2010/main" val="35723372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957257-A47D-9E4D-B56B-1EDEAF2A8EB7}"/>
              </a:ext>
            </a:extLst>
          </p:cNvPr>
          <p:cNvSpPr/>
          <p:nvPr/>
        </p:nvSpPr>
        <p:spPr>
          <a:xfrm>
            <a:off x="983433" y="908720"/>
            <a:ext cx="1058517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«Лицемерие особенно оскорбительно для Бога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  <a:r>
              <a:rPr lang="ru-RU" sz="3200" dirty="0">
                <a:solidFill>
                  <a:schemeClr val="bg1"/>
                </a:solidFill>
              </a:rPr>
              <a:t>Огромное большинство мужчин и женщин, которые считают себя знающими истину, предпочитают вести, </a:t>
            </a:r>
            <a:r>
              <a:rPr lang="ru-RU" sz="3200" dirty="0">
                <a:solidFill>
                  <a:srgbClr val="FFFF00"/>
                </a:solidFill>
              </a:rPr>
              <a:t>ласкающие слух</a:t>
            </a:r>
            <a:r>
              <a:rPr lang="ru-RU" sz="3200" dirty="0">
                <a:solidFill>
                  <a:schemeClr val="bg1"/>
                </a:solidFill>
              </a:rPr>
              <a:t>. Они не хотят, чтобы им открывали их грехи и недостатки, их устраивают </a:t>
            </a:r>
            <a:r>
              <a:rPr lang="ru-RU" sz="3200" dirty="0">
                <a:solidFill>
                  <a:srgbClr val="FFFF00"/>
                </a:solidFill>
              </a:rPr>
              <a:t>услужливые проповедники</a:t>
            </a:r>
            <a:r>
              <a:rPr lang="ru-RU" sz="3200" dirty="0">
                <a:solidFill>
                  <a:schemeClr val="bg1"/>
                </a:solidFill>
              </a:rPr>
              <a:t>, которые не будут 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ru-RU" sz="3200" dirty="0">
                <a:solidFill>
                  <a:schemeClr val="bg1"/>
                </a:solidFill>
              </a:rPr>
              <a:t>возбуждать сознание греховности, говоря истину. Они предпочитают иметь вокруг себя людей, которые льстят им, а они в свою очередь, </a:t>
            </a:r>
            <a:r>
              <a:rPr lang="ru-RU" sz="3200" dirty="0">
                <a:solidFill>
                  <a:srgbClr val="FFFF00"/>
                </a:solidFill>
              </a:rPr>
              <a:t>льстят служителю</a:t>
            </a:r>
            <a:r>
              <a:rPr lang="ru-RU" sz="3200" dirty="0">
                <a:solidFill>
                  <a:schemeClr val="bg1"/>
                </a:solidFill>
              </a:rPr>
              <a:t>, который проявляет такой </a:t>
            </a:r>
            <a:r>
              <a:rPr lang="en-US" sz="3200" dirty="0">
                <a:solidFill>
                  <a:schemeClr val="bg1"/>
                </a:solidFill>
              </a:rPr>
              <a:t>“</a:t>
            </a:r>
            <a:r>
              <a:rPr lang="ru-RU" sz="3200" dirty="0">
                <a:solidFill>
                  <a:schemeClr val="bg1"/>
                </a:solidFill>
              </a:rPr>
              <a:t>добрый</a:t>
            </a:r>
            <a:r>
              <a:rPr lang="en-US" sz="3200" dirty="0">
                <a:solidFill>
                  <a:schemeClr val="bg1"/>
                </a:solidFill>
              </a:rPr>
              <a:t>”</a:t>
            </a:r>
            <a:r>
              <a:rPr lang="ru-RU" sz="3200" dirty="0">
                <a:solidFill>
                  <a:schemeClr val="bg1"/>
                </a:solidFill>
              </a:rPr>
              <a:t> дух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ru-RU" sz="3200" dirty="0">
                <a:solidFill>
                  <a:schemeClr val="bg1"/>
                </a:solidFill>
              </a:rPr>
              <a:t>а верного слугу Божьего они поносят».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BDA1A5-C89A-2D45-8E84-571F03D42461}"/>
              </a:ext>
            </a:extLst>
          </p:cNvPr>
          <p:cNvSpPr/>
          <p:nvPr/>
        </p:nvSpPr>
        <p:spPr>
          <a:xfrm>
            <a:off x="6336189" y="5487615"/>
            <a:ext cx="44957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– </a:t>
            </a:r>
            <a:r>
              <a:rPr lang="ru-RU" sz="2400" dirty="0">
                <a:solidFill>
                  <a:schemeClr val="bg1"/>
                </a:solidFill>
              </a:rPr>
              <a:t>Э. Уайт, Этот день с Богом, </a:t>
            </a:r>
            <a:r>
              <a:rPr lang="ru-RU" sz="2400" dirty="0" smtClean="0">
                <a:solidFill>
                  <a:schemeClr val="bg1"/>
                </a:solidFill>
              </a:rPr>
              <a:t>с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>
                <a:solidFill>
                  <a:schemeClr val="bg1"/>
                </a:solidFill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1542855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BF0F8C1-7A9C-794B-B8F3-D3FD3522DD4B}"/>
              </a:ext>
            </a:extLst>
          </p:cNvPr>
          <p:cNvSpPr txBox="1"/>
          <p:nvPr/>
        </p:nvSpPr>
        <p:spPr>
          <a:xfrm>
            <a:off x="4428049" y="1918357"/>
            <a:ext cx="62921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&gt; </a:t>
            </a:r>
            <a:r>
              <a:rPr lang="ru-RU" sz="3200" dirty="0">
                <a:solidFill>
                  <a:schemeClr val="bg1"/>
                </a:solidFill>
              </a:rPr>
              <a:t>«наставит вас </a:t>
            </a:r>
            <a:r>
              <a:rPr lang="ru-RU" sz="3200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на всякую истину</a:t>
            </a:r>
            <a:r>
              <a:rPr lang="ru-RU" sz="3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»</a:t>
            </a:r>
            <a:r>
              <a:rPr lang="en-US" sz="3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65B7EA7-7D2D-C543-9090-8A324FE4A4C9}"/>
              </a:ext>
            </a:extLst>
          </p:cNvPr>
          <p:cNvSpPr txBox="1"/>
          <p:nvPr/>
        </p:nvSpPr>
        <p:spPr>
          <a:xfrm>
            <a:off x="4428049" y="3250348"/>
            <a:ext cx="74250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&gt; </a:t>
            </a:r>
            <a:r>
              <a:rPr lang="ru-RU" sz="3200" dirty="0">
                <a:solidFill>
                  <a:schemeClr val="bg1"/>
                </a:solidFill>
                <a:latin typeface="Calibri" charset="0"/>
                <a:cs typeface="Calibri" charset="0"/>
              </a:rPr>
              <a:t>жить</a:t>
            </a:r>
            <a:r>
              <a:rPr lang="en-US" sz="3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ru-RU" sz="3200" dirty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всяким словом</a:t>
            </a:r>
            <a:r>
              <a:rPr lang="en-US" sz="3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. . . </a:t>
            </a:r>
            <a:r>
              <a:rPr lang="ru-RU" sz="3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из уст Божьих</a:t>
            </a:r>
            <a:r>
              <a:rPr lang="en-US" sz="3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”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9E662-3200-B24B-8354-6DAC41B55564}"/>
              </a:ext>
            </a:extLst>
          </p:cNvPr>
          <p:cNvSpPr txBox="1"/>
          <p:nvPr/>
        </p:nvSpPr>
        <p:spPr>
          <a:xfrm>
            <a:off x="4428049" y="4577763"/>
            <a:ext cx="77639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&gt; </a:t>
            </a:r>
            <a:r>
              <a:rPr lang="ru-RU" sz="3200" dirty="0">
                <a:solidFill>
                  <a:schemeClr val="bg1"/>
                </a:solidFill>
              </a:rPr>
              <a:t>Уча соблюдать </a:t>
            </a:r>
            <a:r>
              <a:rPr lang="en-US" sz="3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“</a:t>
            </a:r>
            <a:r>
              <a:rPr lang="ru-RU" sz="3200" dirty="0" smtClean="0">
                <a:solidFill>
                  <a:srgbClr val="FFFF00"/>
                </a:solidFill>
                <a:latin typeface="Calibri" charset="0"/>
                <a:ea typeface="Calibri" charset="0"/>
                <a:cs typeface="Calibri" charset="0"/>
              </a:rPr>
              <a:t>всё</a:t>
            </a:r>
            <a:r>
              <a:rPr lang="en-US" sz="3200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”</a:t>
            </a:r>
            <a:r>
              <a:rPr lang="ru-RU" sz="3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, что повелел Христос</a:t>
            </a:r>
            <a:r>
              <a:rPr lang="en-US" sz="32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 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05081CD6-148F-B244-8EB9-58DAC77A07DD}"/>
              </a:ext>
            </a:extLst>
          </p:cNvPr>
          <p:cNvSpPr/>
          <p:nvPr/>
        </p:nvSpPr>
        <p:spPr>
          <a:xfrm>
            <a:off x="1559496" y="1893695"/>
            <a:ext cx="2736304" cy="6432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600" b="1" dirty="0">
                <a:solidFill>
                  <a:srgbClr val="FFC000"/>
                </a:solidFill>
              </a:rPr>
              <a:t>Ин.</a:t>
            </a:r>
            <a:r>
              <a:rPr lang="es-ES_tradnl" sz="3600" b="1" dirty="0">
                <a:solidFill>
                  <a:srgbClr val="FFC000"/>
                </a:solidFill>
              </a:rPr>
              <a:t> 16:13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437A5066-7C2A-5448-9474-2D3185C91F61}"/>
              </a:ext>
            </a:extLst>
          </p:cNvPr>
          <p:cNvSpPr/>
          <p:nvPr/>
        </p:nvSpPr>
        <p:spPr>
          <a:xfrm>
            <a:off x="1559496" y="4548525"/>
            <a:ext cx="2736304" cy="6432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600" b="1" dirty="0">
                <a:solidFill>
                  <a:srgbClr val="FFC000"/>
                </a:solidFill>
              </a:rPr>
              <a:t>Мф.</a:t>
            </a:r>
            <a:r>
              <a:rPr lang="es-ES_tradnl" sz="3600" b="1" dirty="0">
                <a:solidFill>
                  <a:srgbClr val="FFC000"/>
                </a:solidFill>
              </a:rPr>
              <a:t> 28:20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91A44AD-CA45-2A4C-947D-56505B2CB80E}"/>
              </a:ext>
            </a:extLst>
          </p:cNvPr>
          <p:cNvSpPr/>
          <p:nvPr/>
        </p:nvSpPr>
        <p:spPr>
          <a:xfrm>
            <a:off x="1559496" y="3221110"/>
            <a:ext cx="2736304" cy="6432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3600" b="1" dirty="0">
                <a:solidFill>
                  <a:srgbClr val="FFC000"/>
                </a:solidFill>
              </a:rPr>
              <a:t>Мф.</a:t>
            </a:r>
            <a:r>
              <a:rPr lang="es-ES_tradnl" sz="3600" b="1" dirty="0">
                <a:solidFill>
                  <a:srgbClr val="FFC000"/>
                </a:solidFill>
              </a:rPr>
              <a:t> 4:4</a:t>
            </a:r>
          </a:p>
        </p:txBody>
      </p:sp>
    </p:spTree>
    <p:extLst>
      <p:ext uri="{BB962C8B-B14F-4D97-AF65-F5344CB8AC3E}">
        <p14:creationId xmlns:p14="http://schemas.microsoft.com/office/powerpoint/2010/main" val="2029478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94939EE-F225-5C4D-8C8A-6A5CA4C62567}"/>
              </a:ext>
            </a:extLst>
          </p:cNvPr>
          <p:cNvSpPr txBox="1"/>
          <p:nvPr/>
        </p:nvSpPr>
        <p:spPr>
          <a:xfrm>
            <a:off x="3119863" y="3140968"/>
            <a:ext cx="565501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– “</a:t>
            </a:r>
            <a:r>
              <a:rPr lang="ru-RU" sz="3600" dirty="0">
                <a:solidFill>
                  <a:schemeClr val="bg1"/>
                </a:solidFill>
              </a:rPr>
              <a:t>Если кто </a:t>
            </a:r>
            <a:r>
              <a:rPr lang="ru-RU" sz="3600" dirty="0">
                <a:solidFill>
                  <a:srgbClr val="FFFF00"/>
                </a:solidFill>
              </a:rPr>
              <a:t>приложит что…</a:t>
            </a:r>
            <a:r>
              <a:rPr lang="en-US" sz="3600" dirty="0">
                <a:solidFill>
                  <a:schemeClr val="bg1"/>
                </a:solidFill>
              </a:rPr>
              <a:t>”</a:t>
            </a:r>
          </a:p>
          <a:p>
            <a:endParaRPr lang="en-US" sz="3600" dirty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– “</a:t>
            </a:r>
            <a:r>
              <a:rPr lang="ru-RU" sz="3600" dirty="0">
                <a:solidFill>
                  <a:schemeClr val="bg1"/>
                </a:solidFill>
              </a:rPr>
              <a:t>Если кто </a:t>
            </a:r>
            <a:r>
              <a:rPr lang="ru-RU" sz="3600" dirty="0">
                <a:solidFill>
                  <a:srgbClr val="FFFF00"/>
                </a:solidFill>
              </a:rPr>
              <a:t>отнимет что…</a:t>
            </a:r>
            <a:r>
              <a:rPr lang="en-US" sz="360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6C91A25-72C6-E64A-9E79-7724CA894CD0}"/>
              </a:ext>
            </a:extLst>
          </p:cNvPr>
          <p:cNvSpPr/>
          <p:nvPr/>
        </p:nvSpPr>
        <p:spPr>
          <a:xfrm>
            <a:off x="2958489" y="1700808"/>
            <a:ext cx="6275017" cy="7783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800" b="1" dirty="0">
                <a:solidFill>
                  <a:srgbClr val="FFC000"/>
                </a:solidFill>
              </a:rPr>
              <a:t>Откровение</a:t>
            </a:r>
            <a:r>
              <a:rPr lang="en-US" sz="4800" b="1" dirty="0">
                <a:solidFill>
                  <a:srgbClr val="FFC000"/>
                </a:solidFill>
              </a:rPr>
              <a:t> 22:18, 19</a:t>
            </a:r>
          </a:p>
        </p:txBody>
      </p:sp>
    </p:spTree>
    <p:extLst>
      <p:ext uri="{BB962C8B-B14F-4D97-AF65-F5344CB8AC3E}">
        <p14:creationId xmlns:p14="http://schemas.microsoft.com/office/powerpoint/2010/main" val="2437309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1D2A582-F760-D34F-B31B-166627F2F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53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A1D09A-681D-1848-99AF-B443BFEB5F60}"/>
              </a:ext>
            </a:extLst>
          </p:cNvPr>
          <p:cNvSpPr/>
          <p:nvPr/>
        </p:nvSpPr>
        <p:spPr>
          <a:xfrm rot="-660000">
            <a:off x="6398708" y="5265190"/>
            <a:ext cx="3836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chemeClr val="bg1"/>
                </a:solidFill>
                <a:latin typeface="Lucida Calligraphy" panose="03010101010101010101" pitchFamily="66" charset="77"/>
              </a:rPr>
              <a:t>Альберто </a:t>
            </a:r>
            <a:r>
              <a:rPr lang="ru-RU" sz="2800" b="1" i="1" dirty="0" err="1">
                <a:solidFill>
                  <a:schemeClr val="bg1"/>
                </a:solidFill>
                <a:latin typeface="Lucida Calligraphy" panose="03010101010101010101" pitchFamily="66" charset="77"/>
              </a:rPr>
              <a:t>Тимм</a:t>
            </a:r>
            <a:endParaRPr lang="en-US" sz="2800" b="1" dirty="0">
              <a:latin typeface="Lucida Calligraphy" panose="03010101010101010101" pitchFamily="66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E3B4E8-BE16-2748-A764-6E15FAA00D3A}"/>
              </a:ext>
            </a:extLst>
          </p:cNvPr>
          <p:cNvSpPr txBox="1"/>
          <p:nvPr/>
        </p:nvSpPr>
        <p:spPr>
          <a:xfrm>
            <a:off x="767408" y="2564904"/>
            <a:ext cx="10873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7200" b="1" dirty="0">
                <a:solidFill>
                  <a:srgbClr val="FFC000"/>
                </a:solidFill>
                <a:latin typeface="Copperplate" panose="02000504000000020004" pitchFamily="2" charset="77"/>
                <a:cs typeface="Apple Chancery" panose="03020702040506060504" pitchFamily="66" charset="-79"/>
              </a:rPr>
              <a:t>Пророческому </a:t>
            </a:r>
          </a:p>
          <a:p>
            <a:pPr lvl="1" algn="ctr"/>
            <a:r>
              <a:rPr lang="ru-RU" sz="7200" b="1" dirty="0">
                <a:solidFill>
                  <a:srgbClr val="FFC000"/>
                </a:solidFill>
                <a:latin typeface="Copperplate" panose="02000504000000020004" pitchFamily="2" charset="77"/>
                <a:cs typeface="Apple Chancery" panose="03020702040506060504" pitchFamily="66" charset="-79"/>
              </a:rPr>
              <a:t>								слову</a:t>
            </a:r>
            <a:endParaRPr lang="en-US" sz="7200" b="1" dirty="0">
              <a:solidFill>
                <a:srgbClr val="FFC000"/>
              </a:solidFill>
              <a:latin typeface="Copperplate" panose="02000504000000020004" pitchFamily="2" charset="77"/>
              <a:cs typeface="Apple Chancery" panose="03020702040506060504" pitchFamily="66" charset="-79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B5076-B8A3-9B4C-AB71-C276EB89D3C3}"/>
              </a:ext>
            </a:extLst>
          </p:cNvPr>
          <p:cNvSpPr/>
          <p:nvPr/>
        </p:nvSpPr>
        <p:spPr>
          <a:xfrm rot="21600000">
            <a:off x="1625709" y="1508093"/>
            <a:ext cx="49322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cs typeface="Apple Chancery"/>
              </a:rPr>
              <a:t>Верность</a:t>
            </a:r>
            <a:endParaRPr lang="en-US" sz="4800" b="1" dirty="0">
              <a:solidFill>
                <a:schemeClr val="bg1"/>
              </a:solidFill>
              <a:latin typeface="Apple Chancery"/>
              <a:cs typeface="Apple Chancery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CEF7ECF-1D34-6F4C-BE02-7A6BD73887E5}"/>
              </a:ext>
            </a:extLst>
          </p:cNvPr>
          <p:cNvSpPr txBox="1"/>
          <p:nvPr/>
        </p:nvSpPr>
        <p:spPr>
          <a:xfrm>
            <a:off x="3018666" y="2279154"/>
            <a:ext cx="6596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Герменевтическую дилемму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985904F-01F0-0041-8F33-2A71FF0495AF}"/>
              </a:ext>
            </a:extLst>
          </p:cNvPr>
          <p:cNvSpPr txBox="1"/>
          <p:nvPr/>
        </p:nvSpPr>
        <p:spPr>
          <a:xfrm>
            <a:off x="3046170" y="3174749"/>
            <a:ext cx="5085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Искушение культурой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E0B16F-C18E-D74E-8019-221ED829B1F3}"/>
              </a:ext>
            </a:extLst>
          </p:cNvPr>
          <p:cNvSpPr txBox="1"/>
          <p:nvPr/>
        </p:nvSpPr>
        <p:spPr>
          <a:xfrm>
            <a:off x="3018666" y="4070344"/>
            <a:ext cx="73920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solidFill>
                  <a:schemeClr val="bg1"/>
                </a:solidFill>
              </a:rPr>
              <a:t>Тенденцию на избирательность 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833EBD-7D4B-8A46-ACCE-2EE1286878A9}"/>
              </a:ext>
            </a:extLst>
          </p:cNvPr>
          <p:cNvSpPr txBox="1"/>
          <p:nvPr/>
        </p:nvSpPr>
        <p:spPr>
          <a:xfrm>
            <a:off x="1955723" y="1213391"/>
            <a:ext cx="65539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C000"/>
                </a:solidFill>
              </a:rPr>
              <a:t>ВЕРНОСТЬ, </a:t>
            </a:r>
            <a:r>
              <a:rPr lang="ru-RU" sz="4800" b="1" dirty="0">
                <a:solidFill>
                  <a:srgbClr val="FFC000"/>
                </a:solidFill>
              </a:rPr>
              <a:t>несмотря на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39EAE442-F28E-7A44-8FF4-9089F94B1242}"/>
              </a:ext>
            </a:extLst>
          </p:cNvPr>
          <p:cNvSpPr/>
          <p:nvPr/>
        </p:nvSpPr>
        <p:spPr>
          <a:xfrm>
            <a:off x="2639616" y="4965939"/>
            <a:ext cx="5315573" cy="778336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Духовную </a:t>
            </a:r>
            <a:r>
              <a:rPr lang="ru-RU" sz="4000" b="1" dirty="0" smtClean="0">
                <a:solidFill>
                  <a:schemeClr val="tx1"/>
                </a:solidFill>
              </a:rPr>
              <a:t>чёрствость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5C553BC-D304-6940-902A-09065CD10AFF}"/>
              </a:ext>
            </a:extLst>
          </p:cNvPr>
          <p:cNvSpPr/>
          <p:nvPr/>
        </p:nvSpPr>
        <p:spPr>
          <a:xfrm>
            <a:off x="1463957" y="2268105"/>
            <a:ext cx="741273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– </a:t>
            </a:r>
            <a:r>
              <a:rPr lang="ru-RU" sz="2800" dirty="0">
                <a:solidFill>
                  <a:schemeClr val="bg1"/>
                </a:solidFill>
              </a:rPr>
              <a:t>Иоанн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  <a:r>
              <a:rPr lang="ru-RU" sz="2800" dirty="0">
                <a:solidFill>
                  <a:schemeClr val="bg1"/>
                </a:solidFill>
              </a:rPr>
              <a:t>смягчился в присутствии Иисуса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– </a:t>
            </a:r>
            <a:r>
              <a:rPr lang="ru-RU" sz="2800" dirty="0">
                <a:solidFill>
                  <a:schemeClr val="bg1"/>
                </a:solidFill>
              </a:rPr>
              <a:t>Иуда</a:t>
            </a:r>
            <a:r>
              <a:rPr lang="en-US" sz="2800" dirty="0">
                <a:solidFill>
                  <a:schemeClr val="bg1"/>
                </a:solidFill>
              </a:rPr>
              <a:t>: </a:t>
            </a:r>
            <a:r>
              <a:rPr lang="ru-RU" sz="2800" dirty="0">
                <a:solidFill>
                  <a:schemeClr val="bg1"/>
                </a:solidFill>
              </a:rPr>
              <a:t>ожесточился в присутствии Иисуса</a:t>
            </a:r>
            <a:endParaRPr 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9501085-ABEB-C843-9EAC-DFDA52E080C6}"/>
              </a:ext>
            </a:extLst>
          </p:cNvPr>
          <p:cNvSpPr txBox="1"/>
          <p:nvPr/>
        </p:nvSpPr>
        <p:spPr>
          <a:xfrm>
            <a:off x="3877669" y="3676826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&gt; </a:t>
            </a:r>
            <a:r>
              <a:rPr lang="ru-RU" sz="3200" b="1" dirty="0">
                <a:solidFill>
                  <a:schemeClr val="bg1"/>
                </a:solidFill>
              </a:rPr>
              <a:t>Молитва</a:t>
            </a:r>
            <a:r>
              <a:rPr lang="ru-RU" sz="3200" b="1" dirty="0">
                <a:solidFill>
                  <a:srgbClr val="FFFF00"/>
                </a:solidFill>
              </a:rPr>
              <a:t> Иисуса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2DFBE4DF-BBF4-3340-9DC7-2FAACAC77C07}"/>
              </a:ext>
            </a:extLst>
          </p:cNvPr>
          <p:cNvSpPr/>
          <p:nvPr/>
        </p:nvSpPr>
        <p:spPr>
          <a:xfrm>
            <a:off x="983432" y="3616555"/>
            <a:ext cx="2750222" cy="6450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Ин.</a:t>
            </a:r>
            <a:r>
              <a:rPr 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 17:17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0C4B675-57D4-214F-84BE-12CA8E458B49}"/>
              </a:ext>
            </a:extLst>
          </p:cNvPr>
          <p:cNvSpPr/>
          <p:nvPr/>
        </p:nvSpPr>
        <p:spPr>
          <a:xfrm>
            <a:off x="1003648" y="1481716"/>
            <a:ext cx="3234062" cy="6450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Ин.</a:t>
            </a:r>
            <a:r>
              <a:rPr 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 13:21-27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3F986F-9123-F84E-8937-D0B26347609C}"/>
              </a:ext>
            </a:extLst>
          </p:cNvPr>
          <p:cNvSpPr/>
          <p:nvPr/>
        </p:nvSpPr>
        <p:spPr>
          <a:xfrm>
            <a:off x="1463957" y="4544287"/>
            <a:ext cx="100465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– “</a:t>
            </a:r>
            <a:r>
              <a:rPr lang="ru-RU" sz="2800" dirty="0">
                <a:solidFill>
                  <a:schemeClr val="bg1"/>
                </a:solidFill>
              </a:rPr>
              <a:t>Принять любовь истины для своего спасения</a:t>
            </a:r>
            <a:r>
              <a:rPr lang="en-US" sz="2800" dirty="0">
                <a:solidFill>
                  <a:schemeClr val="bg1"/>
                </a:solidFill>
              </a:rPr>
              <a:t>” (2 </a:t>
            </a:r>
            <a:r>
              <a:rPr lang="ru-RU" sz="2800" dirty="0">
                <a:solidFill>
                  <a:schemeClr val="bg1"/>
                </a:solidFill>
              </a:rPr>
              <a:t>Фес.</a:t>
            </a:r>
            <a:r>
              <a:rPr lang="en-US" sz="2800" dirty="0">
                <a:solidFill>
                  <a:schemeClr val="bg1"/>
                </a:solidFill>
              </a:rPr>
              <a:t> 2:10)</a:t>
            </a:r>
          </a:p>
          <a:p>
            <a:r>
              <a:rPr lang="en-US" sz="2800" dirty="0">
                <a:solidFill>
                  <a:schemeClr val="bg1"/>
                </a:solidFill>
              </a:rPr>
              <a:t>– “</a:t>
            </a:r>
            <a:r>
              <a:rPr lang="ru-RU" sz="2800" dirty="0">
                <a:solidFill>
                  <a:schemeClr val="bg1"/>
                </a:solidFill>
              </a:rPr>
              <a:t>Освяти их истиною Твоею: слово </a:t>
            </a:r>
            <a:r>
              <a:rPr lang="ru-RU" sz="2800" dirty="0" smtClean="0">
                <a:solidFill>
                  <a:schemeClr val="bg1"/>
                </a:solidFill>
              </a:rPr>
              <a:t>Твоё </a:t>
            </a:r>
            <a:r>
              <a:rPr lang="ru-RU" sz="2800" dirty="0">
                <a:solidFill>
                  <a:schemeClr val="bg1"/>
                </a:solidFill>
              </a:rPr>
              <a:t>есть истина</a:t>
            </a:r>
            <a:r>
              <a:rPr lang="en-US" sz="2800" dirty="0">
                <a:solidFill>
                  <a:schemeClr val="bg1"/>
                </a:solidFill>
              </a:rPr>
              <a:t>” (</a:t>
            </a:r>
            <a:r>
              <a:rPr lang="ru-RU" sz="2800" dirty="0">
                <a:solidFill>
                  <a:schemeClr val="bg1"/>
                </a:solidFill>
              </a:rPr>
              <a:t>Ин.</a:t>
            </a:r>
            <a:r>
              <a:rPr lang="en-US" sz="2800" dirty="0">
                <a:solidFill>
                  <a:schemeClr val="bg1"/>
                </a:solidFill>
              </a:rPr>
              <a:t> 17:17)</a:t>
            </a:r>
            <a:endParaRPr 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501C26-E4D5-DB4E-BF1E-344B5B3167DD}"/>
              </a:ext>
            </a:extLst>
          </p:cNvPr>
          <p:cNvSpPr txBox="1"/>
          <p:nvPr/>
        </p:nvSpPr>
        <p:spPr>
          <a:xfrm>
            <a:off x="4381724" y="1511851"/>
            <a:ext cx="72588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&gt; </a:t>
            </a:r>
            <a:r>
              <a:rPr lang="ru-RU" sz="3200" b="1" dirty="0">
                <a:solidFill>
                  <a:schemeClr val="bg1"/>
                </a:solidFill>
              </a:rPr>
              <a:t>Противоположность</a:t>
            </a:r>
            <a:r>
              <a:rPr lang="en-US" sz="3200" b="1" dirty="0">
                <a:solidFill>
                  <a:schemeClr val="bg1"/>
                </a:solidFill>
              </a:rPr>
              <a:t>: </a:t>
            </a:r>
            <a:r>
              <a:rPr lang="ru-RU" sz="3200" b="1" dirty="0">
                <a:solidFill>
                  <a:srgbClr val="FFFF00"/>
                </a:solidFill>
              </a:rPr>
              <a:t>Иоанн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chemeClr val="bg1"/>
                </a:solidFill>
              </a:rPr>
              <a:t>и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ru-RU" sz="3200" b="1" dirty="0">
                <a:solidFill>
                  <a:srgbClr val="FFFF00"/>
                </a:solidFill>
              </a:rPr>
              <a:t>Иуда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52814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957257-A47D-9E4D-B56B-1EDEAF2A8EB7}"/>
              </a:ext>
            </a:extLst>
          </p:cNvPr>
          <p:cNvSpPr/>
          <p:nvPr/>
        </p:nvSpPr>
        <p:spPr>
          <a:xfrm>
            <a:off x="1379476" y="4149080"/>
            <a:ext cx="96723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“</a:t>
            </a:r>
            <a:r>
              <a:rPr lang="ru-RU" sz="3200" dirty="0">
                <a:solidFill>
                  <a:schemeClr val="bg1"/>
                </a:solidFill>
              </a:rPr>
              <a:t>Не беритесь произносить </a:t>
            </a:r>
            <a:r>
              <a:rPr lang="ru-RU" sz="3200" dirty="0" smtClean="0">
                <a:solidFill>
                  <a:schemeClr val="bg1"/>
                </a:solidFill>
              </a:rPr>
              <a:t>ещё </a:t>
            </a:r>
            <a:r>
              <a:rPr lang="ru-RU" sz="3200" dirty="0">
                <a:solidFill>
                  <a:schemeClr val="bg1"/>
                </a:solidFill>
              </a:rPr>
              <a:t>одну </a:t>
            </a:r>
            <a:r>
              <a:rPr lang="ru-RU" sz="3200" dirty="0">
                <a:solidFill>
                  <a:srgbClr val="FFFF00"/>
                </a:solidFill>
              </a:rPr>
              <a:t>проповедь</a:t>
            </a:r>
            <a:r>
              <a:rPr lang="ru-RU" sz="3200" dirty="0">
                <a:solidFill>
                  <a:schemeClr val="bg1"/>
                </a:solidFill>
              </a:rPr>
              <a:t>, пока не убедитесь на собственном опыте, что значит для вас </a:t>
            </a:r>
            <a:r>
              <a:rPr lang="ru-RU" sz="3200" dirty="0" smtClean="0">
                <a:solidFill>
                  <a:schemeClr val="bg1"/>
                </a:solidFill>
              </a:rPr>
              <a:t>Христос</a:t>
            </a:r>
            <a:r>
              <a:rPr lang="en-US" sz="3200" dirty="0" smtClean="0">
                <a:solidFill>
                  <a:schemeClr val="bg1"/>
                </a:solidFill>
              </a:rPr>
              <a:t>”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BDA1A5-C89A-2D45-8E84-571F03D42461}"/>
              </a:ext>
            </a:extLst>
          </p:cNvPr>
          <p:cNvSpPr/>
          <p:nvPr/>
        </p:nvSpPr>
        <p:spPr>
          <a:xfrm>
            <a:off x="3858396" y="5487615"/>
            <a:ext cx="69735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– </a:t>
            </a:r>
            <a:r>
              <a:rPr lang="ru-RU" sz="2400" dirty="0">
                <a:solidFill>
                  <a:schemeClr val="bg1"/>
                </a:solidFill>
              </a:rPr>
              <a:t>Э. Уайт, Свидетельства для проповедников, </a:t>
            </a:r>
            <a:r>
              <a:rPr lang="ru-RU" sz="2400" dirty="0" smtClean="0">
                <a:solidFill>
                  <a:schemeClr val="bg1"/>
                </a:solidFill>
              </a:rPr>
              <a:t>с.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chemeClr val="bg1"/>
                </a:solidFill>
              </a:rPr>
              <a:t>155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3D29AF8-629D-244B-8393-701835E5038C}"/>
              </a:ext>
            </a:extLst>
          </p:cNvPr>
          <p:cNvSpPr/>
          <p:nvPr/>
        </p:nvSpPr>
        <p:spPr>
          <a:xfrm>
            <a:off x="6453336" y="3198167"/>
            <a:ext cx="3951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– </a:t>
            </a:r>
            <a:r>
              <a:rPr lang="ru-RU" sz="2400" dirty="0">
                <a:solidFill>
                  <a:schemeClr val="bg1"/>
                </a:solidFill>
              </a:rPr>
              <a:t>Э. Уайт, </a:t>
            </a:r>
            <a:r>
              <a:rPr lang="ru-RU" sz="2400" dirty="0" err="1">
                <a:solidFill>
                  <a:schemeClr val="bg1"/>
                </a:solidFill>
              </a:rPr>
              <a:t>Евангелизм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smtClean="0">
                <a:solidFill>
                  <a:schemeClr val="bg1"/>
                </a:solidFill>
              </a:rPr>
              <a:t>с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>
                <a:solidFill>
                  <a:schemeClr val="bg1"/>
                </a:solidFill>
              </a:rPr>
              <a:t>682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523C15-C30C-FE4C-9EED-1849EEFAC32F}"/>
              </a:ext>
            </a:extLst>
          </p:cNvPr>
          <p:cNvSpPr/>
          <p:nvPr/>
        </p:nvSpPr>
        <p:spPr>
          <a:xfrm>
            <a:off x="1325748" y="936667"/>
            <a:ext cx="102428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“</a:t>
            </a:r>
            <a:r>
              <a:rPr lang="ru-RU" sz="3200" dirty="0">
                <a:solidFill>
                  <a:schemeClr val="bg1"/>
                </a:solidFill>
              </a:rPr>
              <a:t>Человек может услышать и признать всю истину</a:t>
            </a:r>
            <a:r>
              <a:rPr lang="en-US" sz="3200" dirty="0">
                <a:solidFill>
                  <a:schemeClr val="bg1"/>
                </a:solidFill>
              </a:rPr>
              <a:t>,</a:t>
            </a:r>
            <a:r>
              <a:rPr lang="ru-RU" sz="3200" dirty="0">
                <a:solidFill>
                  <a:schemeClr val="bg1"/>
                </a:solidFill>
              </a:rPr>
              <a:t> и тем не менее ничего не ведать о личном благочестии и подлинной практикуемой религиозности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  <a:r>
              <a:rPr lang="ru-RU" sz="3200" dirty="0">
                <a:solidFill>
                  <a:schemeClr val="bg1"/>
                </a:solidFill>
              </a:rPr>
              <a:t> Он может объяснить </a:t>
            </a:r>
            <a:r>
              <a:rPr lang="ru-RU" sz="3200" dirty="0">
                <a:solidFill>
                  <a:srgbClr val="FFFF00"/>
                </a:solidFill>
              </a:rPr>
              <a:t>окружающим</a:t>
            </a:r>
            <a:r>
              <a:rPr lang="ru-RU" sz="3200" dirty="0">
                <a:solidFill>
                  <a:schemeClr val="bg1"/>
                </a:solidFill>
              </a:rPr>
              <a:t> путь спасения, </a:t>
            </a:r>
            <a:r>
              <a:rPr lang="ru-RU" sz="3200" dirty="0">
                <a:solidFill>
                  <a:srgbClr val="FFFF00"/>
                </a:solidFill>
              </a:rPr>
              <a:t>сам</a:t>
            </a:r>
            <a:r>
              <a:rPr lang="ru-RU" sz="3200" dirty="0">
                <a:solidFill>
                  <a:schemeClr val="bg1"/>
                </a:solidFill>
              </a:rPr>
              <a:t> оставаясь </a:t>
            </a:r>
            <a:r>
              <a:rPr lang="ru-RU" sz="3200" dirty="0" smtClean="0">
                <a:solidFill>
                  <a:schemeClr val="bg1"/>
                </a:solidFill>
              </a:rPr>
              <a:t>неспасенным</a:t>
            </a:r>
            <a:r>
              <a:rPr lang="en-US" sz="3200" dirty="0" smtClean="0">
                <a:solidFill>
                  <a:schemeClr val="bg1"/>
                </a:solidFill>
              </a:rPr>
              <a:t>”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056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4374DB3-932E-F04B-9101-E2603ADC727E}"/>
              </a:ext>
            </a:extLst>
          </p:cNvPr>
          <p:cNvSpPr txBox="1"/>
          <p:nvPr/>
        </p:nvSpPr>
        <p:spPr>
          <a:xfrm>
            <a:off x="2930236" y="1536174"/>
            <a:ext cx="6331528" cy="37856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Встречаясь с искажением истины</a:t>
            </a:r>
            <a:endParaRPr lang="en-US" sz="8000" b="1" cap="sm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6424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C83902B-EF22-7F4F-88D6-278478938E68}"/>
              </a:ext>
            </a:extLst>
          </p:cNvPr>
          <p:cNvSpPr txBox="1"/>
          <p:nvPr/>
        </p:nvSpPr>
        <p:spPr>
          <a:xfrm>
            <a:off x="1991544" y="2924944"/>
            <a:ext cx="85545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“</a:t>
            </a:r>
            <a:r>
              <a:rPr lang="ru-RU" sz="3600" dirty="0">
                <a:solidFill>
                  <a:srgbClr val="FFFF00"/>
                </a:solidFill>
              </a:rPr>
              <a:t>Не отвечай </a:t>
            </a:r>
            <a:r>
              <a:rPr lang="ru-RU" sz="3600" dirty="0">
                <a:solidFill>
                  <a:schemeClr val="bg1"/>
                </a:solidFill>
              </a:rPr>
              <a:t>глупому по глупости его, чтобы и тебе не сделаться подобным ему;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ru-RU" sz="3600" dirty="0">
                <a:solidFill>
                  <a:schemeClr val="bg1"/>
                </a:solidFill>
              </a:rPr>
              <a:t>Но</a:t>
            </a:r>
            <a:r>
              <a:rPr lang="ru-RU" sz="3600" dirty="0">
                <a:solidFill>
                  <a:srgbClr val="FFFF00"/>
                </a:solidFill>
              </a:rPr>
              <a:t> отвечай </a:t>
            </a:r>
            <a:r>
              <a:rPr lang="ru-RU" sz="3600" dirty="0">
                <a:solidFill>
                  <a:schemeClr val="bg1"/>
                </a:solidFill>
              </a:rPr>
              <a:t>глупому по глупости его, чтобы он не стал мудрецом в глазах </a:t>
            </a:r>
            <a:r>
              <a:rPr lang="ru-RU" sz="3600" dirty="0" smtClean="0">
                <a:solidFill>
                  <a:schemeClr val="bg1"/>
                </a:solidFill>
              </a:rPr>
              <a:t>своих</a:t>
            </a:r>
            <a:r>
              <a:rPr lang="en-US" sz="3600" dirty="0" smtClean="0">
                <a:solidFill>
                  <a:schemeClr val="bg1"/>
                </a:solidFill>
              </a:rPr>
              <a:t>”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63C7B0D-F518-7A4F-8883-73D616813C96}"/>
              </a:ext>
            </a:extLst>
          </p:cNvPr>
          <p:cNvSpPr/>
          <p:nvPr/>
        </p:nvSpPr>
        <p:spPr>
          <a:xfrm>
            <a:off x="2999656" y="1624732"/>
            <a:ext cx="6192688" cy="7783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FFC000"/>
                </a:solidFill>
                <a:cs typeface="Calibri"/>
              </a:rPr>
              <a:t>Притчи</a:t>
            </a:r>
            <a:r>
              <a:rPr lang="en-US" sz="4800" b="1" dirty="0">
                <a:solidFill>
                  <a:srgbClr val="FFC000"/>
                </a:solidFill>
                <a:cs typeface="Calibri"/>
              </a:rPr>
              <a:t> </a:t>
            </a:r>
            <a:r>
              <a:rPr lang="en-US" sz="4800" b="1" dirty="0" smtClean="0">
                <a:solidFill>
                  <a:srgbClr val="FFC000"/>
                </a:solidFill>
                <a:cs typeface="Calibri"/>
              </a:rPr>
              <a:t>26:4,5</a:t>
            </a:r>
            <a:endParaRPr lang="en-US" sz="4800" b="1" dirty="0">
              <a:solidFill>
                <a:srgbClr val="FFC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018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B3AD08F-E7DD-4D40-9044-EEE3E3B91B44}"/>
              </a:ext>
            </a:extLst>
          </p:cNvPr>
          <p:cNvSpPr/>
          <p:nvPr/>
        </p:nvSpPr>
        <p:spPr>
          <a:xfrm>
            <a:off x="1342368" y="2439816"/>
            <a:ext cx="950725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“</a:t>
            </a:r>
            <a:r>
              <a:rPr lang="ru-RU" sz="3600" dirty="0">
                <a:solidFill>
                  <a:schemeClr val="bg1"/>
                </a:solidFill>
              </a:rPr>
              <a:t>Итак, заклинаю тебя пред Богом и Господом нашим Иисусом Христом, который будет судить живых и </a:t>
            </a:r>
            <a:r>
              <a:rPr lang="ru-RU" sz="3600" dirty="0" smtClean="0">
                <a:solidFill>
                  <a:schemeClr val="bg1"/>
                </a:solidFill>
              </a:rPr>
              <a:t>мёртвых </a:t>
            </a:r>
            <a:r>
              <a:rPr lang="ru-RU" sz="3600" dirty="0">
                <a:solidFill>
                  <a:schemeClr val="bg1"/>
                </a:solidFill>
              </a:rPr>
              <a:t>в явлении Его и Царствие Его</a:t>
            </a:r>
            <a:r>
              <a:rPr lang="en-US" sz="3600" dirty="0">
                <a:solidFill>
                  <a:schemeClr val="bg1"/>
                </a:solidFill>
              </a:rPr>
              <a:t>: </a:t>
            </a:r>
            <a:r>
              <a:rPr lang="ru-RU" sz="3600" dirty="0">
                <a:solidFill>
                  <a:srgbClr val="FFFF00"/>
                </a:solidFill>
              </a:rPr>
              <a:t>Проповедуй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ru-RU" sz="3600" dirty="0">
                <a:solidFill>
                  <a:schemeClr val="bg1"/>
                </a:solidFill>
              </a:rPr>
              <a:t>слово</a:t>
            </a:r>
            <a:r>
              <a:rPr lang="en-US" sz="3600" dirty="0">
                <a:solidFill>
                  <a:schemeClr val="bg1"/>
                </a:solidFill>
              </a:rPr>
              <a:t>! </a:t>
            </a:r>
            <a:r>
              <a:rPr lang="ru-RU" sz="3600" dirty="0">
                <a:solidFill>
                  <a:schemeClr val="bg1"/>
                </a:solidFill>
              </a:rPr>
              <a:t>Настой во время и не во время, обличай, запрещай, увещевай со всяким долготерпением и </a:t>
            </a:r>
            <a:r>
              <a:rPr lang="ru-RU" sz="3600" dirty="0" smtClean="0">
                <a:solidFill>
                  <a:schemeClr val="bg1"/>
                </a:solidFill>
              </a:rPr>
              <a:t>назиданием</a:t>
            </a:r>
            <a:r>
              <a:rPr lang="en-US" sz="3600" dirty="0" smtClean="0">
                <a:solidFill>
                  <a:schemeClr val="bg1"/>
                </a:solidFill>
              </a:rPr>
              <a:t>”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ECD0DB9-D1AC-DF42-9909-223B44DD8992}"/>
              </a:ext>
            </a:extLst>
          </p:cNvPr>
          <p:cNvSpPr/>
          <p:nvPr/>
        </p:nvSpPr>
        <p:spPr>
          <a:xfrm>
            <a:off x="3538235" y="1268760"/>
            <a:ext cx="5115520" cy="7783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800" b="1" dirty="0">
                <a:solidFill>
                  <a:srgbClr val="FFC000"/>
                </a:solidFill>
                <a:cs typeface="Calibri"/>
              </a:rPr>
              <a:t>2 </a:t>
            </a:r>
            <a:r>
              <a:rPr lang="ru-RU" sz="4800" b="1" dirty="0">
                <a:solidFill>
                  <a:srgbClr val="FFC000"/>
                </a:solidFill>
                <a:cs typeface="Calibri"/>
              </a:rPr>
              <a:t>Тим.</a:t>
            </a:r>
            <a:r>
              <a:rPr lang="en-US" sz="4800" b="1" dirty="0">
                <a:solidFill>
                  <a:srgbClr val="FFC000"/>
                </a:solidFill>
                <a:cs typeface="Calibri"/>
              </a:rPr>
              <a:t> </a:t>
            </a:r>
            <a:r>
              <a:rPr lang="en-US" sz="4800" b="1" dirty="0" smtClean="0">
                <a:solidFill>
                  <a:srgbClr val="FFC000"/>
                </a:solidFill>
                <a:cs typeface="Calibri"/>
              </a:rPr>
              <a:t>4:1,2</a:t>
            </a:r>
            <a:endParaRPr lang="en-US" sz="4800" b="1" dirty="0">
              <a:solidFill>
                <a:srgbClr val="FFC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93296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BDA1A5-C89A-2D45-8E84-571F03D42461}"/>
              </a:ext>
            </a:extLst>
          </p:cNvPr>
          <p:cNvSpPr/>
          <p:nvPr/>
        </p:nvSpPr>
        <p:spPr>
          <a:xfrm>
            <a:off x="4090831" y="5487615"/>
            <a:ext cx="6741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– </a:t>
            </a:r>
            <a:r>
              <a:rPr lang="ru-RU" sz="2400" dirty="0">
                <a:solidFill>
                  <a:schemeClr val="bg1"/>
                </a:solidFill>
              </a:rPr>
              <a:t>Э. Уайт, Свидетельства для проповедников, </a:t>
            </a:r>
            <a:r>
              <a:rPr lang="ru-RU" sz="2400" dirty="0" smtClean="0">
                <a:solidFill>
                  <a:schemeClr val="bg1"/>
                </a:solidFill>
              </a:rPr>
              <a:t>с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>
                <a:solidFill>
                  <a:schemeClr val="bg1"/>
                </a:solidFill>
              </a:rPr>
              <a:t>55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523C15-C30C-FE4C-9EED-1849EEFAC32F}"/>
              </a:ext>
            </a:extLst>
          </p:cNvPr>
          <p:cNvSpPr/>
          <p:nvPr/>
        </p:nvSpPr>
        <p:spPr>
          <a:xfrm>
            <a:off x="1275002" y="1196752"/>
            <a:ext cx="988126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“</a:t>
            </a:r>
            <a:r>
              <a:rPr lang="ru-RU" sz="3200" dirty="0">
                <a:solidFill>
                  <a:srgbClr val="FFFF00"/>
                </a:solidFill>
              </a:rPr>
              <a:t>Ложные учителя </a:t>
            </a:r>
            <a:r>
              <a:rPr lang="ru-RU" sz="3200" dirty="0">
                <a:solidFill>
                  <a:schemeClr val="bg1"/>
                </a:solidFill>
              </a:rPr>
              <a:t>могут выглядеть очень ревностными в работе Божией, они могут жертвовать средства для донесения своих теорий до мира и до Церкви, но </a:t>
            </a:r>
            <a:r>
              <a:rPr lang="ru-RU" sz="3200" dirty="0">
                <a:solidFill>
                  <a:srgbClr val="FFFF00"/>
                </a:solidFill>
              </a:rPr>
              <a:t>к истине они примешивают заблуждение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ru-RU" sz="3200" dirty="0">
                <a:solidFill>
                  <a:schemeClr val="bg1"/>
                </a:solidFill>
              </a:rPr>
              <a:t>их весть обманчива, она </a:t>
            </a:r>
            <a:r>
              <a:rPr lang="ru-RU" sz="3200" dirty="0" smtClean="0">
                <a:solidFill>
                  <a:schemeClr val="bg1"/>
                </a:solidFill>
              </a:rPr>
              <a:t>поведёт </a:t>
            </a:r>
            <a:r>
              <a:rPr lang="ru-RU" sz="3200" dirty="0">
                <a:solidFill>
                  <a:schemeClr val="bg1"/>
                </a:solidFill>
              </a:rPr>
              <a:t>людей по ложному пути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  <a:r>
              <a:rPr lang="ru-RU" sz="3200" dirty="0">
                <a:solidFill>
                  <a:schemeClr val="bg1"/>
                </a:solidFill>
              </a:rPr>
              <a:t> Им нужно противодействовать не потому, что они плохие люди, а потому что они учат лжи и стремятся поставить на ложь печать </a:t>
            </a:r>
            <a:r>
              <a:rPr lang="ru-RU" sz="3200" dirty="0" smtClean="0">
                <a:solidFill>
                  <a:schemeClr val="bg1"/>
                </a:solidFill>
              </a:rPr>
              <a:t>истины</a:t>
            </a:r>
            <a:r>
              <a:rPr lang="en-US" sz="3200" dirty="0" smtClean="0">
                <a:solidFill>
                  <a:schemeClr val="bg1"/>
                </a:solidFill>
              </a:rPr>
              <a:t>”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9053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1BDA1A5-C89A-2D45-8E84-571F03D42461}"/>
              </a:ext>
            </a:extLst>
          </p:cNvPr>
          <p:cNvSpPr/>
          <p:nvPr/>
        </p:nvSpPr>
        <p:spPr>
          <a:xfrm>
            <a:off x="6096000" y="5709405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– </a:t>
            </a:r>
            <a:r>
              <a:rPr lang="ru-RU" sz="2400" dirty="0">
                <a:solidFill>
                  <a:schemeClr val="bg1"/>
                </a:solidFill>
              </a:rPr>
              <a:t>Э. Уайт, Служители Евангелия, </a:t>
            </a:r>
            <a:r>
              <a:rPr lang="ru-RU" sz="2400" dirty="0" smtClean="0">
                <a:solidFill>
                  <a:schemeClr val="bg1"/>
                </a:solidFill>
              </a:rPr>
              <a:t>с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>
                <a:solidFill>
                  <a:schemeClr val="bg1"/>
                </a:solidFill>
              </a:rPr>
              <a:t>376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523C15-C30C-FE4C-9EED-1849EEFAC32F}"/>
              </a:ext>
            </a:extLst>
          </p:cNvPr>
          <p:cNvSpPr/>
          <p:nvPr/>
        </p:nvSpPr>
        <p:spPr>
          <a:xfrm>
            <a:off x="299356" y="686930"/>
            <a:ext cx="1159328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“</a:t>
            </a:r>
            <a:r>
              <a:rPr lang="ru-RU" sz="2800" dirty="0">
                <a:solidFill>
                  <a:schemeClr val="bg1"/>
                </a:solidFill>
              </a:rPr>
              <a:t>Если люди, занимающиеся проповедью и защитой истин Библии, предпримут попытки исследовать и показать заблуждения и несостоятельность тех, кто </a:t>
            </a:r>
            <a:r>
              <a:rPr lang="ru-RU" sz="2800" dirty="0">
                <a:solidFill>
                  <a:srgbClr val="FFFF00"/>
                </a:solidFill>
              </a:rPr>
              <a:t>бесчестно</a:t>
            </a:r>
            <a:r>
              <a:rPr lang="ru-RU" sz="2800" dirty="0">
                <a:solidFill>
                  <a:schemeClr val="bg1"/>
                </a:solidFill>
              </a:rPr>
              <a:t> превращает истину Божью в ложь, то сатана заставит наших оппонентов работать так, что их перья не будут просыхать от чернил, и тогда другие направления Божьей работы останутся в небрежении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Мы должны в большей степени обладать духом тех, кто занимался строительством стен Иерусалима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rgbClr val="FFFF00"/>
                </a:solidFill>
              </a:rPr>
              <a:t>Мы совершаем великую работу и не можем опуститься до уровня наших противников</a:t>
            </a:r>
            <a:r>
              <a:rPr lang="en-US" sz="2800" dirty="0">
                <a:solidFill>
                  <a:schemeClr val="bg1"/>
                </a:solidFill>
              </a:rPr>
              <a:t>. </a:t>
            </a:r>
            <a:r>
              <a:rPr lang="ru-RU" sz="2800" dirty="0">
                <a:solidFill>
                  <a:schemeClr val="bg1"/>
                </a:solidFill>
              </a:rPr>
              <a:t>Если сатана, удерживая людей и побуждая их отвечать на возражения оппонентов, оторвет их таким образом от выполнения наиболее важной работы для настоящего времени, то, значит, он достиг своей </a:t>
            </a:r>
            <a:r>
              <a:rPr lang="ru-RU" sz="2800" dirty="0" smtClean="0">
                <a:solidFill>
                  <a:schemeClr val="bg1"/>
                </a:solidFill>
              </a:rPr>
              <a:t>цели</a:t>
            </a:r>
            <a:r>
              <a:rPr lang="en-US" sz="2800" dirty="0" smtClean="0">
                <a:solidFill>
                  <a:schemeClr val="bg1"/>
                </a:solidFill>
              </a:rPr>
              <a:t>”</a:t>
            </a:r>
            <a:r>
              <a:rPr lang="ru-RU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738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62" y="0"/>
            <a:ext cx="102906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41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BC331A-838D-3A43-A017-1909A76452F8}"/>
              </a:ext>
            </a:extLst>
          </p:cNvPr>
          <p:cNvSpPr/>
          <p:nvPr/>
        </p:nvSpPr>
        <p:spPr>
          <a:xfrm>
            <a:off x="2363669" y="2920728"/>
            <a:ext cx="74646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cs typeface="Arial" pitchFamily="34" charset="0"/>
              </a:rPr>
              <a:t>“</a:t>
            </a:r>
            <a:r>
              <a:rPr lang="ru-RU" sz="4000" dirty="0">
                <a:solidFill>
                  <a:schemeClr val="bg1"/>
                </a:solidFill>
                <a:cs typeface="Arial" pitchFamily="34" charset="0"/>
              </a:rPr>
              <a:t>Верьте Господу, </a:t>
            </a:r>
            <a:r>
              <a:rPr lang="ru-RU" sz="4000" dirty="0">
                <a:solidFill>
                  <a:srgbClr val="FFFF00"/>
                </a:solidFill>
                <a:cs typeface="Arial" pitchFamily="34" charset="0"/>
              </a:rPr>
              <a:t>Богу вашему</a:t>
            </a:r>
            <a:r>
              <a:rPr lang="en-US" sz="4000" dirty="0">
                <a:solidFill>
                  <a:schemeClr val="bg1"/>
                </a:solidFill>
                <a:cs typeface="Arial" pitchFamily="34" charset="0"/>
              </a:rPr>
              <a:t>, </a:t>
            </a:r>
            <a:r>
              <a:rPr lang="ru-RU" sz="4000" dirty="0">
                <a:solidFill>
                  <a:schemeClr val="bg1"/>
                </a:solidFill>
                <a:cs typeface="Arial" pitchFamily="34" charset="0"/>
              </a:rPr>
              <a:t>и будьте тверды</a:t>
            </a:r>
            <a:r>
              <a:rPr lang="en-US" sz="4000" dirty="0">
                <a:solidFill>
                  <a:schemeClr val="bg1"/>
                </a:solidFill>
                <a:cs typeface="Arial" pitchFamily="34" charset="0"/>
              </a:rPr>
              <a:t>; </a:t>
            </a:r>
            <a:r>
              <a:rPr lang="ru-RU" sz="4000" dirty="0">
                <a:solidFill>
                  <a:schemeClr val="bg1"/>
                </a:solidFill>
                <a:cs typeface="Arial" pitchFamily="34" charset="0"/>
              </a:rPr>
              <a:t>верьте </a:t>
            </a:r>
            <a:r>
              <a:rPr lang="ru-RU" sz="4000" dirty="0">
                <a:solidFill>
                  <a:srgbClr val="FFFF00"/>
                </a:solidFill>
                <a:cs typeface="Arial" pitchFamily="34" charset="0"/>
              </a:rPr>
              <a:t>пророкам Его</a:t>
            </a:r>
            <a:r>
              <a:rPr lang="ru-RU" sz="4000" dirty="0">
                <a:solidFill>
                  <a:schemeClr val="bg1"/>
                </a:solidFill>
                <a:cs typeface="Arial" pitchFamily="34" charset="0"/>
              </a:rPr>
              <a:t>, и будет успех </a:t>
            </a:r>
            <a:r>
              <a:rPr lang="ru-RU" sz="4000" dirty="0" smtClean="0">
                <a:solidFill>
                  <a:schemeClr val="bg1"/>
                </a:solidFill>
                <a:cs typeface="Arial" pitchFamily="34" charset="0"/>
              </a:rPr>
              <a:t>вам</a:t>
            </a:r>
            <a:r>
              <a:rPr lang="en-US" sz="4000" dirty="0" smtClean="0">
                <a:solidFill>
                  <a:schemeClr val="bg1"/>
                </a:solidFill>
                <a:cs typeface="Arial" pitchFamily="34" charset="0"/>
              </a:rPr>
              <a:t>”</a:t>
            </a:r>
            <a:r>
              <a:rPr lang="ru-RU" sz="4000" dirty="0" smtClean="0">
                <a:solidFill>
                  <a:schemeClr val="bg1"/>
                </a:solidFill>
                <a:cs typeface="Arial" pitchFamily="34" charset="0"/>
              </a:rPr>
              <a:t>.</a:t>
            </a:r>
            <a:endParaRPr lang="en-US" sz="4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651621C-1BD3-F045-A3F0-254E820A9BD3}"/>
              </a:ext>
            </a:extLst>
          </p:cNvPr>
          <p:cNvSpPr/>
          <p:nvPr/>
        </p:nvSpPr>
        <p:spPr>
          <a:xfrm>
            <a:off x="2363669" y="1556792"/>
            <a:ext cx="7188715" cy="7783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4800" b="1" dirty="0">
                <a:solidFill>
                  <a:srgbClr val="FFC000"/>
                </a:solidFill>
              </a:rPr>
              <a:t>2 </a:t>
            </a:r>
            <a:r>
              <a:rPr lang="ru-RU" sz="4800" b="1" dirty="0">
                <a:solidFill>
                  <a:srgbClr val="FFC000"/>
                </a:solidFill>
              </a:rPr>
              <a:t>Паралипоменон</a:t>
            </a:r>
            <a:r>
              <a:rPr lang="en-US" sz="4800" b="1" dirty="0">
                <a:solidFill>
                  <a:srgbClr val="FFC000"/>
                </a:solidFill>
              </a:rPr>
              <a:t> 20:20</a:t>
            </a:r>
          </a:p>
        </p:txBody>
      </p:sp>
    </p:spTree>
    <p:extLst>
      <p:ext uri="{BB962C8B-B14F-4D97-AF65-F5344CB8AC3E}">
        <p14:creationId xmlns:p14="http://schemas.microsoft.com/office/powerpoint/2010/main" val="247989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4BB479-ACAD-EF41-8794-AF15476D7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217" y="1148386"/>
            <a:ext cx="8743566" cy="456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3144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865010" y="734225"/>
            <a:ext cx="6701251" cy="637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lang="es-A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  <a:ea typeface="+mj-ea"/>
              <a:cs typeface="Arial" pitchFamily="34" charset="0"/>
            </a:endParaRPr>
          </a:p>
        </p:txBody>
      </p:sp>
      <p:sp>
        <p:nvSpPr>
          <p:cNvPr id="2" name="AutoShape 4" descr="http://www.mundoaftermarket.com/upload/image/600x6001306853104_microscopio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3" name="AutoShape 6" descr="http://www.mundoaftermarket.com/upload/image/600x6001306853104_microscopio.png"/>
          <p:cNvSpPr>
            <a:spLocks noChangeAspect="1" noChangeArrowheads="1"/>
          </p:cNvSpPr>
          <p:nvPr/>
        </p:nvSpPr>
        <p:spPr bwMode="auto">
          <a:xfrm>
            <a:off x="1739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44082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AACF71-DD2B-1246-9758-92C5D23F3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434" y="52043"/>
            <a:ext cx="10197132" cy="6805957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chemeClr val="bg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1BFD36-B043-A542-9022-06169E95434B}"/>
              </a:ext>
            </a:extLst>
          </p:cNvPr>
          <p:cNvSpPr txBox="1"/>
          <p:nvPr/>
        </p:nvSpPr>
        <p:spPr>
          <a:xfrm>
            <a:off x="5005795" y="893694"/>
            <a:ext cx="6269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Падающая башня в Пизе (Италия)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857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CEF7ECF-1D34-6F4C-BE02-7A6BD73887E5}"/>
              </a:ext>
            </a:extLst>
          </p:cNvPr>
          <p:cNvSpPr txBox="1"/>
          <p:nvPr/>
        </p:nvSpPr>
        <p:spPr>
          <a:xfrm>
            <a:off x="335361" y="3140968"/>
            <a:ext cx="129606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– “</a:t>
            </a:r>
            <a:r>
              <a:rPr lang="ru-RU" sz="3200" dirty="0">
                <a:solidFill>
                  <a:schemeClr val="bg1"/>
                </a:solidFill>
              </a:rPr>
              <a:t>Муж благоразумный, который построил дом свой </a:t>
            </a:r>
            <a:r>
              <a:rPr lang="ru-RU" sz="3200" dirty="0">
                <a:solidFill>
                  <a:srgbClr val="FFFF00"/>
                </a:solidFill>
              </a:rPr>
              <a:t>на камне</a:t>
            </a:r>
            <a:r>
              <a:rPr lang="en-US" sz="3200" dirty="0">
                <a:solidFill>
                  <a:schemeClr val="bg1"/>
                </a:solidFill>
              </a:rPr>
              <a:t>”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– “</a:t>
            </a:r>
            <a:r>
              <a:rPr lang="ru-RU" sz="3200" dirty="0">
                <a:solidFill>
                  <a:schemeClr val="bg1"/>
                </a:solidFill>
              </a:rPr>
              <a:t>Человек безрассудный, который построил дом свой </a:t>
            </a:r>
            <a:r>
              <a:rPr lang="ru-RU" sz="3200" dirty="0">
                <a:solidFill>
                  <a:srgbClr val="FFFF00"/>
                </a:solidFill>
              </a:rPr>
              <a:t>на песке</a:t>
            </a:r>
            <a:r>
              <a:rPr lang="en-US" sz="3200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3B4370A-4EAD-6D4B-AADC-F3D03783CE31}"/>
              </a:ext>
            </a:extLst>
          </p:cNvPr>
          <p:cNvSpPr/>
          <p:nvPr/>
        </p:nvSpPr>
        <p:spPr>
          <a:xfrm>
            <a:off x="3476603" y="1628800"/>
            <a:ext cx="5238793" cy="77833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4800" b="1" dirty="0">
                <a:solidFill>
                  <a:srgbClr val="FFC000"/>
                </a:solidFill>
              </a:rPr>
              <a:t>Матфея 7:21-27</a:t>
            </a:r>
            <a:endParaRPr lang="en-US" sz="4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863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2865010" y="734225"/>
            <a:ext cx="6701251" cy="63702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endParaRPr lang="es-A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itchFamily="82" charset="0"/>
              <a:ea typeface="+mj-ea"/>
              <a:cs typeface="Arial" pitchFamily="34" charset="0"/>
            </a:endParaRPr>
          </a:p>
        </p:txBody>
      </p:sp>
      <p:sp>
        <p:nvSpPr>
          <p:cNvPr id="2" name="AutoShape 4" descr="http://www.mundoaftermarket.com/upload/image/600x6001306853104_microscopio.png"/>
          <p:cNvSpPr>
            <a:spLocks noChangeAspect="1" noChangeArrowheads="1"/>
          </p:cNvSpPr>
          <p:nvPr/>
        </p:nvSpPr>
        <p:spPr bwMode="auto">
          <a:xfrm>
            <a:off x="1587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A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374DB3-932E-F04B-9101-E2603ADC727E}"/>
              </a:ext>
            </a:extLst>
          </p:cNvPr>
          <p:cNvSpPr txBox="1"/>
          <p:nvPr/>
        </p:nvSpPr>
        <p:spPr>
          <a:xfrm>
            <a:off x="2930236" y="1536174"/>
            <a:ext cx="6331528" cy="378565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0" b="1" cap="sm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Четыре главных вызова</a:t>
            </a:r>
            <a:endParaRPr lang="en-US" sz="8000" b="1" cap="small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112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833EBD-7D4B-8A46-ACCE-2EE1286878A9}"/>
              </a:ext>
            </a:extLst>
          </p:cNvPr>
          <p:cNvSpPr txBox="1"/>
          <p:nvPr/>
        </p:nvSpPr>
        <p:spPr>
          <a:xfrm>
            <a:off x="1955723" y="1213391"/>
            <a:ext cx="69915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C000"/>
                </a:solidFill>
              </a:rPr>
              <a:t>ВЕРНОСТЬ, </a:t>
            </a:r>
            <a:r>
              <a:rPr lang="ru-RU" sz="4800" b="1" dirty="0">
                <a:solidFill>
                  <a:srgbClr val="FFC000"/>
                </a:solidFill>
              </a:rPr>
              <a:t>несмотря на…</a:t>
            </a:r>
            <a:endParaRPr lang="en-US" sz="4800" dirty="0">
              <a:solidFill>
                <a:srgbClr val="FFC000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660C6238-BABA-094B-A811-08A820224168}"/>
              </a:ext>
            </a:extLst>
          </p:cNvPr>
          <p:cNvSpPr/>
          <p:nvPr/>
        </p:nvSpPr>
        <p:spPr>
          <a:xfrm>
            <a:off x="2741845" y="2279030"/>
            <a:ext cx="6708309" cy="778336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003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Герменевтическую дилемму</a:t>
            </a:r>
            <a:endParaRPr 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078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6F7E2BE-371D-714E-BBA5-83A64A5BB55B}"/>
              </a:ext>
            </a:extLst>
          </p:cNvPr>
          <p:cNvSpPr/>
          <p:nvPr/>
        </p:nvSpPr>
        <p:spPr>
          <a:xfrm>
            <a:off x="2103917" y="2268105"/>
            <a:ext cx="94646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– </a:t>
            </a:r>
            <a:r>
              <a:rPr lang="ru-RU" sz="2800" dirty="0">
                <a:solidFill>
                  <a:schemeClr val="bg1"/>
                </a:solidFill>
              </a:rPr>
              <a:t>По-человечески нелогичны и не вписываются в контекст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– </a:t>
            </a:r>
            <a:r>
              <a:rPr lang="ru-RU" sz="2800" dirty="0">
                <a:solidFill>
                  <a:schemeClr val="bg1"/>
                </a:solidFill>
              </a:rPr>
              <a:t>Предполагают веру, не нуждающуюся в эмпирических доказательствах</a:t>
            </a:r>
            <a:endParaRPr 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EBDE7F-9878-6A49-913E-FD8FFDA1AA4B}"/>
              </a:ext>
            </a:extLst>
          </p:cNvPr>
          <p:cNvSpPr txBox="1"/>
          <p:nvPr/>
        </p:nvSpPr>
        <p:spPr>
          <a:xfrm>
            <a:off x="5625032" y="1430780"/>
            <a:ext cx="5007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&gt; </a:t>
            </a:r>
            <a:r>
              <a:rPr lang="ru-RU" sz="3200" b="1" dirty="0">
                <a:solidFill>
                  <a:schemeClr val="bg1"/>
                </a:solidFill>
              </a:rPr>
              <a:t>Слова, сказанные </a:t>
            </a:r>
            <a:r>
              <a:rPr lang="ru-RU" sz="3200" b="1" dirty="0">
                <a:solidFill>
                  <a:srgbClr val="FFFF00"/>
                </a:solidFill>
              </a:rPr>
              <a:t>Богом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570DB8-E365-A949-AA4B-2410153178A6}"/>
              </a:ext>
            </a:extLst>
          </p:cNvPr>
          <p:cNvSpPr txBox="1"/>
          <p:nvPr/>
        </p:nvSpPr>
        <p:spPr>
          <a:xfrm>
            <a:off x="5625032" y="3676826"/>
            <a:ext cx="5007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&gt; </a:t>
            </a:r>
            <a:r>
              <a:rPr lang="ru-RU" sz="3200" b="1" dirty="0">
                <a:solidFill>
                  <a:schemeClr val="bg1"/>
                </a:solidFill>
              </a:rPr>
              <a:t>Слова, сказанные </a:t>
            </a:r>
            <a:r>
              <a:rPr lang="ru-RU" sz="3200" b="1" dirty="0">
                <a:solidFill>
                  <a:srgbClr val="FFFF00"/>
                </a:solidFill>
              </a:rPr>
              <a:t>змеем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D285F5E-D099-8046-82AD-AC58A2B4D065}"/>
              </a:ext>
            </a:extLst>
          </p:cNvPr>
          <p:cNvSpPr/>
          <p:nvPr/>
        </p:nvSpPr>
        <p:spPr>
          <a:xfrm>
            <a:off x="1925341" y="3646691"/>
            <a:ext cx="3556043" cy="6450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Бытие</a:t>
            </a:r>
            <a:r>
              <a:rPr 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 3:1-6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52C703-E03A-AA43-B6EE-095FD7130EC2}"/>
              </a:ext>
            </a:extLst>
          </p:cNvPr>
          <p:cNvSpPr/>
          <p:nvPr/>
        </p:nvSpPr>
        <p:spPr>
          <a:xfrm>
            <a:off x="2103918" y="4544287"/>
            <a:ext cx="96087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– </a:t>
            </a:r>
            <a:r>
              <a:rPr lang="ru-RU" sz="2800" dirty="0">
                <a:solidFill>
                  <a:schemeClr val="bg1"/>
                </a:solidFill>
              </a:rPr>
              <a:t>По-человечески логичны и вписываются в контекст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– </a:t>
            </a:r>
            <a:r>
              <a:rPr lang="ru-RU" sz="2800" dirty="0">
                <a:solidFill>
                  <a:schemeClr val="bg1"/>
                </a:solidFill>
              </a:rPr>
              <a:t>Подтверждаются научным методом (историко-критический)</a:t>
            </a:r>
            <a:endParaRPr 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F149555-20F2-A44F-B6C2-EECC4678E553}"/>
              </a:ext>
            </a:extLst>
          </p:cNvPr>
          <p:cNvSpPr/>
          <p:nvPr/>
        </p:nvSpPr>
        <p:spPr>
          <a:xfrm>
            <a:off x="1925341" y="1387239"/>
            <a:ext cx="3556043" cy="6450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Бытие</a:t>
            </a:r>
            <a:r>
              <a:rPr lang="en-US" sz="3600" b="1" dirty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sz="3600" b="1" dirty="0" smtClean="0">
                <a:solidFill>
                  <a:srgbClr val="FFC000"/>
                </a:solidFill>
                <a:latin typeface="Calibri" charset="0"/>
                <a:ea typeface="Calibri" charset="0"/>
                <a:cs typeface="Calibri" charset="0"/>
              </a:rPr>
              <a:t>2:16,17</a:t>
            </a:r>
            <a:endParaRPr lang="en-US" sz="3600" b="1" dirty="0">
              <a:solidFill>
                <a:srgbClr val="FFC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766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957257-A47D-9E4D-B56B-1EDEAF2A8EB7}"/>
              </a:ext>
            </a:extLst>
          </p:cNvPr>
          <p:cNvSpPr/>
          <p:nvPr/>
        </p:nvSpPr>
        <p:spPr>
          <a:xfrm>
            <a:off x="939217" y="1268760"/>
            <a:ext cx="1031356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“</a:t>
            </a:r>
            <a:r>
              <a:rPr lang="ru-RU" sz="3200" dirty="0">
                <a:solidFill>
                  <a:schemeClr val="bg1"/>
                </a:solidFill>
              </a:rPr>
              <a:t>Ева искренне поверила словам сатаны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ru-RU" sz="3200" dirty="0">
                <a:solidFill>
                  <a:schemeClr val="bg1"/>
                </a:solidFill>
              </a:rPr>
              <a:t>но эта вера не спасла </a:t>
            </a:r>
            <a:r>
              <a:rPr lang="ru-RU" sz="3200" dirty="0" smtClean="0">
                <a:solidFill>
                  <a:schemeClr val="bg1"/>
                </a:solidFill>
              </a:rPr>
              <a:t>её </a:t>
            </a:r>
            <a:r>
              <a:rPr lang="ru-RU" sz="3200" dirty="0">
                <a:solidFill>
                  <a:schemeClr val="bg1"/>
                </a:solidFill>
              </a:rPr>
              <a:t>от наказания за грех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  <a:r>
              <a:rPr lang="ru-RU" sz="3200" dirty="0">
                <a:solidFill>
                  <a:schemeClr val="bg1"/>
                </a:solidFill>
              </a:rPr>
              <a:t>Она </a:t>
            </a:r>
            <a:r>
              <a:rPr lang="ru-RU" sz="3200" b="1" dirty="0">
                <a:solidFill>
                  <a:srgbClr val="FFFF00"/>
                </a:solidFill>
              </a:rPr>
              <a:t>не поверила </a:t>
            </a:r>
            <a:r>
              <a:rPr lang="ru-RU" sz="3200" dirty="0">
                <a:solidFill>
                  <a:schemeClr val="bg1"/>
                </a:solidFill>
              </a:rPr>
              <a:t>тому, что </a:t>
            </a:r>
            <a:r>
              <a:rPr lang="ru-RU" sz="3200" b="1" dirty="0">
                <a:solidFill>
                  <a:srgbClr val="FFFF00"/>
                </a:solidFill>
              </a:rPr>
              <a:t>сказал Бог</a:t>
            </a:r>
            <a:r>
              <a:rPr lang="ru-RU" sz="3200" dirty="0">
                <a:solidFill>
                  <a:schemeClr val="bg1"/>
                </a:solidFill>
              </a:rPr>
              <a:t>, и именно это привело </a:t>
            </a:r>
            <a:r>
              <a:rPr lang="ru-RU" sz="3200" dirty="0" smtClean="0">
                <a:solidFill>
                  <a:schemeClr val="bg1"/>
                </a:solidFill>
              </a:rPr>
              <a:t>её </a:t>
            </a:r>
            <a:r>
              <a:rPr lang="ru-RU" sz="3200" dirty="0">
                <a:solidFill>
                  <a:schemeClr val="bg1"/>
                </a:solidFill>
              </a:rPr>
              <a:t>к падению. На суде человек будет </a:t>
            </a:r>
            <a:r>
              <a:rPr lang="ru-RU" sz="3200" dirty="0" smtClean="0">
                <a:solidFill>
                  <a:schemeClr val="bg1"/>
                </a:solidFill>
              </a:rPr>
              <a:t>осуждён </a:t>
            </a:r>
            <a:r>
              <a:rPr lang="ru-RU" sz="3200" dirty="0">
                <a:solidFill>
                  <a:schemeClr val="bg1"/>
                </a:solidFill>
              </a:rPr>
              <a:t>не за то, что искренне поверил лжи, а за то, что не поверил истине, за то, что отверг возможность узнать об истине. Несмотря на лукавые речи сатаны, </a:t>
            </a:r>
            <a:r>
              <a:rPr lang="ru-RU" sz="3200" b="1" dirty="0">
                <a:solidFill>
                  <a:srgbClr val="FFFF00"/>
                </a:solidFill>
              </a:rPr>
              <a:t>неповиновение Богу всегда ведет к </a:t>
            </a:r>
            <a:r>
              <a:rPr lang="ru-RU" sz="3200" b="1" dirty="0" smtClean="0">
                <a:solidFill>
                  <a:srgbClr val="FFFF00"/>
                </a:solidFill>
              </a:rPr>
              <a:t>катастрофе</a:t>
            </a:r>
            <a:r>
              <a:rPr lang="en-US" sz="3200" dirty="0" smtClean="0">
                <a:solidFill>
                  <a:schemeClr val="bg1"/>
                </a:solidFill>
              </a:rPr>
              <a:t>”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BDA1A5-C89A-2D45-8E84-571F03D42461}"/>
              </a:ext>
            </a:extLst>
          </p:cNvPr>
          <p:cNvSpPr/>
          <p:nvPr/>
        </p:nvSpPr>
        <p:spPr>
          <a:xfrm>
            <a:off x="5672085" y="5434141"/>
            <a:ext cx="49784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</a:rPr>
              <a:t>– </a:t>
            </a:r>
            <a:r>
              <a:rPr lang="ru-RU" sz="2400" dirty="0">
                <a:solidFill>
                  <a:schemeClr val="bg1"/>
                </a:solidFill>
              </a:rPr>
              <a:t>Э. Уайт, Патриархи и пророки, </a:t>
            </a:r>
            <a:r>
              <a:rPr lang="ru-RU" sz="2400" dirty="0" smtClean="0">
                <a:solidFill>
                  <a:schemeClr val="bg1"/>
                </a:solidFill>
              </a:rPr>
              <a:t>с</a:t>
            </a:r>
            <a:r>
              <a:rPr lang="en-US" sz="2400" dirty="0" smtClean="0">
                <a:solidFill>
                  <a:schemeClr val="bg1"/>
                </a:solidFill>
              </a:rPr>
              <a:t>. </a:t>
            </a:r>
            <a:r>
              <a:rPr lang="en-US" sz="2400" dirty="0">
                <a:solidFill>
                  <a:schemeClr val="bg1"/>
                </a:solidFill>
              </a:rPr>
              <a:t>55</a:t>
            </a:r>
          </a:p>
        </p:txBody>
      </p:sp>
    </p:spTree>
    <p:extLst>
      <p:ext uri="{BB962C8B-B14F-4D97-AF65-F5344CB8AC3E}">
        <p14:creationId xmlns:p14="http://schemas.microsoft.com/office/powerpoint/2010/main" val="40214805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4634</TotalTime>
  <Words>2775</Words>
  <Application>Microsoft Office PowerPoint</Application>
  <PresentationFormat>Широкоэкранный</PresentationFormat>
  <Paragraphs>156</Paragraphs>
  <Slides>30</Slides>
  <Notes>29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Apple Chancery</vt:lpstr>
      <vt:lpstr>Arial</vt:lpstr>
      <vt:lpstr>Calibri</vt:lpstr>
      <vt:lpstr>Copperplate</vt:lpstr>
      <vt:lpstr>Harrington</vt:lpstr>
      <vt:lpstr>Helvetica Neue</vt:lpstr>
      <vt:lpstr>Lucida Calligraphy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Rol de Elena G. de White en el Desarrollo Doctrinal Adventista</dc:title>
  <dc:creator>Rolando</dc:creator>
  <cp:lastModifiedBy>катя</cp:lastModifiedBy>
  <cp:revision>315</cp:revision>
  <dcterms:modified xsi:type="dcterms:W3CDTF">2022-03-21T08:28:46Z</dcterms:modified>
</cp:coreProperties>
</file>