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6" r:id="rId41"/>
    <p:sldId id="294" r:id="rId42"/>
    <p:sldId id="297" r:id="rId43"/>
    <p:sldId id="298" r:id="rId44"/>
    <p:sldId id="299" r:id="rId45"/>
    <p:sldId id="300" r:id="rId46"/>
    <p:sldId id="301" r:id="rId47"/>
    <p:sldId id="302" r:id="rId48"/>
    <p:sldId id="303" r:id="rId49"/>
    <p:sldId id="304" r:id="rId50"/>
    <p:sldId id="305" r:id="rId51"/>
    <p:sldId id="307" r:id="rId52"/>
    <p:sldId id="308" r:id="rId53"/>
    <p:sldId id="309" r:id="rId54"/>
    <p:sldId id="310" r:id="rId55"/>
    <p:sldId id="311" r:id="rId56"/>
    <p:sldId id="312" r:id="rId57"/>
    <p:sldId id="313" r:id="rId58"/>
    <p:sldId id="314" r:id="rId59"/>
    <p:sldId id="306" r:id="rId60"/>
    <p:sldId id="316" r:id="rId61"/>
    <p:sldId id="317" r:id="rId62"/>
    <p:sldId id="318" r:id="rId63"/>
    <p:sldId id="319" r:id="rId64"/>
    <p:sldId id="315" r:id="rId65"/>
    <p:sldId id="320" r:id="rId66"/>
    <p:sldId id="322" r:id="rId67"/>
    <p:sldId id="323" r:id="rId68"/>
    <p:sldId id="321" r:id="rId6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3B20"/>
    <a:srgbClr val="45646B"/>
    <a:srgbClr val="385723"/>
    <a:srgbClr val="4F7A32"/>
    <a:srgbClr val="BF4E2B"/>
    <a:srgbClr val="D37051"/>
    <a:srgbClr val="D76B49"/>
    <a:srgbClr val="E6E6E6"/>
    <a:srgbClr val="CC641E"/>
    <a:srgbClr val="CD4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11" d="100"/>
          <a:sy n="111" d="100"/>
        </p:scale>
        <p:origin x="63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FC619-3AF0-424B-87EE-54F8BCE429A1}" type="datetimeFigureOut">
              <a:rPr lang="ru-RU" smtClean="0"/>
              <a:t>03.03.2022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877BD-12CA-426A-8EFC-F84703D34FC5}" type="slidenum">
              <a:rPr lang="ru-RU" smtClean="0"/>
              <a:t>‹#›</a:t>
            </a:fld>
            <a:endParaRPr lang="ru-RU"/>
          </a:p>
        </p:txBody>
      </p:sp>
    </p:spTree>
    <p:extLst>
      <p:ext uri="{BB962C8B-B14F-4D97-AF65-F5344CB8AC3E}">
        <p14:creationId xmlns:p14="http://schemas.microsoft.com/office/powerpoint/2010/main" val="276131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7877BD-12CA-426A-8EFC-F84703D34FC5}" type="slidenum">
              <a:rPr lang="ru-RU" smtClean="0"/>
              <a:t>1</a:t>
            </a:fld>
            <a:endParaRPr lang="ru-RU"/>
          </a:p>
        </p:txBody>
      </p:sp>
    </p:spTree>
    <p:extLst>
      <p:ext uri="{BB962C8B-B14F-4D97-AF65-F5344CB8AC3E}">
        <p14:creationId xmlns:p14="http://schemas.microsoft.com/office/powerpoint/2010/main" val="45721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B427552-CE56-467B-8469-906FD10538B9}" type="datetimeFigureOut">
              <a:rPr lang="ru-RU" smtClean="0"/>
              <a:t>03.03.2022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7A8C8-A099-49F6-ACA9-A0179D274CCC}" type="slidenum">
              <a:rPr lang="ru-RU" smtClean="0"/>
              <a:t>‹#›</a:t>
            </a:fld>
            <a:endParaRPr lang="ru-RU"/>
          </a:p>
        </p:txBody>
      </p:sp>
    </p:spTree>
    <p:extLst>
      <p:ext uri="{BB962C8B-B14F-4D97-AF65-F5344CB8AC3E}">
        <p14:creationId xmlns:p14="http://schemas.microsoft.com/office/powerpoint/2010/main" val="161356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B427552-CE56-467B-8469-906FD10538B9}" type="datetimeFigureOut">
              <a:rPr lang="ru-RU" smtClean="0"/>
              <a:t>03.03.2022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7A8C8-A099-49F6-ACA9-A0179D274CCC}" type="slidenum">
              <a:rPr lang="ru-RU" smtClean="0"/>
              <a:t>‹#›</a:t>
            </a:fld>
            <a:endParaRPr lang="ru-RU"/>
          </a:p>
        </p:txBody>
      </p:sp>
    </p:spTree>
    <p:extLst>
      <p:ext uri="{BB962C8B-B14F-4D97-AF65-F5344CB8AC3E}">
        <p14:creationId xmlns:p14="http://schemas.microsoft.com/office/powerpoint/2010/main" val="47967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B427552-CE56-467B-8469-906FD10538B9}" type="datetimeFigureOut">
              <a:rPr lang="ru-RU" smtClean="0"/>
              <a:t>03.03.2022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7A8C8-A099-49F6-ACA9-A0179D274CCC}" type="slidenum">
              <a:rPr lang="ru-RU" smtClean="0"/>
              <a:t>‹#›</a:t>
            </a:fld>
            <a:endParaRPr lang="ru-RU"/>
          </a:p>
        </p:txBody>
      </p:sp>
    </p:spTree>
    <p:extLst>
      <p:ext uri="{BB962C8B-B14F-4D97-AF65-F5344CB8AC3E}">
        <p14:creationId xmlns:p14="http://schemas.microsoft.com/office/powerpoint/2010/main" val="22937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B427552-CE56-467B-8469-906FD10538B9}" type="datetimeFigureOut">
              <a:rPr lang="ru-RU" smtClean="0"/>
              <a:t>03.03.2022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7A8C8-A099-49F6-ACA9-A0179D274CCC}" type="slidenum">
              <a:rPr lang="ru-RU" smtClean="0"/>
              <a:t>‹#›</a:t>
            </a:fld>
            <a:endParaRPr lang="ru-RU"/>
          </a:p>
        </p:txBody>
      </p:sp>
    </p:spTree>
    <p:extLst>
      <p:ext uri="{BB962C8B-B14F-4D97-AF65-F5344CB8AC3E}">
        <p14:creationId xmlns:p14="http://schemas.microsoft.com/office/powerpoint/2010/main" val="169411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B427552-CE56-467B-8469-906FD10538B9}" type="datetimeFigureOut">
              <a:rPr lang="ru-RU" smtClean="0"/>
              <a:t>03.03.2022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7A8C8-A099-49F6-ACA9-A0179D274CCC}" type="slidenum">
              <a:rPr lang="ru-RU" smtClean="0"/>
              <a:t>‹#›</a:t>
            </a:fld>
            <a:endParaRPr lang="ru-RU"/>
          </a:p>
        </p:txBody>
      </p:sp>
    </p:spTree>
    <p:extLst>
      <p:ext uri="{BB962C8B-B14F-4D97-AF65-F5344CB8AC3E}">
        <p14:creationId xmlns:p14="http://schemas.microsoft.com/office/powerpoint/2010/main" val="329342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B427552-CE56-467B-8469-906FD10538B9}" type="datetimeFigureOut">
              <a:rPr lang="ru-RU" smtClean="0"/>
              <a:t>03.03.2022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D7A8C8-A099-49F6-ACA9-A0179D274CCC}" type="slidenum">
              <a:rPr lang="ru-RU" smtClean="0"/>
              <a:t>‹#›</a:t>
            </a:fld>
            <a:endParaRPr lang="ru-RU"/>
          </a:p>
        </p:txBody>
      </p:sp>
    </p:spTree>
    <p:extLst>
      <p:ext uri="{BB962C8B-B14F-4D97-AF65-F5344CB8AC3E}">
        <p14:creationId xmlns:p14="http://schemas.microsoft.com/office/powerpoint/2010/main" val="240392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B427552-CE56-467B-8469-906FD10538B9}" type="datetimeFigureOut">
              <a:rPr lang="ru-RU" smtClean="0"/>
              <a:t>03.03.2022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0D7A8C8-A099-49F6-ACA9-A0179D274CCC}" type="slidenum">
              <a:rPr lang="ru-RU" smtClean="0"/>
              <a:t>‹#›</a:t>
            </a:fld>
            <a:endParaRPr lang="ru-RU"/>
          </a:p>
        </p:txBody>
      </p:sp>
    </p:spTree>
    <p:extLst>
      <p:ext uri="{BB962C8B-B14F-4D97-AF65-F5344CB8AC3E}">
        <p14:creationId xmlns:p14="http://schemas.microsoft.com/office/powerpoint/2010/main" val="91808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B427552-CE56-467B-8469-906FD10538B9}" type="datetimeFigureOut">
              <a:rPr lang="ru-RU" smtClean="0"/>
              <a:t>03.03.2022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D7A8C8-A099-49F6-ACA9-A0179D274CCC}" type="slidenum">
              <a:rPr lang="ru-RU" smtClean="0"/>
              <a:t>‹#›</a:t>
            </a:fld>
            <a:endParaRPr lang="ru-RU"/>
          </a:p>
        </p:txBody>
      </p:sp>
    </p:spTree>
    <p:extLst>
      <p:ext uri="{BB962C8B-B14F-4D97-AF65-F5344CB8AC3E}">
        <p14:creationId xmlns:p14="http://schemas.microsoft.com/office/powerpoint/2010/main" val="60277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427552-CE56-467B-8469-906FD10538B9}" type="datetimeFigureOut">
              <a:rPr lang="ru-RU" smtClean="0"/>
              <a:t>03.03.2022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D7A8C8-A099-49F6-ACA9-A0179D274CCC}" type="slidenum">
              <a:rPr lang="ru-RU" smtClean="0"/>
              <a:t>‹#›</a:t>
            </a:fld>
            <a:endParaRPr lang="ru-RU"/>
          </a:p>
        </p:txBody>
      </p:sp>
    </p:spTree>
    <p:extLst>
      <p:ext uri="{BB962C8B-B14F-4D97-AF65-F5344CB8AC3E}">
        <p14:creationId xmlns:p14="http://schemas.microsoft.com/office/powerpoint/2010/main" val="279883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B427552-CE56-467B-8469-906FD10538B9}" type="datetimeFigureOut">
              <a:rPr lang="ru-RU" smtClean="0"/>
              <a:t>03.03.2022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D7A8C8-A099-49F6-ACA9-A0179D274CCC}" type="slidenum">
              <a:rPr lang="ru-RU" smtClean="0"/>
              <a:t>‹#›</a:t>
            </a:fld>
            <a:endParaRPr lang="ru-RU"/>
          </a:p>
        </p:txBody>
      </p:sp>
    </p:spTree>
    <p:extLst>
      <p:ext uri="{BB962C8B-B14F-4D97-AF65-F5344CB8AC3E}">
        <p14:creationId xmlns:p14="http://schemas.microsoft.com/office/powerpoint/2010/main" val="244832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B427552-CE56-467B-8469-906FD10538B9}" type="datetimeFigureOut">
              <a:rPr lang="ru-RU" smtClean="0"/>
              <a:t>03.03.2022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D7A8C8-A099-49F6-ACA9-A0179D274CCC}" type="slidenum">
              <a:rPr lang="ru-RU" smtClean="0"/>
              <a:t>‹#›</a:t>
            </a:fld>
            <a:endParaRPr lang="ru-RU"/>
          </a:p>
        </p:txBody>
      </p:sp>
    </p:spTree>
    <p:extLst>
      <p:ext uri="{BB962C8B-B14F-4D97-AF65-F5344CB8AC3E}">
        <p14:creationId xmlns:p14="http://schemas.microsoft.com/office/powerpoint/2010/main" val="231375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27552-CE56-467B-8469-906FD10538B9}" type="datetimeFigureOut">
              <a:rPr lang="ru-RU" smtClean="0"/>
              <a:t>03.03.2022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7A8C8-A099-49F6-ACA9-A0179D274CCC}" type="slidenum">
              <a:rPr lang="ru-RU" smtClean="0"/>
              <a:t>‹#›</a:t>
            </a:fld>
            <a:endParaRPr lang="ru-RU"/>
          </a:p>
        </p:txBody>
      </p:sp>
    </p:spTree>
    <p:extLst>
      <p:ext uri="{BB962C8B-B14F-4D97-AF65-F5344CB8AC3E}">
        <p14:creationId xmlns:p14="http://schemas.microsoft.com/office/powerpoint/2010/main" val="1560339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orks.bepress.com/felix_cortez/"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t="28013" r="-132" b="11820"/>
          <a:stretch/>
        </p:blipFill>
        <p:spPr>
          <a:xfrm>
            <a:off x="0" y="0"/>
            <a:ext cx="12208042" cy="4892843"/>
          </a:xfrm>
          <a:prstGeom prst="rect">
            <a:avLst/>
          </a:prstGeom>
        </p:spPr>
      </p:pic>
      <p:sp>
        <p:nvSpPr>
          <p:cNvPr id="5" name="TextBox 4"/>
          <p:cNvSpPr txBox="1"/>
          <p:nvPr/>
        </p:nvSpPr>
        <p:spPr>
          <a:xfrm>
            <a:off x="195310" y="5197638"/>
            <a:ext cx="7848110" cy="1200329"/>
          </a:xfrm>
          <a:prstGeom prst="rect">
            <a:avLst/>
          </a:prstGeom>
          <a:noFill/>
        </p:spPr>
        <p:txBody>
          <a:bodyPr wrap="none" rtlCol="0">
            <a:spAutoFit/>
          </a:bodyPr>
          <a:lstStyle/>
          <a:p>
            <a:pPr algn="r"/>
            <a:r>
              <a:rPr lang="ru-RU" sz="3600" b="1" dirty="0"/>
              <a:t>ОСВЯЩЕНИЕ И СОВЕРШЕНСТВОВАНИЕ</a:t>
            </a:r>
          </a:p>
          <a:p>
            <a:pPr algn="r"/>
            <a:r>
              <a:rPr lang="ru-RU" sz="3600" b="1" dirty="0"/>
              <a:t>В ХРИСТИАНСКОЙ ЖИЗНИ</a:t>
            </a:r>
          </a:p>
        </p:txBody>
      </p:sp>
      <p:cxnSp>
        <p:nvCxnSpPr>
          <p:cNvPr id="7" name="Прямая соединительная линия 6"/>
          <p:cNvCxnSpPr/>
          <p:nvPr/>
        </p:nvCxnSpPr>
        <p:spPr>
          <a:xfrm>
            <a:off x="8148196" y="5265863"/>
            <a:ext cx="0" cy="1063881"/>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243446" y="5320751"/>
            <a:ext cx="3595856" cy="954107"/>
          </a:xfrm>
          <a:prstGeom prst="rect">
            <a:avLst/>
          </a:prstGeom>
          <a:noFill/>
        </p:spPr>
        <p:txBody>
          <a:bodyPr wrap="none" rtlCol="0">
            <a:spAutoFit/>
          </a:bodyPr>
          <a:lstStyle/>
          <a:p>
            <a:r>
              <a:rPr lang="ru-RU" sz="2800" b="1" dirty="0"/>
              <a:t>Феликс </a:t>
            </a:r>
            <a:r>
              <a:rPr lang="ru-RU" sz="2800" b="1" dirty="0" err="1"/>
              <a:t>Кортез</a:t>
            </a:r>
            <a:endParaRPr lang="ru-RU" sz="2800" b="1" dirty="0"/>
          </a:p>
          <a:p>
            <a:r>
              <a:rPr lang="ru-RU" sz="2800" b="1" dirty="0"/>
              <a:t>Университет </a:t>
            </a:r>
            <a:r>
              <a:rPr lang="ru-RU" sz="2800" b="1" dirty="0" err="1"/>
              <a:t>Эндрюса</a:t>
            </a:r>
            <a:endParaRPr lang="ru-RU" sz="2800" b="1" dirty="0"/>
          </a:p>
        </p:txBody>
      </p:sp>
    </p:spTree>
    <p:extLst>
      <p:ext uri="{BB962C8B-B14F-4D97-AF65-F5344CB8AC3E}">
        <p14:creationId xmlns:p14="http://schemas.microsoft.com/office/powerpoint/2010/main" val="2549417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Да</a:t>
            </a:r>
            <a:r>
              <a:rPr lang="ru-RU" b="1" dirty="0"/>
              <a:t>, или же небеса будут потеряны для нас</a:t>
            </a:r>
          </a:p>
        </p:txBody>
      </p:sp>
      <p:sp>
        <p:nvSpPr>
          <p:cNvPr id="3" name="Объект 2"/>
          <p:cNvSpPr>
            <a:spLocks noGrp="1"/>
          </p:cNvSpPr>
          <p:nvPr>
            <p:ph idx="1"/>
          </p:nvPr>
        </p:nvSpPr>
        <p:spPr>
          <a:xfrm>
            <a:off x="401053" y="1761455"/>
            <a:ext cx="11405935" cy="5136648"/>
          </a:xfrm>
        </p:spPr>
        <p:txBody>
          <a:bodyPr>
            <a:noAutofit/>
          </a:bodyPr>
          <a:lstStyle/>
          <a:p>
            <a:pPr marL="0" indent="0">
              <a:buNone/>
            </a:pPr>
            <a:r>
              <a:rPr lang="ru-RU" sz="2500" dirty="0"/>
              <a:t>“Я видела, как так называемые христиане проявляли своё слабоволие, позволяли своему злому нраву одерживать над ними победу, и после того, как возбуждение прошло, размышление и здравый рассудок показывает им, что они сильно ошибались. </a:t>
            </a:r>
            <a:r>
              <a:rPr lang="ru-RU" sz="2500" b="1" dirty="0"/>
              <a:t>Они оправдывают себя, говоря: “Для меня естественно мгновенно реагировать, это мой темперамент”.</a:t>
            </a:r>
            <a:r>
              <a:rPr lang="ru-RU" sz="2500" dirty="0"/>
              <a:t> Для некоторых гордыня - это мучительный грех, который необходимо подавить, но их оправдание таково: “Это естественно”. ... Позвольте мне спросить вас, исповедующих христианство, попадёте ли вы на небеса со всеми этими непреодолимыми “естественными” пороками? Нет, никогда! Небеса не будут мириться с наличием каких-либо "естественных” недугов. … “Это естественно” – это оправдание, исходящее из плотского сердца. Топор не был положен у корня дерева. Не было полного исследования сердца, и ядовитым сорнякам, которые душат каждый хороший рост, было позволено там процветать. </a:t>
            </a:r>
            <a:r>
              <a:rPr lang="ru-RU" sz="2500" b="1" dirty="0"/>
              <a:t>Это зло должно быть искоренено, эти трудности преодолены, иначе мы потеряем небеса". </a:t>
            </a:r>
            <a:r>
              <a:rPr lang="ru-RU" sz="2500" dirty="0"/>
              <a:t>(</a:t>
            </a:r>
            <a:r>
              <a:rPr lang="ru-RU" sz="2500" i="1" dirty="0"/>
              <a:t>Рекомендации для молодёжи</a:t>
            </a:r>
            <a:r>
              <a:rPr lang="ru-RU" sz="2500" dirty="0"/>
              <a:t>, 1 ноября 1857)</a:t>
            </a:r>
          </a:p>
        </p:txBody>
      </p:sp>
    </p:spTree>
    <p:extLst>
      <p:ext uri="{BB962C8B-B14F-4D97-AF65-F5344CB8AC3E}">
        <p14:creationId xmlns:p14="http://schemas.microsoft.com/office/powerpoint/2010/main" val="3756018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Нет</a:t>
            </a:r>
            <a:r>
              <a:rPr lang="ru-RU" b="1" dirty="0"/>
              <a:t>, даже наши хорошие поступки запачканы нашей испорченной человеческой природой</a:t>
            </a:r>
          </a:p>
        </p:txBody>
      </p:sp>
      <p:sp>
        <p:nvSpPr>
          <p:cNvPr id="3" name="Объект 2"/>
          <p:cNvSpPr>
            <a:spLocks noGrp="1"/>
          </p:cNvSpPr>
          <p:nvPr>
            <p:ph idx="1"/>
          </p:nvPr>
        </p:nvSpPr>
        <p:spPr/>
        <p:txBody>
          <a:bodyPr>
            <a:noAutofit/>
          </a:bodyPr>
          <a:lstStyle/>
          <a:p>
            <a:pPr marL="0" indent="0">
              <a:buNone/>
            </a:pPr>
            <a:r>
              <a:rPr lang="ru-RU" sz="3400" dirty="0"/>
              <a:t>«Религиозные служения, молитвы, хвала, покаянное исповедание греха возносятся от истинных верующих к небесному святилищу, подобно фимиаму; </a:t>
            </a:r>
            <a:r>
              <a:rPr lang="ru-RU" sz="3400" b="1" dirty="0"/>
              <a:t>но они столь осквернены порочностью человека, что если их не очистить кровью, они не будут иметь ценности для Бога</a:t>
            </a:r>
            <a:r>
              <a:rPr lang="ru-RU" sz="3400" dirty="0"/>
              <a:t>. Возносимое не отличается беспорочной чистотой, и если Ходатай, пребывающий одесную Бога, не представит и не очистит все Своей праведностью, оно не может быть приемлемо для Бога…. </a:t>
            </a:r>
          </a:p>
        </p:txBody>
      </p:sp>
    </p:spTree>
    <p:extLst>
      <p:ext uri="{BB962C8B-B14F-4D97-AF65-F5344CB8AC3E}">
        <p14:creationId xmlns:p14="http://schemas.microsoft.com/office/powerpoint/2010/main" val="1460370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Нет</a:t>
            </a:r>
            <a:r>
              <a:rPr lang="ru-RU" b="1" dirty="0"/>
              <a:t>, даже наши хорошие поступки запачканы нашей испорченной человеческой природой</a:t>
            </a:r>
            <a:endParaRPr lang="ru-RU" dirty="0"/>
          </a:p>
        </p:txBody>
      </p:sp>
      <p:sp>
        <p:nvSpPr>
          <p:cNvPr id="3" name="Объект 2"/>
          <p:cNvSpPr>
            <a:spLocks noGrp="1"/>
          </p:cNvSpPr>
          <p:nvPr>
            <p:ph idx="1"/>
          </p:nvPr>
        </p:nvSpPr>
        <p:spPr>
          <a:xfrm>
            <a:off x="757990" y="1825625"/>
            <a:ext cx="10728158" cy="4351338"/>
          </a:xfrm>
        </p:spPr>
        <p:txBody>
          <a:bodyPr>
            <a:noAutofit/>
          </a:bodyPr>
          <a:lstStyle/>
          <a:p>
            <a:pPr marL="0" indent="0">
              <a:buNone/>
            </a:pPr>
            <a:r>
              <a:rPr lang="ru-RU" sz="3000" dirty="0"/>
              <a:t>Всякий фимиам, восходящий от земных скиний, должен быть увлажнен очищающими каплями Крови Христовой. Он держит пред Отцом курильницу Своих Собственных добродетелей, в которой нет ни пятна земного растления. Он собирает в эту курильницу молитвы, славословия и исповедания Своего народа, </a:t>
            </a:r>
            <a:r>
              <a:rPr lang="ru-RU" sz="3000" b="1" dirty="0"/>
              <a:t>и к ним Он присовокупляет Свою незапятнанную праведность. И тогда, насыщенный благоуханием заслуг умилостивляющей жертвы Христа, этот фимиам, возносимый пред Богом, становится совершенно и полностью приемлемым для Него.</a:t>
            </a:r>
            <a:r>
              <a:rPr lang="ru-RU" sz="3000" dirty="0"/>
              <a:t> Тогда человек получает благодать в ответ на свои молитвы». (</a:t>
            </a:r>
            <a:r>
              <a:rPr lang="ru-RU" sz="3000" i="1" dirty="0"/>
              <a:t>Избранные вести</a:t>
            </a:r>
            <a:r>
              <a:rPr lang="ru-RU" sz="3000" dirty="0"/>
              <a:t>, 1 т., с. 344)</a:t>
            </a:r>
          </a:p>
        </p:txBody>
      </p:sp>
    </p:spTree>
    <p:extLst>
      <p:ext uri="{BB962C8B-B14F-4D97-AF65-F5344CB8AC3E}">
        <p14:creationId xmlns:p14="http://schemas.microsoft.com/office/powerpoint/2010/main" val="2719801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300" b="1" dirty="0">
                <a:solidFill>
                  <a:srgbClr val="FF0000"/>
                </a:solidFill>
              </a:rPr>
              <a:t>Нет</a:t>
            </a:r>
            <a:r>
              <a:rPr lang="ru-RU" sz="4300" b="1" dirty="0"/>
              <a:t>, пока наши тела не будут преобразованы</a:t>
            </a:r>
          </a:p>
        </p:txBody>
      </p:sp>
      <p:sp>
        <p:nvSpPr>
          <p:cNvPr id="3" name="Объект 2"/>
          <p:cNvSpPr>
            <a:spLocks noGrp="1"/>
          </p:cNvSpPr>
          <p:nvPr>
            <p:ph idx="1"/>
          </p:nvPr>
        </p:nvSpPr>
        <p:spPr>
          <a:xfrm>
            <a:off x="838200" y="1633121"/>
            <a:ext cx="10515600" cy="4351338"/>
          </a:xfrm>
        </p:spPr>
        <p:txBody>
          <a:bodyPr>
            <a:noAutofit/>
          </a:bodyPr>
          <a:lstStyle/>
          <a:p>
            <a:pPr marL="0" indent="0">
              <a:buNone/>
            </a:pPr>
            <a:r>
              <a:rPr lang="ru-RU" sz="3000" dirty="0"/>
              <a:t>«Но мы не вправе хвалиться своей святостью. По мере того как нам будет открываться непорочность Христа и Его бесконечная чистота, мы испытаем чувства Даниила, который, увидев славу Божью, сказал: “Вид лица моего чрезвычайно изменился” (Даниила 10:8). </a:t>
            </a:r>
            <a:r>
              <a:rPr lang="ru-RU" sz="3000" b="1" dirty="0"/>
              <a:t>Мы никак не можем заявить: “Я безгрешен”, пока не изменится наше уничиженное тело и не преобразится в подобие славного тела Христова.</a:t>
            </a:r>
            <a:r>
              <a:rPr lang="ru-RU" sz="3000" dirty="0"/>
              <a:t> Однако если мы постоянно стремимся следовать за Иисусом, то в конце концов обретем блаженное упование и предстанем перед Его престолом без пятна и порока, совершенными во Христе, в одежде Его праведности и совершенства» (Знамения времени, 23 марта 1888 г.). (</a:t>
            </a:r>
            <a:r>
              <a:rPr lang="ru-RU" sz="3000" i="1" dirty="0"/>
              <a:t>Избранные вести</a:t>
            </a:r>
            <a:r>
              <a:rPr lang="ru-RU" sz="3000" dirty="0"/>
              <a:t>, 3 т., с. 355)</a:t>
            </a:r>
          </a:p>
        </p:txBody>
      </p:sp>
    </p:spTree>
    <p:extLst>
      <p:ext uri="{BB962C8B-B14F-4D97-AF65-F5344CB8AC3E}">
        <p14:creationId xmlns:p14="http://schemas.microsoft.com/office/powerpoint/2010/main" val="2503279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Нет</a:t>
            </a:r>
            <a:r>
              <a:rPr lang="ru-RU" b="1" dirty="0"/>
              <a:t>, это было бы богохульством</a:t>
            </a:r>
          </a:p>
        </p:txBody>
      </p:sp>
      <p:sp>
        <p:nvSpPr>
          <p:cNvPr id="3" name="Объект 2"/>
          <p:cNvSpPr>
            <a:spLocks noGrp="1"/>
          </p:cNvSpPr>
          <p:nvPr>
            <p:ph idx="1"/>
          </p:nvPr>
        </p:nvSpPr>
        <p:spPr/>
        <p:txBody>
          <a:bodyPr>
            <a:normAutofit/>
          </a:bodyPr>
          <a:lstStyle/>
          <a:p>
            <a:pPr marL="0" indent="0">
              <a:buNone/>
            </a:pPr>
            <a:r>
              <a:rPr lang="ru-RU" sz="3600" dirty="0"/>
              <a:t>“Есть много людей, особенно среди тех, кто претендует на святость, которые сравнивают себя со Христом, как если бы </a:t>
            </a:r>
            <a:r>
              <a:rPr lang="ru-RU" sz="3600" b="1" dirty="0">
                <a:solidFill>
                  <a:srgbClr val="FF0000"/>
                </a:solidFill>
              </a:rPr>
              <a:t>они были равны ему в совершенстве характера. Это богохульство.</a:t>
            </a:r>
            <a:r>
              <a:rPr lang="ru-RU" sz="3600" dirty="0"/>
              <a:t> Если бы они могли получить представление о праведности Христа, у них появилось бы ощущение собственной греховности и несовершенства". </a:t>
            </a:r>
            <a:r>
              <a:rPr lang="ru-RU" sz="3200" dirty="0"/>
              <a:t>(</a:t>
            </a:r>
            <a:r>
              <a:rPr lang="ru-RU" sz="3200" i="1" dirty="0" err="1"/>
              <a:t>Ревью</a:t>
            </a:r>
            <a:r>
              <a:rPr lang="en-US" sz="3200" i="1" dirty="0"/>
              <a:t>&amp;</a:t>
            </a:r>
            <a:r>
              <a:rPr lang="ru-RU" sz="3200" i="1" dirty="0" err="1"/>
              <a:t>Геральд</a:t>
            </a:r>
            <a:r>
              <a:rPr lang="ru-RU" sz="3200" dirty="0"/>
              <a:t>, 15 марта 1887 г.)</a:t>
            </a:r>
          </a:p>
        </p:txBody>
      </p:sp>
    </p:spTree>
    <p:extLst>
      <p:ext uri="{BB962C8B-B14F-4D97-AF65-F5344CB8AC3E}">
        <p14:creationId xmlns:p14="http://schemas.microsoft.com/office/powerpoint/2010/main" val="405672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Нет</a:t>
            </a:r>
            <a:r>
              <a:rPr lang="ru-RU" b="1" dirty="0"/>
              <a:t>, это было бы богохульством</a:t>
            </a:r>
            <a:endParaRPr lang="ru-RU" dirty="0"/>
          </a:p>
        </p:txBody>
      </p:sp>
      <p:sp>
        <p:nvSpPr>
          <p:cNvPr id="3" name="Объект 2"/>
          <p:cNvSpPr>
            <a:spLocks noGrp="1"/>
          </p:cNvSpPr>
          <p:nvPr>
            <p:ph idx="1"/>
          </p:nvPr>
        </p:nvSpPr>
        <p:spPr/>
        <p:txBody>
          <a:bodyPr>
            <a:normAutofit/>
          </a:bodyPr>
          <a:lstStyle/>
          <a:p>
            <a:pPr marL="0" indent="0">
              <a:buNone/>
            </a:pPr>
            <a:r>
              <a:rPr lang="ru-RU" sz="3600" dirty="0"/>
              <a:t>«Как Бог совершен в вышней сфере, где Он вершит Свои дела, так и Его дети должны быть совершенны в той скромной сфере, которую они занимают. Только так они смогут иметь общение с безгрешными существами в Небесном Царстве». </a:t>
            </a:r>
            <a:r>
              <a:rPr lang="ru-RU" sz="3200" dirty="0"/>
              <a:t>(</a:t>
            </a:r>
            <a:r>
              <a:rPr lang="ru-RU" sz="3200" i="1" dirty="0"/>
              <a:t>Дух пророчества</a:t>
            </a:r>
            <a:r>
              <a:rPr lang="ru-RU" sz="3200" dirty="0"/>
              <a:t>, 2 т., с. 225)</a:t>
            </a:r>
          </a:p>
        </p:txBody>
      </p:sp>
    </p:spTree>
    <p:extLst>
      <p:ext uri="{BB962C8B-B14F-4D97-AF65-F5344CB8AC3E}">
        <p14:creationId xmlns:p14="http://schemas.microsoft.com/office/powerpoint/2010/main" val="337620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73366"/>
          </a:xfrm>
        </p:spPr>
        <p:txBody>
          <a:bodyPr>
            <a:normAutofit/>
          </a:bodyPr>
          <a:lstStyle/>
          <a:p>
            <a:r>
              <a:rPr lang="ru-RU" sz="4200" b="1" dirty="0">
                <a:solidFill>
                  <a:srgbClr val="FF0000"/>
                </a:solidFill>
              </a:rPr>
              <a:t>Нет.</a:t>
            </a:r>
            <a:r>
              <a:rPr lang="ru-RU" sz="4200" b="1" dirty="0"/>
              <a:t> Время скорби уничтожит их земное</a:t>
            </a:r>
          </a:p>
        </p:txBody>
      </p:sp>
      <p:sp>
        <p:nvSpPr>
          <p:cNvPr id="3" name="Объект 2"/>
          <p:cNvSpPr>
            <a:spLocks noGrp="1"/>
          </p:cNvSpPr>
          <p:nvPr>
            <p:ph idx="1"/>
          </p:nvPr>
        </p:nvSpPr>
        <p:spPr>
          <a:xfrm>
            <a:off x="509287" y="1273217"/>
            <a:ext cx="11110732" cy="5301205"/>
          </a:xfrm>
        </p:spPr>
        <p:txBody>
          <a:bodyPr>
            <a:normAutofit/>
          </a:bodyPr>
          <a:lstStyle/>
          <a:p>
            <a:pPr marL="0" indent="0">
              <a:buNone/>
            </a:pPr>
            <a:r>
              <a:rPr lang="ru-RU" sz="3000" dirty="0"/>
              <a:t>«Когда сатана стремится погубить таких людей, Господь пошлет Своих ангелов, чтобы утешить и защитить их. Нападки сатаны яростны и решительны; его обман ужасен, но око Господне — над Его народом, и Он слышит все их вопли. Их страдания велики, пламя раскаленной печи готово пожрать их, но великий Плавильщик избавит их, как золото, испытанное огнем. Божья любовь к Своим детям во время самого сурового их испытания остается такой же сильной и нежной, как и во дни их наивысшего благополучия, но им необходимо пройти через огненную печь: </a:t>
            </a:r>
            <a:r>
              <a:rPr lang="ru-RU" sz="3000" b="1" dirty="0"/>
              <a:t>все земное должен уничтожить огонь, чтобы они в совершенстве могли уподобиться Христу</a:t>
            </a:r>
            <a:r>
              <a:rPr lang="ru-RU" sz="3000" dirty="0"/>
              <a:t>». </a:t>
            </a:r>
          </a:p>
          <a:p>
            <a:pPr marL="0" indent="0" algn="r">
              <a:buNone/>
            </a:pPr>
            <a:r>
              <a:rPr lang="ru-RU" sz="3000" i="1" dirty="0"/>
              <a:t>(Великая борьба</a:t>
            </a:r>
            <a:r>
              <a:rPr lang="ru-RU" sz="3000" dirty="0"/>
              <a:t>, с. 621</a:t>
            </a:r>
            <a:r>
              <a:rPr lang="ru-RU" sz="3000" i="1" dirty="0"/>
              <a:t>)</a:t>
            </a:r>
          </a:p>
        </p:txBody>
      </p:sp>
    </p:spTree>
    <p:extLst>
      <p:ext uri="{BB962C8B-B14F-4D97-AF65-F5344CB8AC3E}">
        <p14:creationId xmlns:p14="http://schemas.microsoft.com/office/powerpoint/2010/main" val="1588720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FF0000"/>
                </a:solidFill>
              </a:rPr>
              <a:t>Нет.</a:t>
            </a:r>
            <a:r>
              <a:rPr lang="ru-RU" b="1" dirty="0"/>
              <a:t> Время скорби уничтожит остаток мирской жизни и привязанности к греху</a:t>
            </a:r>
          </a:p>
        </p:txBody>
      </p:sp>
      <p:sp>
        <p:nvSpPr>
          <p:cNvPr id="3" name="Объект 2"/>
          <p:cNvSpPr>
            <a:spLocks noGrp="1"/>
          </p:cNvSpPr>
          <p:nvPr>
            <p:ph idx="1"/>
          </p:nvPr>
        </p:nvSpPr>
        <p:spPr>
          <a:xfrm>
            <a:off x="645695" y="1681247"/>
            <a:ext cx="10872537" cy="4351338"/>
          </a:xfrm>
        </p:spPr>
        <p:txBody>
          <a:bodyPr>
            <a:noAutofit/>
          </a:bodyPr>
          <a:lstStyle/>
          <a:p>
            <a:pPr marL="0" indent="0">
              <a:buNone/>
            </a:pPr>
            <a:r>
              <a:rPr lang="ru-RU" sz="3000" dirty="0"/>
              <a:t>«</a:t>
            </a:r>
            <a:r>
              <a:rPr lang="ru-RU" sz="3000" b="1" dirty="0"/>
              <a:t>Бедственное время — это горнило, в котором будет выявлен христоподобный характер. Его предназначение в том, чтобы побудить народ Божий отвергнуть сатану и его искушения.</a:t>
            </a:r>
            <a:r>
              <a:rPr lang="ru-RU" sz="3000" dirty="0"/>
              <a:t> Заключительный конфликт откроет им истинную сущность сатаны — сущность жестокого тирана, </a:t>
            </a:r>
            <a:r>
              <a:rPr lang="ru-RU" sz="3000" b="1" dirty="0"/>
              <a:t>и благодаря этому для них совершится то, чего никак по-иному не сделать, — сатана будет с корнем вырван из их сердец.</a:t>
            </a:r>
            <a:r>
              <a:rPr lang="ru-RU" sz="3000" dirty="0"/>
              <a:t> Ибо любить и лелеять грех означает любить и лелеять его инициатора — смертельного врага Христова. Оправдывая грех и держась за порочность своего характера, они предоставляют сатане место в своем сердце и преклоняются перед ним”. (</a:t>
            </a:r>
            <a:r>
              <a:rPr lang="ru-RU" sz="3000" dirty="0" err="1"/>
              <a:t>Ревью</a:t>
            </a:r>
            <a:r>
              <a:rPr lang="ru-RU" sz="3000" dirty="0"/>
              <a:t> энд </a:t>
            </a:r>
            <a:r>
              <a:rPr lang="ru-RU" sz="3000" dirty="0" err="1"/>
              <a:t>Геральд</a:t>
            </a:r>
            <a:r>
              <a:rPr lang="ru-RU" sz="3000" dirty="0"/>
              <a:t>, 12 августа 1884 г.; Наше высшее призвание, с. 321)</a:t>
            </a:r>
          </a:p>
        </p:txBody>
      </p:sp>
    </p:spTree>
    <p:extLst>
      <p:ext uri="{BB962C8B-B14F-4D97-AF65-F5344CB8AC3E}">
        <p14:creationId xmlns:p14="http://schemas.microsoft.com/office/powerpoint/2010/main" val="536608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ая прямоугольная выноска 4"/>
          <p:cNvSpPr/>
          <p:nvPr/>
        </p:nvSpPr>
        <p:spPr>
          <a:xfrm>
            <a:off x="433136" y="449178"/>
            <a:ext cx="4572000" cy="3481137"/>
          </a:xfrm>
          <a:prstGeom prst="wedgeRoundRectCallout">
            <a:avLst>
              <a:gd name="adj1" fmla="val 60921"/>
              <a:gd name="adj2" fmla="val -13537"/>
              <a:gd name="adj3" fmla="val 16667"/>
            </a:avLst>
          </a:prstGeom>
          <a:solidFill>
            <a:srgbClr val="456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latin typeface="+mj-lt"/>
              </a:rPr>
              <a:t>Как понять, что мы должны быть совершенными, но никогда ими не будем?</a:t>
            </a:r>
          </a:p>
        </p:txBody>
      </p:sp>
      <p:sp>
        <p:nvSpPr>
          <p:cNvPr id="6" name="Овальная выноска 5"/>
          <p:cNvSpPr/>
          <p:nvPr/>
        </p:nvSpPr>
        <p:spPr>
          <a:xfrm>
            <a:off x="5967663" y="1628272"/>
            <a:ext cx="4780548" cy="4604085"/>
          </a:xfrm>
          <a:prstGeom prst="wedgeEllipseCallout">
            <a:avLst>
              <a:gd name="adj1" fmla="val -66871"/>
              <a:gd name="adj2" fmla="val 17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latin typeface="+mj-lt"/>
              </a:rPr>
              <a:t>Возможно Э. Уайт и Библия используют слово «грех» и «совершенный» в двух разных смыслах.</a:t>
            </a:r>
          </a:p>
        </p:txBody>
      </p:sp>
    </p:spTree>
    <p:extLst>
      <p:ext uri="{BB962C8B-B14F-4D97-AF65-F5344CB8AC3E}">
        <p14:creationId xmlns:p14="http://schemas.microsoft.com/office/powerpoint/2010/main" val="2619470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03B2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7018" y="2630571"/>
            <a:ext cx="4439653" cy="1325563"/>
          </a:xfrm>
        </p:spPr>
        <p:txBody>
          <a:bodyPr>
            <a:normAutofit/>
          </a:bodyPr>
          <a:lstStyle/>
          <a:p>
            <a:r>
              <a:rPr lang="ru-RU" sz="8800" b="1" dirty="0">
                <a:solidFill>
                  <a:schemeClr val="bg1"/>
                </a:solidFill>
              </a:rPr>
              <a:t>Почему?</a:t>
            </a:r>
          </a:p>
        </p:txBody>
      </p:sp>
    </p:spTree>
    <p:extLst>
      <p:ext uri="{BB962C8B-B14F-4D97-AF65-F5344CB8AC3E}">
        <p14:creationId xmlns:p14="http://schemas.microsoft.com/office/powerpoint/2010/main" val="316399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669" y="2152891"/>
            <a:ext cx="5645170" cy="1991927"/>
          </a:xfrm>
        </p:spPr>
        <p:txBody>
          <a:bodyPr>
            <a:normAutofit/>
          </a:bodyPr>
          <a:lstStyle/>
          <a:p>
            <a:pPr algn="ctr"/>
            <a:r>
              <a:rPr lang="ru-RU" sz="5400" b="1" dirty="0"/>
              <a:t>Возможно ли жить без греха?</a:t>
            </a:r>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38" r="38047"/>
          <a:stretch/>
        </p:blipFill>
        <p:spPr>
          <a:xfrm flipH="1">
            <a:off x="6326912" y="0"/>
            <a:ext cx="5865091" cy="6858000"/>
          </a:xfrm>
        </p:spPr>
      </p:pic>
    </p:spTree>
    <p:extLst>
      <p:ext uri="{BB962C8B-B14F-4D97-AF65-F5344CB8AC3E}">
        <p14:creationId xmlns:p14="http://schemas.microsoft.com/office/powerpoint/2010/main" val="3215745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689811" y="320844"/>
            <a:ext cx="2069431" cy="1844842"/>
          </a:xfrm>
          <a:prstGeom prst="roundRect">
            <a:avLst/>
          </a:prstGeom>
          <a:solidFill>
            <a:srgbClr val="4F7A3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400" dirty="0">
                <a:latin typeface="+mj-lt"/>
              </a:rPr>
              <a:t>Снизить уровень Христа до нашего</a:t>
            </a:r>
          </a:p>
        </p:txBody>
      </p:sp>
      <p:sp>
        <p:nvSpPr>
          <p:cNvPr id="5" name="Скругленный прямоугольник 4"/>
          <p:cNvSpPr/>
          <p:nvPr/>
        </p:nvSpPr>
        <p:spPr>
          <a:xfrm>
            <a:off x="721896" y="2518614"/>
            <a:ext cx="2069431" cy="1844842"/>
          </a:xfrm>
          <a:prstGeom prst="roundRect">
            <a:avLst/>
          </a:prstGeom>
          <a:solidFill>
            <a:srgbClr val="4F7A3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400" dirty="0">
                <a:latin typeface="+mj-lt"/>
              </a:rPr>
              <a:t>Снизить Божьи требования</a:t>
            </a:r>
          </a:p>
        </p:txBody>
      </p:sp>
      <p:sp>
        <p:nvSpPr>
          <p:cNvPr id="6" name="Скругленный прямоугольник 5"/>
          <p:cNvSpPr/>
          <p:nvPr/>
        </p:nvSpPr>
        <p:spPr>
          <a:xfrm>
            <a:off x="721897" y="4716384"/>
            <a:ext cx="2069431" cy="1844842"/>
          </a:xfrm>
          <a:prstGeom prst="roundRect">
            <a:avLst/>
          </a:prstGeom>
          <a:solidFill>
            <a:srgbClr val="4F7A3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400" dirty="0">
                <a:latin typeface="+mj-lt"/>
              </a:rPr>
              <a:t>Думать, что послушание не нужно</a:t>
            </a:r>
          </a:p>
        </p:txBody>
      </p:sp>
      <p:sp>
        <p:nvSpPr>
          <p:cNvPr id="7" name="Скругленный прямоугольник 6"/>
          <p:cNvSpPr/>
          <p:nvPr/>
        </p:nvSpPr>
        <p:spPr>
          <a:xfrm>
            <a:off x="9119934" y="312824"/>
            <a:ext cx="2069431" cy="1499934"/>
          </a:xfrm>
          <a:prstGeom prst="roundRect">
            <a:avLst/>
          </a:prstGeom>
          <a:solidFill>
            <a:srgbClr val="BF4E2B"/>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400" dirty="0">
                <a:latin typeface="+mj-lt"/>
              </a:rPr>
              <a:t>Повысить нас до уровня Бога</a:t>
            </a:r>
          </a:p>
        </p:txBody>
      </p:sp>
      <p:sp>
        <p:nvSpPr>
          <p:cNvPr id="8" name="Скругленный прямоугольник 7"/>
          <p:cNvSpPr/>
          <p:nvPr/>
        </p:nvSpPr>
        <p:spPr>
          <a:xfrm>
            <a:off x="9119933" y="2165686"/>
            <a:ext cx="2069431" cy="1532017"/>
          </a:xfrm>
          <a:prstGeom prst="roundRect">
            <a:avLst/>
          </a:prstGeom>
          <a:solidFill>
            <a:srgbClr val="BF4E2B"/>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400" dirty="0">
                <a:latin typeface="+mj-lt"/>
              </a:rPr>
              <a:t>Подделать наше послушание</a:t>
            </a:r>
          </a:p>
        </p:txBody>
      </p:sp>
      <p:sp>
        <p:nvSpPr>
          <p:cNvPr id="9" name="Скругленный прямоугольник 8"/>
          <p:cNvSpPr/>
          <p:nvPr/>
        </p:nvSpPr>
        <p:spPr>
          <a:xfrm>
            <a:off x="9152020" y="4170947"/>
            <a:ext cx="2069431" cy="2382259"/>
          </a:xfrm>
          <a:prstGeom prst="roundRect">
            <a:avLst/>
          </a:prstGeom>
          <a:solidFill>
            <a:srgbClr val="BF4E2B"/>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400" dirty="0">
                <a:latin typeface="+mj-lt"/>
              </a:rPr>
              <a:t>Думать, что я нуждаюсь в Иисусе и Святом Духе только </a:t>
            </a:r>
            <a:r>
              <a:rPr lang="ru-RU" sz="2400" dirty="0" err="1">
                <a:latin typeface="+mj-lt"/>
              </a:rPr>
              <a:t>по-началу</a:t>
            </a:r>
            <a:endParaRPr lang="ru-RU" sz="2400" dirty="0">
              <a:latin typeface="+mj-lt"/>
            </a:endParaRPr>
          </a:p>
        </p:txBody>
      </p:sp>
      <p:cxnSp>
        <p:nvCxnSpPr>
          <p:cNvPr id="11" name="Прямая соединительная линия 10"/>
          <p:cNvCxnSpPr/>
          <p:nvPr/>
        </p:nvCxnSpPr>
        <p:spPr>
          <a:xfrm flipH="1">
            <a:off x="3336757" y="320844"/>
            <a:ext cx="1" cy="6232362"/>
          </a:xfrm>
          <a:prstGeom prst="line">
            <a:avLst/>
          </a:prstGeom>
          <a:ln w="63500"/>
        </p:spPr>
        <p:style>
          <a:lnRef idx="3">
            <a:schemeClr val="accent6"/>
          </a:lnRef>
          <a:fillRef idx="0">
            <a:schemeClr val="accent6"/>
          </a:fillRef>
          <a:effectRef idx="2">
            <a:schemeClr val="accent6"/>
          </a:effectRef>
          <a:fontRef idx="minor">
            <a:schemeClr val="tx1"/>
          </a:fontRef>
        </p:style>
      </p:cxnSp>
      <p:cxnSp>
        <p:nvCxnSpPr>
          <p:cNvPr id="13" name="Прямая соединительная линия 12"/>
          <p:cNvCxnSpPr/>
          <p:nvPr/>
        </p:nvCxnSpPr>
        <p:spPr>
          <a:xfrm flipH="1">
            <a:off x="8534394" y="328864"/>
            <a:ext cx="1" cy="6232362"/>
          </a:xfrm>
          <a:prstGeom prst="line">
            <a:avLst/>
          </a:prstGeom>
          <a:ln w="63500"/>
        </p:spPr>
        <p:style>
          <a:lnRef idx="3">
            <a:schemeClr val="accent2"/>
          </a:lnRef>
          <a:fillRef idx="0">
            <a:schemeClr val="accent2"/>
          </a:fillRef>
          <a:effectRef idx="2">
            <a:schemeClr val="accent2"/>
          </a:effectRef>
          <a:fontRef idx="minor">
            <a:schemeClr val="tx1"/>
          </a:fontRef>
        </p:style>
      </p:cxnSp>
      <p:pic>
        <p:nvPicPr>
          <p:cNvPr id="14" name="Рисунок 1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91485" y="312824"/>
            <a:ext cx="3688182" cy="3688182"/>
          </a:xfrm>
          <a:prstGeom prst="rect">
            <a:avLst/>
          </a:prstGeom>
          <a:solidFill>
            <a:schemeClr val="bg1">
              <a:alpha val="17000"/>
            </a:schemeClr>
          </a:solidFill>
        </p:spPr>
      </p:pic>
    </p:spTree>
    <p:extLst>
      <p:ext uri="{BB962C8B-B14F-4D97-AF65-F5344CB8AC3E}">
        <p14:creationId xmlns:p14="http://schemas.microsoft.com/office/powerpoint/2010/main" val="175517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0770" y="327185"/>
            <a:ext cx="2974311" cy="2974311"/>
          </a:xfrm>
          <a:prstGeom prst="rect">
            <a:avLst/>
          </a:prstGeom>
          <a:solidFill>
            <a:schemeClr val="bg1">
              <a:alpha val="17000"/>
            </a:schemeClr>
          </a:solidFill>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35829" b="10965"/>
          <a:stretch/>
        </p:blipFill>
        <p:spPr>
          <a:xfrm>
            <a:off x="770770" y="3551518"/>
            <a:ext cx="6137680" cy="331450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9053" y="1278276"/>
            <a:ext cx="4862904" cy="2929051"/>
          </a:xfrm>
          <a:prstGeom prst="rect">
            <a:avLst/>
          </a:prstGeom>
        </p:spPr>
      </p:pic>
    </p:spTree>
    <p:extLst>
      <p:ext uri="{BB962C8B-B14F-4D97-AF65-F5344CB8AC3E}">
        <p14:creationId xmlns:p14="http://schemas.microsoft.com/office/powerpoint/2010/main" val="860921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Грех: </a:t>
            </a:r>
            <a:r>
              <a:rPr lang="ru-RU" b="1" dirty="0"/>
              <a:t>Запачканная природа</a:t>
            </a:r>
          </a:p>
        </p:txBody>
      </p:sp>
      <p:sp>
        <p:nvSpPr>
          <p:cNvPr id="3" name="Объект 2"/>
          <p:cNvSpPr>
            <a:spLocks noGrp="1"/>
          </p:cNvSpPr>
          <p:nvPr>
            <p:ph idx="1"/>
          </p:nvPr>
        </p:nvSpPr>
        <p:spPr>
          <a:xfrm>
            <a:off x="838200" y="1825624"/>
            <a:ext cx="10515600" cy="4543091"/>
          </a:xfrm>
        </p:spPr>
        <p:txBody>
          <a:bodyPr>
            <a:normAutofit lnSpcReduction="10000"/>
          </a:bodyPr>
          <a:lstStyle/>
          <a:p>
            <a:r>
              <a:rPr lang="ru-RU" dirty="0"/>
              <a:t>«Вот, </a:t>
            </a:r>
            <a:r>
              <a:rPr lang="ru-RU" b="1" dirty="0"/>
              <a:t>я в беззаконии зачат</a:t>
            </a:r>
            <a:r>
              <a:rPr lang="ru-RU" dirty="0"/>
              <a:t>, и во грехе родила меня мать моя». </a:t>
            </a:r>
            <a:br>
              <a:rPr lang="ru-RU" dirty="0"/>
            </a:br>
            <a:r>
              <a:rPr lang="ru-RU" dirty="0"/>
              <a:t>(</a:t>
            </a:r>
            <a:r>
              <a:rPr lang="ru-RU" dirty="0" err="1"/>
              <a:t>Пс</a:t>
            </a:r>
            <a:r>
              <a:rPr lang="ru-RU" dirty="0"/>
              <a:t>. 50:7, </a:t>
            </a:r>
            <a:r>
              <a:rPr lang="en-US" dirty="0"/>
              <a:t>SYNO</a:t>
            </a:r>
            <a:r>
              <a:rPr lang="ru-RU" dirty="0"/>
              <a:t>)</a:t>
            </a:r>
          </a:p>
          <a:p>
            <a:r>
              <a:rPr lang="ru-RU" dirty="0"/>
              <a:t>«От утробы матери нечестивые – среди отступников; </a:t>
            </a:r>
            <a:r>
              <a:rPr lang="ru-RU" b="1" dirty="0"/>
              <a:t>с рождения сбились с пути</a:t>
            </a:r>
            <a:r>
              <a:rPr lang="ru-RU" dirty="0"/>
              <a:t> и обманывают». (</a:t>
            </a:r>
            <a:r>
              <a:rPr lang="ru-RU" dirty="0" err="1"/>
              <a:t>Пс</a:t>
            </a:r>
            <a:r>
              <a:rPr lang="ru-RU" dirty="0"/>
              <a:t>. 57:3, НРП)</a:t>
            </a:r>
          </a:p>
          <a:p>
            <a:r>
              <a:rPr lang="ru-RU" dirty="0"/>
              <a:t>«Может ли </a:t>
            </a:r>
            <a:r>
              <a:rPr lang="ru-RU" dirty="0" err="1"/>
              <a:t>Ефиоплянин</a:t>
            </a:r>
            <a:r>
              <a:rPr lang="ru-RU" dirty="0"/>
              <a:t> переменить кожу свою и барс – пятна свои? Так и вы можете ли делать доброе, привыкнув делать злое?» (</a:t>
            </a:r>
            <a:r>
              <a:rPr lang="ru-RU" dirty="0" err="1"/>
              <a:t>Иер</a:t>
            </a:r>
            <a:r>
              <a:rPr lang="ru-RU" dirty="0"/>
              <a:t>. 13:23, </a:t>
            </a:r>
            <a:r>
              <a:rPr lang="en-US" dirty="0"/>
              <a:t>SYNO</a:t>
            </a:r>
            <a:r>
              <a:rPr lang="ru-RU" dirty="0"/>
              <a:t>)</a:t>
            </a:r>
          </a:p>
          <a:p>
            <a:r>
              <a:rPr lang="ru-RU" dirty="0"/>
              <a:t>«между которыми и мы все жили некогда по нашим плотским похотям, исполняя желания плоти и помыслов, и были по природе чадами гнева, как и прочие». (</a:t>
            </a:r>
            <a:r>
              <a:rPr lang="ru-RU" dirty="0" err="1"/>
              <a:t>Еф</a:t>
            </a:r>
            <a:r>
              <a:rPr lang="ru-RU" dirty="0"/>
              <a:t>. 2:3, </a:t>
            </a:r>
            <a:r>
              <a:rPr lang="en-US" dirty="0"/>
              <a:t>SYNO)</a:t>
            </a:r>
          </a:p>
          <a:p>
            <a:pPr marL="0" indent="0">
              <a:buNone/>
            </a:pPr>
            <a:r>
              <a:rPr lang="ru-RU" b="1" dirty="0"/>
              <a:t>Всё, что мы делаем, запачкано</a:t>
            </a:r>
          </a:p>
        </p:txBody>
      </p:sp>
    </p:spTree>
    <p:extLst>
      <p:ext uri="{BB962C8B-B14F-4D97-AF65-F5344CB8AC3E}">
        <p14:creationId xmlns:p14="http://schemas.microsoft.com/office/powerpoint/2010/main" val="2396969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Грех: </a:t>
            </a:r>
            <a:r>
              <a:rPr lang="ru-RU" b="1" dirty="0"/>
              <a:t>Действия и бездействия</a:t>
            </a:r>
          </a:p>
        </p:txBody>
      </p:sp>
      <p:sp>
        <p:nvSpPr>
          <p:cNvPr id="3" name="Объект 2"/>
          <p:cNvSpPr>
            <a:spLocks noGrp="1"/>
          </p:cNvSpPr>
          <p:nvPr>
            <p:ph idx="1"/>
          </p:nvPr>
        </p:nvSpPr>
        <p:spPr/>
        <p:txBody>
          <a:bodyPr>
            <a:normAutofit/>
          </a:bodyPr>
          <a:lstStyle/>
          <a:p>
            <a:r>
              <a:rPr lang="ru-RU" sz="3600" b="1" dirty="0"/>
              <a:t>Нарушение закон</a:t>
            </a:r>
            <a:r>
              <a:rPr lang="ru-RU" sz="3600" dirty="0"/>
              <a:t>: «Всякий, делающий грех, делает и беззаконие; и грех есть беззаконие». (1 Ин. 3:4)</a:t>
            </a:r>
          </a:p>
          <a:p>
            <a:r>
              <a:rPr lang="ru-RU" sz="3600" b="1" dirty="0"/>
              <a:t>Недостаток веры</a:t>
            </a:r>
            <a:r>
              <a:rPr lang="ru-RU" sz="3600" dirty="0"/>
              <a:t>: «А сомневающийся, если ест, осуждается, потому что не по вере; а все, что не по вере, — грех». (Рим. 14:23)</a:t>
            </a:r>
          </a:p>
          <a:p>
            <a:r>
              <a:rPr lang="ru-RU" sz="3600" b="1" dirty="0"/>
              <a:t>Бездействие</a:t>
            </a:r>
            <a:r>
              <a:rPr lang="ru-RU" sz="3600" dirty="0"/>
              <a:t>: «Итак, кто разумеет делать добро и не делает, тому грех». (</a:t>
            </a:r>
            <a:r>
              <a:rPr lang="ru-RU" sz="3600" dirty="0" err="1"/>
              <a:t>Иак</a:t>
            </a:r>
            <a:r>
              <a:rPr lang="ru-RU" sz="3600" dirty="0"/>
              <a:t>. 4:17)</a:t>
            </a:r>
          </a:p>
        </p:txBody>
      </p:sp>
    </p:spTree>
    <p:extLst>
      <p:ext uri="{BB962C8B-B14F-4D97-AF65-F5344CB8AC3E}">
        <p14:creationId xmlns:p14="http://schemas.microsoft.com/office/powerpoint/2010/main" val="245467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53979"/>
            <a:ext cx="10515600" cy="5487152"/>
          </a:xfrm>
        </p:spPr>
        <p:txBody>
          <a:bodyPr>
            <a:normAutofit/>
          </a:bodyPr>
          <a:lstStyle/>
          <a:p>
            <a:pPr marL="0" indent="0">
              <a:buNone/>
            </a:pPr>
            <a:r>
              <a:rPr lang="ru-RU" sz="3400" dirty="0"/>
              <a:t>«Многие обманываются относительно своего истинного положения перед Богом. Они удовлетворяются тем, что не совершают никаких злых поступков, но забывают, что Бог требует от них добрых и благородных дел. Недостаточно быть деревьями в саду Божьем. Люди должны оправдывать ожидания Господа и приносить плоды. </a:t>
            </a:r>
            <a:r>
              <a:rPr lang="ru-RU" sz="3400" b="1" dirty="0"/>
              <a:t>Он считает их ответственными за все то, что они могли бы сделать через укрепляющую Его благодать, но не сделали.</a:t>
            </a:r>
            <a:r>
              <a:rPr lang="ru-RU" sz="3400" dirty="0"/>
              <a:t> В небесных книгах они отмечены как бесплодные деревья на земле». (</a:t>
            </a:r>
            <a:r>
              <a:rPr lang="ru-RU" sz="3400" i="1" dirty="0"/>
              <a:t>Великая борьба</a:t>
            </a:r>
            <a:r>
              <a:rPr lang="ru-RU" sz="3400" dirty="0"/>
              <a:t>, с. 601)</a:t>
            </a:r>
          </a:p>
        </p:txBody>
      </p:sp>
    </p:spTree>
    <p:extLst>
      <p:ext uri="{BB962C8B-B14F-4D97-AF65-F5344CB8AC3E}">
        <p14:creationId xmlns:p14="http://schemas.microsoft.com/office/powerpoint/2010/main" val="227258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65220"/>
            <a:ext cx="10515600" cy="5967663"/>
          </a:xfrm>
        </p:spPr>
        <p:txBody>
          <a:bodyPr>
            <a:noAutofit/>
          </a:bodyPr>
          <a:lstStyle/>
          <a:p>
            <a:r>
              <a:rPr lang="ru-RU" sz="3200" dirty="0"/>
              <a:t>Наша праведность запачкана грехом:</a:t>
            </a:r>
          </a:p>
          <a:p>
            <a:pPr marL="631825" indent="-449263"/>
            <a:r>
              <a:rPr lang="ru-RU" sz="3200" dirty="0"/>
              <a:t>«Все мы сделались — как нечистый, и </a:t>
            </a:r>
            <a:r>
              <a:rPr lang="ru-RU" sz="3200" b="1" dirty="0"/>
              <a:t>вся праведность наша — как запачканная одежда</a:t>
            </a:r>
            <a:r>
              <a:rPr lang="ru-RU" sz="3200" dirty="0"/>
              <a:t>...» (</a:t>
            </a:r>
            <a:r>
              <a:rPr lang="ru-RU" sz="3200" dirty="0" err="1"/>
              <a:t>Ис</a:t>
            </a:r>
            <a:r>
              <a:rPr lang="ru-RU" sz="3200" dirty="0"/>
              <a:t>. 64:6)</a:t>
            </a:r>
          </a:p>
          <a:p>
            <a:pPr marL="631825" indent="-449263"/>
            <a:r>
              <a:rPr lang="ru-RU" sz="3200" dirty="0"/>
              <a:t>«</a:t>
            </a:r>
            <a:r>
              <a:rPr lang="ru-RU" sz="3200" b="1" dirty="0"/>
              <a:t>Кто может сказать</a:t>
            </a:r>
            <a:r>
              <a:rPr lang="ru-RU" sz="3200" dirty="0"/>
              <a:t>: «я очистил мое сердце, я чист от греха моего»?» (Притч. 20:9)</a:t>
            </a:r>
          </a:p>
          <a:p>
            <a:r>
              <a:rPr lang="ru-RU" sz="3200" dirty="0"/>
              <a:t>Основное значение главного слова, обозначающего грех (</a:t>
            </a:r>
            <a:r>
              <a:rPr lang="ru-RU" sz="3200" dirty="0" err="1"/>
              <a:t>кхет</a:t>
            </a:r>
            <a:r>
              <a:rPr lang="en-US" sz="3200" dirty="0"/>
              <a:t>, </a:t>
            </a:r>
            <a:r>
              <a:rPr lang="ru-RU" sz="3200" dirty="0" err="1"/>
              <a:t>хамартия</a:t>
            </a:r>
            <a:r>
              <a:rPr lang="ru-RU" sz="3200" dirty="0"/>
              <a:t>) подразумевает </a:t>
            </a:r>
            <a:r>
              <a:rPr lang="ru-RU" sz="3200" b="1" dirty="0"/>
              <a:t>промахнуться мимо цели</a:t>
            </a:r>
            <a:r>
              <a:rPr lang="ru-RU" sz="3200" dirty="0"/>
              <a:t>.</a:t>
            </a:r>
          </a:p>
          <a:p>
            <a:pPr marL="631825" indent="-449263"/>
            <a:r>
              <a:rPr lang="ru-RU" sz="3200" dirty="0"/>
              <a:t>Порой мы вредим другим, имея благие намерения.</a:t>
            </a:r>
          </a:p>
          <a:p>
            <a:pPr marL="631825" indent="-449263"/>
            <a:r>
              <a:rPr lang="ru-RU" sz="3200" dirty="0"/>
              <a:t>Библия, похоже, не связывает сатану напрямую с этими грехами. Его интересуют более серьёзные грехи. (Рой Адамс «Природа греха», с. 156)</a:t>
            </a:r>
          </a:p>
        </p:txBody>
      </p:sp>
    </p:spTree>
    <p:extLst>
      <p:ext uri="{BB962C8B-B14F-4D97-AF65-F5344CB8AC3E}">
        <p14:creationId xmlns:p14="http://schemas.microsoft.com/office/powerpoint/2010/main" val="3118760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Разное понимание слова ГРЕХ</a:t>
            </a:r>
          </a:p>
        </p:txBody>
      </p:sp>
      <p:sp>
        <p:nvSpPr>
          <p:cNvPr id="3" name="Объект 2"/>
          <p:cNvSpPr>
            <a:spLocks noGrp="1"/>
          </p:cNvSpPr>
          <p:nvPr>
            <p:ph idx="1"/>
          </p:nvPr>
        </p:nvSpPr>
        <p:spPr/>
        <p:txBody>
          <a:bodyPr>
            <a:normAutofit/>
          </a:bodyPr>
          <a:lstStyle/>
          <a:p>
            <a:pPr marL="449263" indent="-449263"/>
            <a:r>
              <a:rPr lang="ru-RU" sz="3600" b="1" dirty="0"/>
              <a:t>Добровольные действия</a:t>
            </a:r>
          </a:p>
          <a:p>
            <a:endParaRPr lang="ru-RU" sz="3600" b="1" dirty="0"/>
          </a:p>
          <a:p>
            <a:pPr marL="714375" indent="-447675"/>
            <a:r>
              <a:rPr lang="ru-RU" sz="3600" dirty="0"/>
              <a:t>Есть и другие слова для обозначения греха: </a:t>
            </a:r>
            <a:r>
              <a:rPr lang="ru-RU" sz="3600" dirty="0">
                <a:solidFill>
                  <a:srgbClr val="FF0000"/>
                </a:solidFill>
              </a:rPr>
              <a:t>бунт, восстание, святотатство, злоба, обман</a:t>
            </a:r>
            <a:r>
              <a:rPr lang="ru-RU" sz="3600" dirty="0"/>
              <a:t> (</a:t>
            </a:r>
            <a:r>
              <a:rPr lang="en-US" sz="3600" dirty="0" err="1"/>
              <a:t>pesha</a:t>
            </a:r>
            <a:r>
              <a:rPr lang="en-US" sz="3600" dirty="0"/>
              <a:t>’, </a:t>
            </a:r>
            <a:r>
              <a:rPr lang="en-US" sz="3600" dirty="0" err="1"/>
              <a:t>remiyyah</a:t>
            </a:r>
            <a:r>
              <a:rPr lang="en-US" sz="3600" dirty="0"/>
              <a:t>, anomia, </a:t>
            </a:r>
            <a:r>
              <a:rPr lang="en-US" sz="3600" dirty="0" err="1"/>
              <a:t>pseudos</a:t>
            </a:r>
            <a:r>
              <a:rPr lang="ru-RU" sz="3600" dirty="0"/>
              <a:t>).</a:t>
            </a:r>
          </a:p>
          <a:p>
            <a:pPr marL="714375" indent="-447675"/>
            <a:endParaRPr lang="ru-RU" sz="3600" dirty="0"/>
          </a:p>
          <a:p>
            <a:pPr marL="1346200" indent="-447675"/>
            <a:r>
              <a:rPr lang="ru-RU" sz="3600" dirty="0"/>
              <a:t>Библия связывает эти грехи с сатаной.</a:t>
            </a:r>
          </a:p>
        </p:txBody>
      </p:sp>
    </p:spTree>
    <p:extLst>
      <p:ext uri="{BB962C8B-B14F-4D97-AF65-F5344CB8AC3E}">
        <p14:creationId xmlns:p14="http://schemas.microsoft.com/office/powerpoint/2010/main" val="2840148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«Без греха»  - послание Иоанна</a:t>
            </a:r>
          </a:p>
        </p:txBody>
      </p:sp>
      <p:sp>
        <p:nvSpPr>
          <p:cNvPr id="3" name="Объект 2"/>
          <p:cNvSpPr>
            <a:spLocks noGrp="1"/>
          </p:cNvSpPr>
          <p:nvPr>
            <p:ph idx="1"/>
          </p:nvPr>
        </p:nvSpPr>
        <p:spPr/>
        <p:txBody>
          <a:bodyPr>
            <a:normAutofit lnSpcReduction="10000"/>
          </a:bodyPr>
          <a:lstStyle/>
          <a:p>
            <a:r>
              <a:rPr lang="ru-RU" b="1" dirty="0"/>
              <a:t>В 1 Ин. 1:8-10 грех используется </a:t>
            </a:r>
            <a:r>
              <a:rPr lang="ru-RU" b="1" dirty="0">
                <a:solidFill>
                  <a:srgbClr val="FF0000"/>
                </a:solidFill>
              </a:rPr>
              <a:t>в более широком </a:t>
            </a:r>
            <a:r>
              <a:rPr lang="ru-RU" b="1" dirty="0"/>
              <a:t>смысле</a:t>
            </a:r>
          </a:p>
          <a:p>
            <a:pPr marL="531813" indent="-265113"/>
            <a:r>
              <a:rPr lang="ru-RU" dirty="0"/>
              <a:t>Ни один не может сказать, что…</a:t>
            </a:r>
          </a:p>
          <a:p>
            <a:pPr marL="814388" indent="-282575"/>
            <a:r>
              <a:rPr lang="ru-RU" dirty="0"/>
              <a:t>… у него нет склонности ко греху</a:t>
            </a:r>
          </a:p>
          <a:p>
            <a:pPr marL="814388" indent="-282575"/>
            <a:r>
              <a:rPr lang="ru-RU" dirty="0"/>
              <a:t>… никогда не испытывал сомнений или недостатка веры</a:t>
            </a:r>
          </a:p>
          <a:p>
            <a:pPr marL="814388" indent="-282575"/>
            <a:r>
              <a:rPr lang="ru-RU" dirty="0"/>
              <a:t>… никогда не делал промахов в своей христианской жизни</a:t>
            </a:r>
          </a:p>
          <a:p>
            <a:pPr marL="814388" indent="-282575"/>
            <a:r>
              <a:rPr lang="ru-RU" dirty="0"/>
              <a:t>… он всегда полностью выполнял то, что Бог ожидал от него</a:t>
            </a:r>
          </a:p>
          <a:p>
            <a:pPr marL="814388" indent="-282575"/>
            <a:r>
              <a:rPr lang="ru-RU" dirty="0"/>
              <a:t>… мотивы его действий совершенно чисты</a:t>
            </a:r>
          </a:p>
          <a:p>
            <a:pPr marL="814388" indent="-282575"/>
            <a:r>
              <a:rPr lang="ru-RU" b="1" dirty="0"/>
              <a:t>Всё, что мы делаем – это остаёмся запятнанными грехом и нуждаемся в очищении кровью Христа</a:t>
            </a:r>
          </a:p>
        </p:txBody>
      </p:sp>
    </p:spTree>
    <p:extLst>
      <p:ext uri="{BB962C8B-B14F-4D97-AF65-F5344CB8AC3E}">
        <p14:creationId xmlns:p14="http://schemas.microsoft.com/office/powerpoint/2010/main" val="3152471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Без греха в Иоанна</a:t>
            </a:r>
          </a:p>
        </p:txBody>
      </p:sp>
      <p:sp>
        <p:nvSpPr>
          <p:cNvPr id="3" name="Объект 2"/>
          <p:cNvSpPr>
            <a:spLocks noGrp="1"/>
          </p:cNvSpPr>
          <p:nvPr>
            <p:ph idx="1"/>
          </p:nvPr>
        </p:nvSpPr>
        <p:spPr/>
        <p:txBody>
          <a:bodyPr>
            <a:noAutofit/>
          </a:bodyPr>
          <a:lstStyle/>
          <a:p>
            <a:r>
              <a:rPr lang="ru-RU" sz="2500" b="1" dirty="0"/>
              <a:t>В 1 Ин. 3:4-10 используется слово ГРЕХ с </a:t>
            </a:r>
            <a:r>
              <a:rPr lang="ru-RU" sz="2500" b="1" dirty="0">
                <a:solidFill>
                  <a:srgbClr val="FF0000"/>
                </a:solidFill>
              </a:rPr>
              <a:t>ограниченным</a:t>
            </a:r>
            <a:r>
              <a:rPr lang="ru-RU" sz="2500" b="1" dirty="0"/>
              <a:t> значением</a:t>
            </a:r>
          </a:p>
          <a:p>
            <a:pPr marL="631825" indent="-266700"/>
            <a:r>
              <a:rPr lang="ru-RU" sz="2500" dirty="0"/>
              <a:t>Христианин может сказать, что… (и Бог ожидает, что он это сделает)</a:t>
            </a:r>
          </a:p>
          <a:p>
            <a:pPr marL="981075" indent="-266700"/>
            <a:r>
              <a:rPr lang="ru-RU" sz="2500" dirty="0"/>
              <a:t>… он не грешит (</a:t>
            </a:r>
            <a:r>
              <a:rPr lang="en-US" sz="2500" dirty="0"/>
              <a:t>anomia</a:t>
            </a:r>
            <a:r>
              <a:rPr lang="ru-RU" sz="2500" dirty="0"/>
              <a:t>)</a:t>
            </a:r>
          </a:p>
          <a:p>
            <a:pPr marL="981075" indent="-266700"/>
            <a:r>
              <a:rPr lang="ru-RU" sz="2500" dirty="0"/>
              <a:t>Это грех сатаны и малого рога (2 Фес. 2:3; сравн. Мф. 7:22-23; 24:11-12; 2 Кор. 6:14-16).</a:t>
            </a:r>
          </a:p>
          <a:p>
            <a:pPr marL="981075" indent="-266700"/>
            <a:r>
              <a:rPr lang="ru-RU" sz="2500" dirty="0"/>
              <a:t>Это в контексте второго пришествия антихриста (2:18) и второго пришествия Иисуса (2:28-29).</a:t>
            </a:r>
          </a:p>
          <a:p>
            <a:pPr marL="981075" indent="-266700"/>
            <a:r>
              <a:rPr lang="ru-RU" sz="2500" dirty="0"/>
              <a:t>Это относится к тому, чтобы присоединиться к сатане.</a:t>
            </a:r>
          </a:p>
          <a:p>
            <a:pPr marL="981075" indent="-266700"/>
            <a:r>
              <a:rPr lang="ru-RU" sz="2500" dirty="0"/>
              <a:t>Христиане не могут совершать этот грех. Это невозможно для них, пока они во Христе. Они скорее предпочли бы умереть.</a:t>
            </a:r>
          </a:p>
          <a:p>
            <a:pPr marL="981075" indent="-266700"/>
            <a:r>
              <a:rPr lang="ru-RU" sz="2500" dirty="0"/>
              <a:t>Это, возможно, грех, ведущий к смерти в 1 Ин. 5:16-18.</a:t>
            </a:r>
          </a:p>
        </p:txBody>
      </p:sp>
    </p:spTree>
    <p:extLst>
      <p:ext uri="{BB962C8B-B14F-4D97-AF65-F5344CB8AC3E}">
        <p14:creationId xmlns:p14="http://schemas.microsoft.com/office/powerpoint/2010/main" val="177548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6716" y="1542991"/>
            <a:ext cx="9170324" cy="3644150"/>
          </a:xfrm>
        </p:spPr>
        <p:txBody>
          <a:bodyPr>
            <a:normAutofit fontScale="92500" lnSpcReduction="10000"/>
          </a:bodyPr>
          <a:lstStyle/>
          <a:p>
            <a:pPr marL="0" indent="0" algn="ctr">
              <a:buNone/>
            </a:pPr>
            <a:r>
              <a:rPr lang="ru-RU" sz="4000" dirty="0"/>
              <a:t>«Кто усмотрит погрешности свои? От тайных моих очисти меня и от умышленных удержи раба Твоего, чтобы не возобладали мною. Тогда я буду непорочен и чист от великого развращения». </a:t>
            </a:r>
          </a:p>
          <a:p>
            <a:pPr marL="0" indent="0" algn="ctr">
              <a:buNone/>
            </a:pPr>
            <a:endParaRPr lang="ru-RU" sz="4000" dirty="0"/>
          </a:p>
          <a:p>
            <a:pPr marL="0" indent="0" algn="ctr">
              <a:buNone/>
            </a:pPr>
            <a:r>
              <a:rPr lang="ru-RU" sz="3500" b="1" dirty="0"/>
              <a:t>-</a:t>
            </a:r>
            <a:r>
              <a:rPr lang="ru-RU" sz="3500" b="1" dirty="0" err="1"/>
              <a:t>Пс</a:t>
            </a:r>
            <a:r>
              <a:rPr lang="ru-RU" sz="3500" b="1" dirty="0"/>
              <a:t>. 18:13-14</a:t>
            </a:r>
          </a:p>
        </p:txBody>
      </p:sp>
    </p:spTree>
    <p:extLst>
      <p:ext uri="{BB962C8B-B14F-4D97-AF65-F5344CB8AC3E}">
        <p14:creationId xmlns:p14="http://schemas.microsoft.com/office/powerpoint/2010/main" val="365023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Да</a:t>
            </a:r>
            <a:r>
              <a:rPr lang="ru-RU" b="1" dirty="0"/>
              <a:t>, потому что мы пребываем во Христе</a:t>
            </a:r>
          </a:p>
        </p:txBody>
      </p:sp>
      <p:sp>
        <p:nvSpPr>
          <p:cNvPr id="3" name="Объект 2"/>
          <p:cNvSpPr>
            <a:spLocks noGrp="1"/>
          </p:cNvSpPr>
          <p:nvPr>
            <p:ph idx="1"/>
          </p:nvPr>
        </p:nvSpPr>
        <p:spPr/>
        <p:txBody>
          <a:bodyPr>
            <a:normAutofit/>
          </a:bodyPr>
          <a:lstStyle/>
          <a:p>
            <a:pPr marL="0" indent="0">
              <a:buNone/>
            </a:pPr>
            <a:r>
              <a:rPr lang="ru-RU" sz="3600" b="1" u="sng" dirty="0"/>
              <a:t>1 Ин. 3:5-10</a:t>
            </a:r>
            <a:r>
              <a:rPr lang="ru-RU" sz="3600" dirty="0"/>
              <a:t> ⁵ И вы знаете, что Он явился для того, чтобы взять грехи наши, и что в Нем нет греха. ⁶ Всякий, пребывающий в Нем, не согрешает; всякий согрешающий не видел Его и не познал Его. ⁷ Дети! да не обольщает вас никто. Кто делает правду, тот праведен, подобно как Он праведен. ⁸ Кто делает грех, тот от </a:t>
            </a:r>
            <a:r>
              <a:rPr lang="ru-RU" sz="3600" dirty="0" err="1"/>
              <a:t>диавола</a:t>
            </a:r>
            <a:r>
              <a:rPr lang="ru-RU" sz="3600" dirty="0"/>
              <a:t>, потому что сначала </a:t>
            </a:r>
            <a:r>
              <a:rPr lang="ru-RU" sz="3600" dirty="0" err="1"/>
              <a:t>диавол</a:t>
            </a:r>
            <a:r>
              <a:rPr lang="ru-RU" sz="3600" dirty="0"/>
              <a:t> согрешил.</a:t>
            </a:r>
          </a:p>
        </p:txBody>
      </p:sp>
    </p:spTree>
    <p:extLst>
      <p:ext uri="{BB962C8B-B14F-4D97-AF65-F5344CB8AC3E}">
        <p14:creationId xmlns:p14="http://schemas.microsoft.com/office/powerpoint/2010/main" val="1794708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Грех: унаследованное тление</a:t>
            </a:r>
          </a:p>
        </p:txBody>
      </p:sp>
      <p:sp>
        <p:nvSpPr>
          <p:cNvPr id="4" name="Прямоугольник 3"/>
          <p:cNvSpPr/>
          <p:nvPr/>
        </p:nvSpPr>
        <p:spPr>
          <a:xfrm>
            <a:off x="838200" y="2859580"/>
            <a:ext cx="2759826" cy="2527069"/>
          </a:xfrm>
          <a:prstGeom prst="rect">
            <a:avLst/>
          </a:prstGeom>
          <a:solidFill>
            <a:srgbClr val="903B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latin typeface="+mj-lt"/>
              </a:rPr>
              <a:t>Грех: </a:t>
            </a:r>
            <a:r>
              <a:rPr lang="ru-RU" sz="3600" b="1" dirty="0">
                <a:latin typeface="+mj-lt"/>
              </a:rPr>
              <a:t>тленная природа</a:t>
            </a:r>
          </a:p>
        </p:txBody>
      </p:sp>
      <p:sp>
        <p:nvSpPr>
          <p:cNvPr id="5" name="TextBox 4"/>
          <p:cNvSpPr txBox="1"/>
          <p:nvPr/>
        </p:nvSpPr>
        <p:spPr>
          <a:xfrm>
            <a:off x="4089862" y="1905473"/>
            <a:ext cx="7481453"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2800" dirty="0">
                <a:latin typeface="+mj-lt"/>
              </a:rPr>
              <a:t>Рим. 8:21 – «…сама тварь </a:t>
            </a:r>
            <a:r>
              <a:rPr lang="ru-RU" sz="2800" b="1" dirty="0">
                <a:latin typeface="+mj-lt"/>
              </a:rPr>
              <a:t>освобождена будет от рабства тлению</a:t>
            </a:r>
            <a:r>
              <a:rPr lang="ru-RU" sz="2800" dirty="0">
                <a:latin typeface="+mj-lt"/>
              </a:rPr>
              <a:t> в свободу славы детей Божиих».</a:t>
            </a:r>
          </a:p>
        </p:txBody>
      </p:sp>
      <p:sp>
        <p:nvSpPr>
          <p:cNvPr id="6" name="TextBox 5"/>
          <p:cNvSpPr txBox="1"/>
          <p:nvPr/>
        </p:nvSpPr>
        <p:spPr>
          <a:xfrm>
            <a:off x="4089862" y="3336634"/>
            <a:ext cx="7481454"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2800" dirty="0">
                <a:latin typeface="+mj-lt"/>
              </a:rPr>
              <a:t>Рим. 8:10 – «А если Христос в вас, </a:t>
            </a:r>
            <a:r>
              <a:rPr lang="ru-RU" sz="2800" b="1" dirty="0">
                <a:latin typeface="+mj-lt"/>
              </a:rPr>
              <a:t>то тело мертво для греха</a:t>
            </a:r>
            <a:r>
              <a:rPr lang="ru-RU" sz="2800" dirty="0">
                <a:latin typeface="+mj-lt"/>
              </a:rPr>
              <a:t>, но дух жив для праведности».</a:t>
            </a:r>
          </a:p>
        </p:txBody>
      </p:sp>
      <p:sp>
        <p:nvSpPr>
          <p:cNvPr id="7" name="TextBox 6"/>
          <p:cNvSpPr txBox="1"/>
          <p:nvPr/>
        </p:nvSpPr>
        <p:spPr>
          <a:xfrm>
            <a:off x="4089862" y="4767795"/>
            <a:ext cx="7481454"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2800" b="1" dirty="0">
                <a:latin typeface="+mj-lt"/>
              </a:rPr>
              <a:t>Рим. 7:19-20 </a:t>
            </a:r>
            <a:r>
              <a:rPr lang="ru-RU" sz="2800" dirty="0">
                <a:latin typeface="+mj-lt"/>
              </a:rPr>
              <a:t>– «Доброго, которого хочу, не делаю, а злое, которого не хочу, делаю. Если же делаю то, чего не хочу, уже не я делаю то, </a:t>
            </a:r>
            <a:r>
              <a:rPr lang="ru-RU" sz="2800" b="1" dirty="0">
                <a:latin typeface="+mj-lt"/>
              </a:rPr>
              <a:t>но живущий во мне грех</a:t>
            </a:r>
            <a:r>
              <a:rPr lang="ru-RU" sz="2800" dirty="0">
                <a:latin typeface="+mj-lt"/>
              </a:rPr>
              <a:t>».</a:t>
            </a:r>
          </a:p>
        </p:txBody>
      </p:sp>
    </p:spTree>
    <p:extLst>
      <p:ext uri="{BB962C8B-B14F-4D97-AF65-F5344CB8AC3E}">
        <p14:creationId xmlns:p14="http://schemas.microsoft.com/office/powerpoint/2010/main" val="1357935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Грех: неверные действия</a:t>
            </a:r>
          </a:p>
        </p:txBody>
      </p:sp>
      <p:sp>
        <p:nvSpPr>
          <p:cNvPr id="4" name="Прямоугольник 3"/>
          <p:cNvSpPr/>
          <p:nvPr/>
        </p:nvSpPr>
        <p:spPr>
          <a:xfrm>
            <a:off x="838200" y="2672605"/>
            <a:ext cx="2759826" cy="2527069"/>
          </a:xfrm>
          <a:prstGeom prst="rect">
            <a:avLst/>
          </a:prstGeom>
          <a:solidFill>
            <a:srgbClr val="456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latin typeface="+mj-lt"/>
              </a:rPr>
              <a:t>Грех: </a:t>
            </a:r>
            <a:r>
              <a:rPr lang="ru-RU" sz="3600" b="1" dirty="0">
                <a:latin typeface="+mj-lt"/>
              </a:rPr>
              <a:t>неверные действия</a:t>
            </a:r>
          </a:p>
        </p:txBody>
      </p:sp>
      <p:sp>
        <p:nvSpPr>
          <p:cNvPr id="5" name="TextBox 4"/>
          <p:cNvSpPr txBox="1"/>
          <p:nvPr/>
        </p:nvSpPr>
        <p:spPr>
          <a:xfrm>
            <a:off x="4089861" y="1690688"/>
            <a:ext cx="7481453"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2800" b="1" dirty="0">
                <a:latin typeface="+mj-lt"/>
              </a:rPr>
              <a:t>Рим. 6:16</a:t>
            </a:r>
            <a:r>
              <a:rPr lang="ru-RU" sz="2800" dirty="0">
                <a:latin typeface="+mj-lt"/>
              </a:rPr>
              <a:t> – «Неужели вы не знаете, что кому вы отдаете себя </a:t>
            </a:r>
            <a:r>
              <a:rPr lang="ru-RU" sz="2800" b="1" dirty="0">
                <a:latin typeface="+mj-lt"/>
              </a:rPr>
              <a:t>в рабы для послушания</a:t>
            </a:r>
            <a:r>
              <a:rPr lang="ru-RU" sz="2800" dirty="0">
                <a:latin typeface="+mj-lt"/>
              </a:rPr>
              <a:t>, того вы и рабы, кому повинуетесь, или рабы греха к смерти, или </a:t>
            </a:r>
            <a:r>
              <a:rPr lang="ru-RU" sz="2800" b="1" dirty="0">
                <a:latin typeface="+mj-lt"/>
              </a:rPr>
              <a:t>послушания</a:t>
            </a:r>
            <a:r>
              <a:rPr lang="ru-RU" sz="2800" dirty="0">
                <a:latin typeface="+mj-lt"/>
              </a:rPr>
              <a:t> к праведности?»</a:t>
            </a:r>
          </a:p>
        </p:txBody>
      </p:sp>
      <p:sp>
        <p:nvSpPr>
          <p:cNvPr id="6" name="TextBox 5"/>
          <p:cNvSpPr txBox="1"/>
          <p:nvPr/>
        </p:nvSpPr>
        <p:spPr>
          <a:xfrm>
            <a:off x="4089861" y="3936140"/>
            <a:ext cx="7481454"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2800" b="1" dirty="0">
                <a:latin typeface="+mj-lt"/>
              </a:rPr>
              <a:t>Рим. 8:6-8</a:t>
            </a:r>
            <a:r>
              <a:rPr lang="ru-RU" sz="2800" dirty="0">
                <a:latin typeface="+mj-lt"/>
              </a:rPr>
              <a:t> – «Помышления плотские суть смерть, а помышления духовные — жизнь и мир, </a:t>
            </a:r>
            <a:r>
              <a:rPr lang="ru-RU" sz="2800" b="1" dirty="0">
                <a:latin typeface="+mj-lt"/>
              </a:rPr>
              <a:t>потому что плотские помышления суть вражда против Бога</a:t>
            </a:r>
            <a:r>
              <a:rPr lang="ru-RU" sz="2800" dirty="0">
                <a:latin typeface="+mj-lt"/>
              </a:rPr>
              <a:t>; ибо закону Божию не покоряются, да и не могут. Посему живущие по плоти Богу угодить не могут».</a:t>
            </a:r>
          </a:p>
        </p:txBody>
      </p:sp>
    </p:spTree>
    <p:extLst>
      <p:ext uri="{BB962C8B-B14F-4D97-AF65-F5344CB8AC3E}">
        <p14:creationId xmlns:p14="http://schemas.microsoft.com/office/powerpoint/2010/main" val="100444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Грех: законное осуждение</a:t>
            </a:r>
          </a:p>
        </p:txBody>
      </p:sp>
      <p:sp>
        <p:nvSpPr>
          <p:cNvPr id="4" name="Прямоугольник 3"/>
          <p:cNvSpPr/>
          <p:nvPr/>
        </p:nvSpPr>
        <p:spPr>
          <a:xfrm>
            <a:off x="838200" y="2377441"/>
            <a:ext cx="2902528" cy="2655979"/>
          </a:xfrm>
          <a:prstGeom prst="rect">
            <a:avLst/>
          </a:prstGeom>
          <a:solidFill>
            <a:srgbClr val="456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a:latin typeface="+mj-lt"/>
              </a:rPr>
              <a:t>Грех: </a:t>
            </a:r>
            <a:r>
              <a:rPr lang="ru-RU" sz="3600" b="1" dirty="0">
                <a:latin typeface="+mj-lt"/>
              </a:rPr>
              <a:t>законное осуждение (вечная смерть)</a:t>
            </a:r>
          </a:p>
        </p:txBody>
      </p:sp>
      <p:sp>
        <p:nvSpPr>
          <p:cNvPr id="5" name="TextBox 4"/>
          <p:cNvSpPr txBox="1"/>
          <p:nvPr/>
        </p:nvSpPr>
        <p:spPr>
          <a:xfrm>
            <a:off x="4089861" y="1690688"/>
            <a:ext cx="7481453"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2800" b="1" dirty="0">
                <a:latin typeface="+mj-lt"/>
              </a:rPr>
              <a:t>Рим. 3:9</a:t>
            </a:r>
            <a:r>
              <a:rPr lang="ru-RU" sz="2800" dirty="0">
                <a:latin typeface="+mj-lt"/>
              </a:rPr>
              <a:t> – «Итак, что же? имеем ли мы преимущество? Нисколько. Ибо мы уже доказали, что </a:t>
            </a:r>
            <a:r>
              <a:rPr lang="ru-RU" sz="2800" b="1" dirty="0">
                <a:latin typeface="+mj-lt"/>
              </a:rPr>
              <a:t>как Иудеи, так и </a:t>
            </a:r>
            <a:r>
              <a:rPr lang="ru-RU" sz="2800" b="1" dirty="0" err="1">
                <a:latin typeface="+mj-lt"/>
              </a:rPr>
              <a:t>Еллины</a:t>
            </a:r>
            <a:r>
              <a:rPr lang="ru-RU" sz="2800" b="1" dirty="0">
                <a:latin typeface="+mj-lt"/>
              </a:rPr>
              <a:t>, все под </a:t>
            </a:r>
            <a:r>
              <a:rPr lang="en-US" sz="2800" b="1" dirty="0">
                <a:latin typeface="+mj-lt"/>
              </a:rPr>
              <a:t>[</a:t>
            </a:r>
            <a:r>
              <a:rPr lang="ru-RU" sz="2800" b="1" dirty="0">
                <a:latin typeface="+mj-lt"/>
              </a:rPr>
              <a:t>осуждением</a:t>
            </a:r>
            <a:r>
              <a:rPr lang="en-US" sz="2800" b="1" dirty="0">
                <a:latin typeface="+mj-lt"/>
              </a:rPr>
              <a:t>]</a:t>
            </a:r>
            <a:r>
              <a:rPr lang="ru-RU" sz="2800" b="1" dirty="0">
                <a:latin typeface="+mj-lt"/>
              </a:rPr>
              <a:t> грехом</a:t>
            </a:r>
            <a:r>
              <a:rPr lang="ru-RU" sz="2800" dirty="0">
                <a:latin typeface="+mj-lt"/>
              </a:rPr>
              <a:t>».</a:t>
            </a:r>
          </a:p>
        </p:txBody>
      </p:sp>
      <p:sp>
        <p:nvSpPr>
          <p:cNvPr id="6" name="TextBox 5"/>
          <p:cNvSpPr txBox="1"/>
          <p:nvPr/>
        </p:nvSpPr>
        <p:spPr>
          <a:xfrm>
            <a:off x="4089861" y="3936140"/>
            <a:ext cx="7481454"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2800" b="1" dirty="0">
                <a:latin typeface="+mj-lt"/>
              </a:rPr>
              <a:t>Рим. 5:16</a:t>
            </a:r>
            <a:r>
              <a:rPr lang="ru-RU" sz="2800" dirty="0">
                <a:latin typeface="+mj-lt"/>
              </a:rPr>
              <a:t> – «И дар не как суд за одного согрешившего; ибо суд за одно преступление — </a:t>
            </a:r>
            <a:r>
              <a:rPr lang="ru-RU" sz="2800" b="1" dirty="0">
                <a:latin typeface="+mj-lt"/>
              </a:rPr>
              <a:t>к осуждению</a:t>
            </a:r>
            <a:r>
              <a:rPr lang="ru-RU" sz="2800" dirty="0">
                <a:latin typeface="+mj-lt"/>
              </a:rPr>
              <a:t>; а дар благодати — к оправданию от многих преступлений».</a:t>
            </a:r>
          </a:p>
        </p:txBody>
      </p:sp>
    </p:spTree>
    <p:extLst>
      <p:ext uri="{BB962C8B-B14F-4D97-AF65-F5344CB8AC3E}">
        <p14:creationId xmlns:p14="http://schemas.microsoft.com/office/powerpoint/2010/main" val="4137652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01583" y="483528"/>
            <a:ext cx="3369428" cy="1762298"/>
          </a:xfrm>
          <a:prstGeom prst="rect">
            <a:avLst/>
          </a:prstGeom>
          <a:solidFill>
            <a:srgbClr val="456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atin typeface="+mj-lt"/>
              </a:rPr>
              <a:t>Человеческая природа</a:t>
            </a:r>
          </a:p>
        </p:txBody>
      </p:sp>
      <p:sp>
        <p:nvSpPr>
          <p:cNvPr id="5" name="Прямоугольник 4"/>
          <p:cNvSpPr/>
          <p:nvPr/>
        </p:nvSpPr>
        <p:spPr>
          <a:xfrm>
            <a:off x="1601582" y="2597033"/>
            <a:ext cx="3369429" cy="1762298"/>
          </a:xfrm>
          <a:prstGeom prst="rect">
            <a:avLst/>
          </a:prstGeom>
          <a:solidFill>
            <a:srgbClr val="4F7A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atin typeface="+mj-lt"/>
              </a:rPr>
              <a:t>Природа Божьих требований</a:t>
            </a:r>
          </a:p>
        </p:txBody>
      </p:sp>
      <p:sp>
        <p:nvSpPr>
          <p:cNvPr id="6" name="Прямоугольник 5"/>
          <p:cNvSpPr/>
          <p:nvPr/>
        </p:nvSpPr>
        <p:spPr>
          <a:xfrm>
            <a:off x="1601583" y="4710539"/>
            <a:ext cx="3369428" cy="1762298"/>
          </a:xfrm>
          <a:prstGeom prst="rect">
            <a:avLst/>
          </a:prstGeom>
          <a:solidFill>
            <a:srgbClr val="903B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latin typeface="+mj-lt"/>
              </a:rPr>
              <a:t>Природа примера Иисуса</a:t>
            </a:r>
          </a:p>
        </p:txBody>
      </p:sp>
      <p:sp>
        <p:nvSpPr>
          <p:cNvPr id="8" name="Прямоугольник 7"/>
          <p:cNvSpPr/>
          <p:nvPr/>
        </p:nvSpPr>
        <p:spPr>
          <a:xfrm>
            <a:off x="7074132" y="502928"/>
            <a:ext cx="3366653" cy="1762298"/>
          </a:xfrm>
          <a:prstGeom prst="rect">
            <a:avLst/>
          </a:prstGeom>
          <a:ln w="57150">
            <a:solidFill>
              <a:srgbClr val="45646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a:latin typeface="+mj-lt"/>
              </a:rPr>
              <a:t>Полная испорченность</a:t>
            </a:r>
          </a:p>
        </p:txBody>
      </p:sp>
      <p:sp>
        <p:nvSpPr>
          <p:cNvPr id="9" name="Прямоугольник 8"/>
          <p:cNvSpPr/>
          <p:nvPr/>
        </p:nvSpPr>
        <p:spPr>
          <a:xfrm>
            <a:off x="7074131" y="2616433"/>
            <a:ext cx="3366654" cy="1762298"/>
          </a:xfrm>
          <a:prstGeom prst="rect">
            <a:avLst/>
          </a:prstGeom>
          <a:ln w="57150">
            <a:solidFill>
              <a:srgbClr val="4F7A3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a:latin typeface="+mj-lt"/>
              </a:rPr>
              <a:t>Полное совершенство</a:t>
            </a:r>
          </a:p>
        </p:txBody>
      </p:sp>
      <p:sp>
        <p:nvSpPr>
          <p:cNvPr id="10" name="Прямоугольник 9"/>
          <p:cNvSpPr/>
          <p:nvPr/>
        </p:nvSpPr>
        <p:spPr>
          <a:xfrm>
            <a:off x="7074132" y="4729939"/>
            <a:ext cx="3366653" cy="1762298"/>
          </a:xfrm>
          <a:prstGeom prst="rect">
            <a:avLst/>
          </a:prstGeom>
          <a:ln w="57150">
            <a:solidFill>
              <a:srgbClr val="903B2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a:latin typeface="+mj-lt"/>
              </a:rPr>
              <a:t>Иисус – наш пример, но Он не перестаёт быть нашим Спасителем</a:t>
            </a:r>
          </a:p>
        </p:txBody>
      </p:sp>
    </p:spTree>
    <p:extLst>
      <p:ext uri="{BB962C8B-B14F-4D97-AF65-F5344CB8AC3E}">
        <p14:creationId xmlns:p14="http://schemas.microsoft.com/office/powerpoint/2010/main" val="55088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8943" y="2111433"/>
            <a:ext cx="2491392" cy="2394066"/>
          </a:xfrm>
          <a:prstGeom prst="rect">
            <a:avLst/>
          </a:prstGeom>
          <a:solidFill>
            <a:srgbClr val="903B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Грех: </a:t>
            </a:r>
            <a:r>
              <a:rPr lang="ru-RU" sz="3200" b="1" dirty="0">
                <a:latin typeface="+mj-lt"/>
              </a:rPr>
              <a:t>состояние тления</a:t>
            </a:r>
          </a:p>
        </p:txBody>
      </p:sp>
      <p:sp>
        <p:nvSpPr>
          <p:cNvPr id="5" name="Прямоугольник 4"/>
          <p:cNvSpPr/>
          <p:nvPr/>
        </p:nvSpPr>
        <p:spPr>
          <a:xfrm>
            <a:off x="4648201" y="2111433"/>
            <a:ext cx="2443456" cy="2394066"/>
          </a:xfrm>
          <a:prstGeom prst="rect">
            <a:avLst/>
          </a:prstGeom>
          <a:solidFill>
            <a:srgbClr val="4F7A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Грех: </a:t>
            </a:r>
            <a:r>
              <a:rPr lang="ru-RU" sz="3200" b="1" dirty="0">
                <a:latin typeface="+mj-lt"/>
              </a:rPr>
              <a:t>неверные действия</a:t>
            </a:r>
          </a:p>
        </p:txBody>
      </p:sp>
      <p:sp>
        <p:nvSpPr>
          <p:cNvPr id="6" name="Прямоугольник 5"/>
          <p:cNvSpPr/>
          <p:nvPr/>
        </p:nvSpPr>
        <p:spPr>
          <a:xfrm>
            <a:off x="8728364" y="2111433"/>
            <a:ext cx="2593571" cy="2394066"/>
          </a:xfrm>
          <a:prstGeom prst="rect">
            <a:avLst/>
          </a:prstGeom>
          <a:solidFill>
            <a:srgbClr val="456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Грех: </a:t>
            </a:r>
            <a:r>
              <a:rPr lang="ru-RU" sz="3200" b="1" dirty="0">
                <a:latin typeface="+mj-lt"/>
              </a:rPr>
              <a:t>законное осуждение (вечная смерть)</a:t>
            </a:r>
          </a:p>
        </p:txBody>
      </p:sp>
      <p:cxnSp>
        <p:nvCxnSpPr>
          <p:cNvPr id="8" name="Прямая со стрелкой 7"/>
          <p:cNvCxnSpPr/>
          <p:nvPr/>
        </p:nvCxnSpPr>
        <p:spPr>
          <a:xfrm>
            <a:off x="3404755" y="3433156"/>
            <a:ext cx="1002234"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Прямая со стрелкой 9"/>
          <p:cNvCxnSpPr/>
          <p:nvPr/>
        </p:nvCxnSpPr>
        <p:spPr>
          <a:xfrm>
            <a:off x="7497388" y="3433156"/>
            <a:ext cx="1002234"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05470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2441" y="299261"/>
            <a:ext cx="2539302" cy="2424541"/>
          </a:xfrm>
          <a:prstGeom prst="rect">
            <a:avLst/>
          </a:prstGeom>
          <a:solidFill>
            <a:srgbClr val="903B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Грех: </a:t>
            </a:r>
            <a:r>
              <a:rPr lang="ru-RU" sz="3200" b="1" dirty="0">
                <a:latin typeface="+mj-lt"/>
              </a:rPr>
              <a:t>состояние тления</a:t>
            </a:r>
          </a:p>
        </p:txBody>
      </p:sp>
      <p:sp>
        <p:nvSpPr>
          <p:cNvPr id="5" name="Прямоугольник 4"/>
          <p:cNvSpPr/>
          <p:nvPr/>
        </p:nvSpPr>
        <p:spPr>
          <a:xfrm>
            <a:off x="4581699" y="299261"/>
            <a:ext cx="2490444" cy="2424541"/>
          </a:xfrm>
          <a:prstGeom prst="rect">
            <a:avLst/>
          </a:prstGeom>
          <a:solidFill>
            <a:srgbClr val="4F7A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Грех: </a:t>
            </a:r>
            <a:r>
              <a:rPr lang="ru-RU" sz="3200" b="1" dirty="0">
                <a:latin typeface="+mj-lt"/>
              </a:rPr>
              <a:t>неверные действия</a:t>
            </a:r>
          </a:p>
        </p:txBody>
      </p:sp>
      <p:sp>
        <p:nvSpPr>
          <p:cNvPr id="6" name="Прямоугольник 5"/>
          <p:cNvSpPr/>
          <p:nvPr/>
        </p:nvSpPr>
        <p:spPr>
          <a:xfrm>
            <a:off x="8661863" y="299261"/>
            <a:ext cx="2643446" cy="2424541"/>
          </a:xfrm>
          <a:prstGeom prst="rect">
            <a:avLst/>
          </a:prstGeom>
          <a:solidFill>
            <a:srgbClr val="456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Грех: </a:t>
            </a:r>
            <a:r>
              <a:rPr lang="ru-RU" sz="3200" b="1" dirty="0">
                <a:latin typeface="+mj-lt"/>
              </a:rPr>
              <a:t>законное осуждение (вечная смерть)</a:t>
            </a:r>
          </a:p>
        </p:txBody>
      </p:sp>
      <p:cxnSp>
        <p:nvCxnSpPr>
          <p:cNvPr id="7" name="Прямая со стрелкой 6"/>
          <p:cNvCxnSpPr/>
          <p:nvPr/>
        </p:nvCxnSpPr>
        <p:spPr>
          <a:xfrm>
            <a:off x="3338253" y="1620985"/>
            <a:ext cx="1021507"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Прямая со стрелкой 7"/>
          <p:cNvCxnSpPr/>
          <p:nvPr/>
        </p:nvCxnSpPr>
        <p:spPr>
          <a:xfrm>
            <a:off x="7430886" y="1620985"/>
            <a:ext cx="1021507"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Прямоугольник 13"/>
          <p:cNvSpPr/>
          <p:nvPr/>
        </p:nvSpPr>
        <p:spPr>
          <a:xfrm>
            <a:off x="472441" y="3577248"/>
            <a:ext cx="2539302" cy="1875902"/>
          </a:xfrm>
          <a:prstGeom prst="rect">
            <a:avLst/>
          </a:prstGeom>
          <a:ln w="57150">
            <a:solidFill>
              <a:srgbClr val="903B2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000" dirty="0">
                <a:latin typeface="+mj-lt"/>
              </a:rPr>
              <a:t>Прославление</a:t>
            </a:r>
            <a:endParaRPr lang="ru-RU" sz="3000" b="1" dirty="0">
              <a:latin typeface="+mj-lt"/>
            </a:endParaRPr>
          </a:p>
        </p:txBody>
      </p:sp>
      <p:sp>
        <p:nvSpPr>
          <p:cNvPr id="15" name="Прямоугольник 14"/>
          <p:cNvSpPr/>
          <p:nvPr/>
        </p:nvSpPr>
        <p:spPr>
          <a:xfrm>
            <a:off x="4581699" y="3577248"/>
            <a:ext cx="2490444" cy="1875902"/>
          </a:xfrm>
          <a:prstGeom prst="rect">
            <a:avLst/>
          </a:prstGeom>
          <a:ln w="57150">
            <a:solidFill>
              <a:srgbClr val="4F7A32"/>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Освящение</a:t>
            </a:r>
            <a:endParaRPr lang="ru-RU" sz="3200" b="1" dirty="0">
              <a:latin typeface="+mj-lt"/>
            </a:endParaRPr>
          </a:p>
        </p:txBody>
      </p:sp>
      <p:sp>
        <p:nvSpPr>
          <p:cNvPr id="16" name="Прямоугольник 15"/>
          <p:cNvSpPr/>
          <p:nvPr/>
        </p:nvSpPr>
        <p:spPr>
          <a:xfrm>
            <a:off x="8661863" y="3577248"/>
            <a:ext cx="2643446" cy="1875902"/>
          </a:xfrm>
          <a:prstGeom prst="rect">
            <a:avLst/>
          </a:prstGeom>
          <a:ln w="57150">
            <a:solidFill>
              <a:srgbClr val="45646B"/>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Оправдание</a:t>
            </a:r>
          </a:p>
        </p:txBody>
      </p:sp>
      <p:cxnSp>
        <p:nvCxnSpPr>
          <p:cNvPr id="17" name="Прямая со стрелкой 16"/>
          <p:cNvCxnSpPr/>
          <p:nvPr/>
        </p:nvCxnSpPr>
        <p:spPr>
          <a:xfrm flipH="1">
            <a:off x="3205249" y="4483335"/>
            <a:ext cx="1021507"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Прямая со стрелкой 17"/>
          <p:cNvCxnSpPr/>
          <p:nvPr/>
        </p:nvCxnSpPr>
        <p:spPr>
          <a:xfrm flipH="1">
            <a:off x="7397636" y="4483335"/>
            <a:ext cx="1021507"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Прямая со стрелкой 28"/>
          <p:cNvCxnSpPr/>
          <p:nvPr/>
        </p:nvCxnSpPr>
        <p:spPr>
          <a:xfrm>
            <a:off x="9983585" y="2831869"/>
            <a:ext cx="1" cy="728753"/>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Прямая со стрелкой 39"/>
          <p:cNvCxnSpPr/>
          <p:nvPr/>
        </p:nvCxnSpPr>
        <p:spPr>
          <a:xfrm>
            <a:off x="5476027" y="5636029"/>
            <a:ext cx="350894" cy="670566"/>
          </a:xfrm>
          <a:prstGeom prst="straightConnector1">
            <a:avLst/>
          </a:prstGeom>
          <a:ln w="57150" cap="flat" cmpd="sng" algn="ctr">
            <a:solidFill>
              <a:schemeClr val="bg1">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Скругленный прямоугольник 45"/>
          <p:cNvSpPr/>
          <p:nvPr/>
        </p:nvSpPr>
        <p:spPr>
          <a:xfrm>
            <a:off x="5998326" y="5904810"/>
            <a:ext cx="2865120" cy="803571"/>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mj-lt"/>
              </a:rPr>
              <a:t>Не заслуженно, но доказано</a:t>
            </a:r>
          </a:p>
        </p:txBody>
      </p:sp>
    </p:spTree>
    <p:extLst>
      <p:ext uri="{BB962C8B-B14F-4D97-AF65-F5344CB8AC3E}">
        <p14:creationId xmlns:p14="http://schemas.microsoft.com/office/powerpoint/2010/main" val="1654440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296785"/>
            <a:ext cx="10515600" cy="4880178"/>
          </a:xfrm>
        </p:spPr>
        <p:txBody>
          <a:bodyPr>
            <a:normAutofit/>
          </a:bodyPr>
          <a:lstStyle/>
          <a:p>
            <a:pPr marL="0" indent="0" algn="ctr">
              <a:buNone/>
            </a:pPr>
            <a:r>
              <a:rPr lang="ru-RU" sz="3600" dirty="0">
                <a:latin typeface="+mj-lt"/>
              </a:rPr>
              <a:t>«Если вы припомните все, что есть в человеке хорошего, святого, благородного и любезного, а затем предложите все это ангелам Божьим в качестве заслуги, играющей важную роль в деле спасения человеческой души, такое предложение будет воспринято как измена».</a:t>
            </a:r>
          </a:p>
          <a:p>
            <a:pPr marL="0" indent="0" algn="ctr">
              <a:buNone/>
            </a:pPr>
            <a:endParaRPr lang="ru-RU" sz="3600" dirty="0">
              <a:latin typeface="+mj-lt"/>
            </a:endParaRPr>
          </a:p>
          <a:p>
            <a:pPr marL="0" indent="0" algn="ctr">
              <a:buNone/>
            </a:pPr>
            <a:r>
              <a:rPr lang="ru-RU" sz="3600" b="1" dirty="0">
                <a:latin typeface="+mj-lt"/>
              </a:rPr>
              <a:t>- Эллен Уайт «Вера и дела», с. 24</a:t>
            </a:r>
          </a:p>
        </p:txBody>
      </p:sp>
    </p:spTree>
    <p:extLst>
      <p:ext uri="{BB962C8B-B14F-4D97-AF65-F5344CB8AC3E}">
        <p14:creationId xmlns:p14="http://schemas.microsoft.com/office/powerpoint/2010/main" val="1974352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Три аспекта спасения (Рим. 5-6)</a:t>
            </a:r>
          </a:p>
        </p:txBody>
      </p:sp>
      <p:sp>
        <p:nvSpPr>
          <p:cNvPr id="3" name="Объект 2"/>
          <p:cNvSpPr>
            <a:spLocks noGrp="1"/>
          </p:cNvSpPr>
          <p:nvPr>
            <p:ph idx="1"/>
          </p:nvPr>
        </p:nvSpPr>
        <p:spPr>
          <a:xfrm>
            <a:off x="838200" y="1547752"/>
            <a:ext cx="5562600" cy="5152305"/>
          </a:xfrm>
        </p:spPr>
        <p:txBody>
          <a:bodyPr>
            <a:noAutofit/>
          </a:bodyPr>
          <a:lstStyle/>
          <a:p>
            <a:pPr marL="0" indent="0">
              <a:buNone/>
            </a:pPr>
            <a:r>
              <a:rPr lang="ru-RU" sz="2400" b="1" dirty="0">
                <a:latin typeface="+mj-lt"/>
              </a:rPr>
              <a:t>Рим. 5:6-21</a:t>
            </a:r>
          </a:p>
          <a:p>
            <a:pPr marL="0" indent="0">
              <a:buNone/>
            </a:pPr>
            <a:r>
              <a:rPr lang="ru-RU" sz="2400" dirty="0">
                <a:latin typeface="+mj-lt"/>
              </a:rPr>
              <a:t>«немощные» (6), «нечестивые» (6), «</a:t>
            </a:r>
            <a:r>
              <a:rPr lang="en-US" sz="2400" dirty="0">
                <a:latin typeface="+mj-lt"/>
              </a:rPr>
              <a:t>[</a:t>
            </a:r>
            <a:r>
              <a:rPr lang="ru-RU" sz="2400" dirty="0">
                <a:latin typeface="+mj-lt"/>
              </a:rPr>
              <a:t>не</a:t>
            </a:r>
            <a:r>
              <a:rPr lang="en-US" sz="2400" dirty="0">
                <a:latin typeface="+mj-lt"/>
              </a:rPr>
              <a:t>]</a:t>
            </a:r>
            <a:r>
              <a:rPr lang="ru-RU" sz="2400" dirty="0">
                <a:latin typeface="+mj-lt"/>
              </a:rPr>
              <a:t> праведники (7), «</a:t>
            </a:r>
            <a:r>
              <a:rPr lang="en-US" sz="2400" dirty="0">
                <a:latin typeface="+mj-lt"/>
              </a:rPr>
              <a:t>[</a:t>
            </a:r>
            <a:r>
              <a:rPr lang="ru-RU" sz="2400" dirty="0">
                <a:latin typeface="+mj-lt"/>
              </a:rPr>
              <a:t>не</a:t>
            </a:r>
            <a:r>
              <a:rPr lang="en-US" sz="2400" dirty="0">
                <a:latin typeface="+mj-lt"/>
              </a:rPr>
              <a:t>]</a:t>
            </a:r>
            <a:r>
              <a:rPr lang="ru-RU" sz="2400" dirty="0">
                <a:latin typeface="+mj-lt"/>
              </a:rPr>
              <a:t> благодетели» (7).</a:t>
            </a:r>
          </a:p>
          <a:p>
            <a:pPr marL="0" indent="0">
              <a:buNone/>
            </a:pPr>
            <a:r>
              <a:rPr lang="ru-RU" sz="2400" dirty="0">
                <a:latin typeface="+mj-lt"/>
              </a:rPr>
              <a:t>«грешники» (8).</a:t>
            </a:r>
          </a:p>
          <a:p>
            <a:pPr marL="0" indent="0">
              <a:buNone/>
            </a:pPr>
            <a:r>
              <a:rPr lang="ru-RU" sz="2400" dirty="0">
                <a:latin typeface="+mj-lt"/>
              </a:rPr>
              <a:t>«</a:t>
            </a:r>
            <a:r>
              <a:rPr lang="en-US" sz="2400" dirty="0">
                <a:latin typeface="+mj-lt"/>
              </a:rPr>
              <a:t>[</a:t>
            </a:r>
            <a:r>
              <a:rPr lang="ru-RU" sz="2400" dirty="0">
                <a:latin typeface="+mj-lt"/>
              </a:rPr>
              <a:t>под</a:t>
            </a:r>
            <a:r>
              <a:rPr lang="en-US" sz="2400" dirty="0">
                <a:latin typeface="+mj-lt"/>
              </a:rPr>
              <a:t>]</a:t>
            </a:r>
            <a:r>
              <a:rPr lang="ru-RU" sz="2400" dirty="0">
                <a:latin typeface="+mj-lt"/>
              </a:rPr>
              <a:t> гневом Божьим» (9).</a:t>
            </a:r>
          </a:p>
          <a:p>
            <a:pPr marL="0" indent="0">
              <a:buNone/>
            </a:pPr>
            <a:r>
              <a:rPr lang="ru-RU" sz="2400" dirty="0">
                <a:latin typeface="+mj-lt"/>
              </a:rPr>
              <a:t>«грех вошел в мир, и грехом смерть… потому что все согрешили» (12)</a:t>
            </a:r>
          </a:p>
          <a:p>
            <a:pPr marL="0" indent="0">
              <a:buNone/>
            </a:pPr>
            <a:r>
              <a:rPr lang="ru-RU" sz="2400" dirty="0">
                <a:latin typeface="+mj-lt"/>
              </a:rPr>
              <a:t>«и до </a:t>
            </a:r>
            <a:r>
              <a:rPr lang="ru-RU" sz="2400" b="1" u="sng" dirty="0">
                <a:latin typeface="+mj-lt"/>
              </a:rPr>
              <a:t>закона</a:t>
            </a:r>
            <a:r>
              <a:rPr lang="ru-RU" sz="2400" dirty="0">
                <a:latin typeface="+mj-lt"/>
              </a:rPr>
              <a:t> грех был в мире; но грех не вменяется, когда нет закона» (13).</a:t>
            </a:r>
          </a:p>
          <a:p>
            <a:pPr marL="0" indent="0">
              <a:buNone/>
            </a:pPr>
            <a:r>
              <a:rPr lang="ru-RU" sz="2400" dirty="0">
                <a:latin typeface="+mj-lt"/>
              </a:rPr>
              <a:t>«Закон же пришел после, и таким образом умножилось преступление. А когда умножился грех, стала </a:t>
            </a:r>
            <a:r>
              <a:rPr lang="ru-RU" sz="2400" dirty="0" err="1">
                <a:latin typeface="+mj-lt"/>
              </a:rPr>
              <a:t>преизобиловать</a:t>
            </a:r>
            <a:r>
              <a:rPr lang="ru-RU" sz="2400" dirty="0">
                <a:latin typeface="+mj-lt"/>
              </a:rPr>
              <a:t> благодать» (20).</a:t>
            </a:r>
          </a:p>
        </p:txBody>
      </p:sp>
      <p:sp>
        <p:nvSpPr>
          <p:cNvPr id="4" name="Прямоугольник 3"/>
          <p:cNvSpPr/>
          <p:nvPr/>
        </p:nvSpPr>
        <p:spPr>
          <a:xfrm>
            <a:off x="7238999" y="1547753"/>
            <a:ext cx="2071253" cy="1711500"/>
          </a:xfrm>
          <a:prstGeom prst="rect">
            <a:avLst/>
          </a:prstGeom>
          <a:solidFill>
            <a:srgbClr val="903B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atin typeface="+mj-lt"/>
              </a:rPr>
              <a:t>Тленная природа</a:t>
            </a:r>
          </a:p>
        </p:txBody>
      </p:sp>
      <p:sp>
        <p:nvSpPr>
          <p:cNvPr id="5" name="Прямоугольник 4"/>
          <p:cNvSpPr/>
          <p:nvPr/>
        </p:nvSpPr>
        <p:spPr>
          <a:xfrm>
            <a:off x="7238997" y="3276135"/>
            <a:ext cx="2071253" cy="1711500"/>
          </a:xfrm>
          <a:prstGeom prst="rect">
            <a:avLst/>
          </a:prstGeom>
          <a:solidFill>
            <a:srgbClr val="4F7A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atin typeface="+mj-lt"/>
              </a:rPr>
              <a:t>Неверные действия</a:t>
            </a:r>
          </a:p>
        </p:txBody>
      </p:sp>
      <p:sp>
        <p:nvSpPr>
          <p:cNvPr id="6" name="Прямоугольник 5"/>
          <p:cNvSpPr/>
          <p:nvPr/>
        </p:nvSpPr>
        <p:spPr>
          <a:xfrm>
            <a:off x="7238998" y="4987635"/>
            <a:ext cx="2071253" cy="1711500"/>
          </a:xfrm>
          <a:prstGeom prst="rect">
            <a:avLst/>
          </a:prstGeom>
          <a:solidFill>
            <a:srgbClr val="456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latin typeface="+mj-lt"/>
              </a:rPr>
              <a:t>Законное осуждение</a:t>
            </a:r>
          </a:p>
        </p:txBody>
      </p:sp>
      <p:cxnSp>
        <p:nvCxnSpPr>
          <p:cNvPr id="8" name="Прямая со стрелкой 7"/>
          <p:cNvCxnSpPr/>
          <p:nvPr/>
        </p:nvCxnSpPr>
        <p:spPr>
          <a:xfrm flipH="1" flipV="1">
            <a:off x="6151418" y="2543695"/>
            <a:ext cx="964277" cy="133003"/>
          </a:xfrm>
          <a:prstGeom prst="straightConnector1">
            <a:avLst/>
          </a:prstGeom>
          <a:ln w="57150" cap="flat" cmpd="sng" algn="ctr">
            <a:solidFill>
              <a:srgbClr val="903B20">
                <a:alpha val="67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Прямая со стрелкой 10"/>
          <p:cNvCxnSpPr/>
          <p:nvPr/>
        </p:nvCxnSpPr>
        <p:spPr>
          <a:xfrm flipH="1" flipV="1">
            <a:off x="3308465" y="3025833"/>
            <a:ext cx="3807231" cy="823276"/>
          </a:xfrm>
          <a:prstGeom prst="straightConnector1">
            <a:avLst/>
          </a:prstGeom>
          <a:ln w="57150" cap="flat" cmpd="sng" algn="ctr">
            <a:solidFill>
              <a:srgbClr val="903B20">
                <a:alpha val="71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Прямая со стрелкой 12"/>
          <p:cNvCxnSpPr/>
          <p:nvPr/>
        </p:nvCxnSpPr>
        <p:spPr>
          <a:xfrm flipH="1" flipV="1">
            <a:off x="3308464" y="3648075"/>
            <a:ext cx="3807233" cy="2224227"/>
          </a:xfrm>
          <a:prstGeom prst="straightConnector1">
            <a:avLst/>
          </a:prstGeom>
          <a:ln w="57150" cap="flat" cmpd="sng" algn="ctr">
            <a:solidFill>
              <a:srgbClr val="903B20">
                <a:alpha val="55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Прямая со стрелкой 14"/>
          <p:cNvCxnSpPr/>
          <p:nvPr/>
        </p:nvCxnSpPr>
        <p:spPr>
          <a:xfrm flipV="1">
            <a:off x="4504113" y="4076483"/>
            <a:ext cx="1415934" cy="6174"/>
          </a:xfrm>
          <a:prstGeom prst="straightConnector1">
            <a:avLst/>
          </a:prstGeom>
          <a:ln w="57150" cap="flat" cmpd="sng" algn="ctr">
            <a:solidFill>
              <a:schemeClr val="tx1">
                <a:alpha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50674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724101"/>
            <a:ext cx="10515600" cy="2726575"/>
          </a:xfrm>
          <a:ln>
            <a:solidFill>
              <a:schemeClr val="tx1"/>
            </a:solidFill>
          </a:ln>
        </p:spPr>
        <p:txBody>
          <a:bodyPr>
            <a:normAutofit fontScale="92500" lnSpcReduction="10000"/>
          </a:bodyPr>
          <a:lstStyle/>
          <a:p>
            <a:pPr marL="0" indent="0">
              <a:buNone/>
            </a:pPr>
            <a:r>
              <a:rPr lang="ru-RU" b="1" dirty="0">
                <a:latin typeface="+mj-lt"/>
              </a:rPr>
              <a:t>Рим. 5:1-2</a:t>
            </a:r>
          </a:p>
          <a:p>
            <a:pPr marL="0" indent="0">
              <a:buNone/>
            </a:pPr>
            <a:r>
              <a:rPr lang="ru-RU" dirty="0">
                <a:latin typeface="+mj-lt"/>
              </a:rPr>
              <a:t>Итак, </a:t>
            </a:r>
            <a:r>
              <a:rPr lang="ru-RU" b="1" dirty="0">
                <a:solidFill>
                  <a:srgbClr val="903B20"/>
                </a:solidFill>
                <a:latin typeface="+mj-lt"/>
              </a:rPr>
              <a:t>оправдавшись верою</a:t>
            </a:r>
            <a:r>
              <a:rPr lang="ru-RU" dirty="0">
                <a:latin typeface="+mj-lt"/>
              </a:rPr>
              <a:t>, мы имеем мир с Богом через Господа нашего Иисуса Христа, через Которого верою и получили мы доступ к той благодати, в которой стоим и </a:t>
            </a:r>
            <a:r>
              <a:rPr lang="ru-RU" b="1" dirty="0">
                <a:solidFill>
                  <a:srgbClr val="903B20"/>
                </a:solidFill>
                <a:latin typeface="+mj-lt"/>
              </a:rPr>
              <a:t>хвалимся надеждою славы Божией</a:t>
            </a:r>
            <a:r>
              <a:rPr lang="ru-RU" dirty="0">
                <a:latin typeface="+mj-lt"/>
              </a:rPr>
              <a:t>.</a:t>
            </a:r>
          </a:p>
          <a:p>
            <a:pPr marL="0" indent="0">
              <a:buNone/>
            </a:pPr>
            <a:r>
              <a:rPr lang="ru-RU" b="1" dirty="0">
                <a:latin typeface="+mj-lt"/>
              </a:rPr>
              <a:t>Рим. 5:5</a:t>
            </a:r>
          </a:p>
          <a:p>
            <a:pPr marL="0" indent="0">
              <a:buNone/>
            </a:pPr>
            <a:r>
              <a:rPr lang="ru-RU" dirty="0">
                <a:latin typeface="+mj-lt"/>
              </a:rPr>
              <a:t>а надежда не </a:t>
            </a:r>
            <a:r>
              <a:rPr lang="ru-RU" dirty="0" err="1">
                <a:latin typeface="+mj-lt"/>
              </a:rPr>
              <a:t>постыжает</a:t>
            </a:r>
            <a:r>
              <a:rPr lang="ru-RU" dirty="0">
                <a:latin typeface="+mj-lt"/>
              </a:rPr>
              <a:t>, </a:t>
            </a:r>
            <a:r>
              <a:rPr lang="ru-RU" b="1" dirty="0">
                <a:solidFill>
                  <a:srgbClr val="903B20"/>
                </a:solidFill>
                <a:latin typeface="+mj-lt"/>
              </a:rPr>
              <a:t>потому что любовь Божия излилась в сердца наши Духом Святым</a:t>
            </a:r>
            <a:r>
              <a:rPr lang="ru-RU" dirty="0">
                <a:latin typeface="+mj-lt"/>
              </a:rPr>
              <a:t>, данным нам.</a:t>
            </a:r>
          </a:p>
        </p:txBody>
      </p:sp>
      <p:sp>
        <p:nvSpPr>
          <p:cNvPr id="4" name="Заголовок 1"/>
          <p:cNvSpPr>
            <a:spLocks noGrp="1"/>
          </p:cNvSpPr>
          <p:nvPr>
            <p:ph type="title"/>
          </p:nvPr>
        </p:nvSpPr>
        <p:spPr>
          <a:xfrm>
            <a:off x="838200" y="365125"/>
            <a:ext cx="10515600" cy="1325563"/>
          </a:xfrm>
        </p:spPr>
        <p:txBody>
          <a:bodyPr/>
          <a:lstStyle/>
          <a:p>
            <a:r>
              <a:rPr lang="ru-RU" dirty="0"/>
              <a:t>Три аспекта спасения (Рим. 5-6)</a:t>
            </a:r>
          </a:p>
        </p:txBody>
      </p:sp>
      <p:sp>
        <p:nvSpPr>
          <p:cNvPr id="5" name="Прямоугольник 4"/>
          <p:cNvSpPr/>
          <p:nvPr/>
        </p:nvSpPr>
        <p:spPr>
          <a:xfrm>
            <a:off x="8295501" y="1579416"/>
            <a:ext cx="2539302" cy="1413164"/>
          </a:xfrm>
          <a:prstGeom prst="rect">
            <a:avLst/>
          </a:prstGeom>
          <a:ln w="57150">
            <a:solidFill>
              <a:srgbClr val="903B2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000" dirty="0">
                <a:latin typeface="+mj-lt"/>
              </a:rPr>
              <a:t>Прославление</a:t>
            </a:r>
            <a:endParaRPr lang="ru-RU" sz="3000" b="1" dirty="0">
              <a:latin typeface="+mj-lt"/>
            </a:endParaRPr>
          </a:p>
        </p:txBody>
      </p:sp>
      <p:sp>
        <p:nvSpPr>
          <p:cNvPr id="6" name="Прямоугольник 5"/>
          <p:cNvSpPr/>
          <p:nvPr/>
        </p:nvSpPr>
        <p:spPr>
          <a:xfrm>
            <a:off x="4747954" y="1579416"/>
            <a:ext cx="2490444" cy="1413164"/>
          </a:xfrm>
          <a:prstGeom prst="rect">
            <a:avLst/>
          </a:prstGeom>
          <a:ln w="57150">
            <a:solidFill>
              <a:srgbClr val="4F7A32"/>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Освящение</a:t>
            </a:r>
          </a:p>
        </p:txBody>
      </p:sp>
      <p:sp>
        <p:nvSpPr>
          <p:cNvPr id="7" name="Прямоугольник 6"/>
          <p:cNvSpPr/>
          <p:nvPr/>
        </p:nvSpPr>
        <p:spPr>
          <a:xfrm>
            <a:off x="1047405" y="1579416"/>
            <a:ext cx="2643446" cy="1413164"/>
          </a:xfrm>
          <a:prstGeom prst="rect">
            <a:avLst/>
          </a:prstGeom>
          <a:ln w="57150">
            <a:solidFill>
              <a:srgbClr val="45646B"/>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Оправдание</a:t>
            </a:r>
            <a:endParaRPr lang="ru-RU" sz="3200" b="1" dirty="0">
              <a:latin typeface="+mj-lt"/>
            </a:endParaRPr>
          </a:p>
        </p:txBody>
      </p:sp>
      <p:cxnSp>
        <p:nvCxnSpPr>
          <p:cNvPr id="8" name="Прямая со стрелкой 7"/>
          <p:cNvCxnSpPr/>
          <p:nvPr/>
        </p:nvCxnSpPr>
        <p:spPr>
          <a:xfrm>
            <a:off x="2693324" y="3158836"/>
            <a:ext cx="532014" cy="931026"/>
          </a:xfrm>
          <a:prstGeom prst="straightConnector1">
            <a:avLst/>
          </a:prstGeom>
          <a:ln w="57150" cap="flat" cmpd="sng" algn="ctr">
            <a:solidFill>
              <a:srgbClr val="903B20">
                <a:alpha val="55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Прямая со стрелкой 10"/>
          <p:cNvCxnSpPr/>
          <p:nvPr/>
        </p:nvCxnSpPr>
        <p:spPr>
          <a:xfrm>
            <a:off x="5993176" y="3158836"/>
            <a:ext cx="690257" cy="2310939"/>
          </a:xfrm>
          <a:prstGeom prst="straightConnector1">
            <a:avLst/>
          </a:prstGeom>
          <a:ln w="57150" cap="flat" cmpd="sng" algn="ctr">
            <a:solidFill>
              <a:srgbClr val="903B20">
                <a:alpha val="55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Прямая со стрелкой 12"/>
          <p:cNvCxnSpPr/>
          <p:nvPr/>
        </p:nvCxnSpPr>
        <p:spPr>
          <a:xfrm flipH="1">
            <a:off x="8380314" y="3158835"/>
            <a:ext cx="991836" cy="1446416"/>
          </a:xfrm>
          <a:prstGeom prst="straightConnector1">
            <a:avLst/>
          </a:prstGeom>
          <a:ln w="57150" cap="flat" cmpd="sng" algn="ctr">
            <a:solidFill>
              <a:srgbClr val="903B20">
                <a:alpha val="55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90248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488870"/>
            <a:ext cx="10515600" cy="1745674"/>
          </a:xfrm>
          <a:ln>
            <a:solidFill>
              <a:schemeClr val="tx1"/>
            </a:solidFill>
          </a:ln>
        </p:spPr>
        <p:txBody>
          <a:bodyPr>
            <a:normAutofit/>
          </a:bodyPr>
          <a:lstStyle/>
          <a:p>
            <a:pPr marL="0" indent="0">
              <a:buNone/>
            </a:pPr>
            <a:r>
              <a:rPr lang="ru-RU" b="1" dirty="0">
                <a:latin typeface="+mj-lt"/>
              </a:rPr>
              <a:t>Рим. 6:22</a:t>
            </a:r>
          </a:p>
          <a:p>
            <a:pPr marL="0" indent="0">
              <a:buNone/>
            </a:pPr>
            <a:r>
              <a:rPr lang="ru-RU" dirty="0">
                <a:latin typeface="+mj-lt"/>
              </a:rPr>
              <a:t>Но ныне, когда вы </a:t>
            </a:r>
            <a:r>
              <a:rPr lang="ru-RU" b="1" dirty="0">
                <a:solidFill>
                  <a:srgbClr val="903B20"/>
                </a:solidFill>
                <a:latin typeface="+mj-lt"/>
              </a:rPr>
              <a:t>освободились</a:t>
            </a:r>
            <a:r>
              <a:rPr lang="ru-RU" dirty="0">
                <a:latin typeface="+mj-lt"/>
              </a:rPr>
              <a:t> от греха и </a:t>
            </a:r>
            <a:r>
              <a:rPr lang="ru-RU" b="1" dirty="0">
                <a:solidFill>
                  <a:srgbClr val="903B20"/>
                </a:solidFill>
                <a:latin typeface="+mj-lt"/>
              </a:rPr>
              <a:t>стали рабами Богу</a:t>
            </a:r>
            <a:r>
              <a:rPr lang="ru-RU" dirty="0">
                <a:latin typeface="+mj-lt"/>
              </a:rPr>
              <a:t>, плод ваш есть святость, а конец — </a:t>
            </a:r>
            <a:r>
              <a:rPr lang="ru-RU" b="1" dirty="0">
                <a:solidFill>
                  <a:srgbClr val="903B20"/>
                </a:solidFill>
                <a:latin typeface="+mj-lt"/>
              </a:rPr>
              <a:t>жизнь вечная </a:t>
            </a:r>
            <a:r>
              <a:rPr lang="en-US" b="1" dirty="0">
                <a:solidFill>
                  <a:srgbClr val="903B20"/>
                </a:solidFill>
                <a:latin typeface="+mj-lt"/>
              </a:rPr>
              <a:t>[</a:t>
            </a:r>
            <a:r>
              <a:rPr lang="ru-RU" b="1" dirty="0">
                <a:solidFill>
                  <a:srgbClr val="903B20"/>
                </a:solidFill>
                <a:latin typeface="+mj-lt"/>
              </a:rPr>
              <a:t>прославление</a:t>
            </a:r>
            <a:r>
              <a:rPr lang="en-US" b="1" dirty="0">
                <a:solidFill>
                  <a:srgbClr val="903B20"/>
                </a:solidFill>
                <a:latin typeface="+mj-lt"/>
              </a:rPr>
              <a:t>]</a:t>
            </a:r>
            <a:r>
              <a:rPr lang="ru-RU" dirty="0">
                <a:latin typeface="+mj-lt"/>
              </a:rPr>
              <a:t>.</a:t>
            </a:r>
          </a:p>
        </p:txBody>
      </p:sp>
      <p:sp>
        <p:nvSpPr>
          <p:cNvPr id="4" name="Заголовок 1"/>
          <p:cNvSpPr>
            <a:spLocks noGrp="1"/>
          </p:cNvSpPr>
          <p:nvPr>
            <p:ph type="title"/>
          </p:nvPr>
        </p:nvSpPr>
        <p:spPr>
          <a:xfrm>
            <a:off x="838200" y="365125"/>
            <a:ext cx="10515600" cy="1325563"/>
          </a:xfrm>
        </p:spPr>
        <p:txBody>
          <a:bodyPr/>
          <a:lstStyle/>
          <a:p>
            <a:r>
              <a:rPr lang="ru-RU" dirty="0"/>
              <a:t>Три аспекта спасения (Рим. 5-6)</a:t>
            </a:r>
          </a:p>
        </p:txBody>
      </p:sp>
      <p:sp>
        <p:nvSpPr>
          <p:cNvPr id="5" name="Прямоугольник 4"/>
          <p:cNvSpPr/>
          <p:nvPr/>
        </p:nvSpPr>
        <p:spPr>
          <a:xfrm>
            <a:off x="8295501" y="1579416"/>
            <a:ext cx="2539302" cy="1413164"/>
          </a:xfrm>
          <a:prstGeom prst="rect">
            <a:avLst/>
          </a:prstGeom>
          <a:ln w="57150">
            <a:solidFill>
              <a:srgbClr val="903B2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000" dirty="0">
                <a:latin typeface="+mj-lt"/>
              </a:rPr>
              <a:t>Прославление</a:t>
            </a:r>
            <a:endParaRPr lang="ru-RU" sz="3000" b="1" dirty="0">
              <a:latin typeface="+mj-lt"/>
            </a:endParaRPr>
          </a:p>
        </p:txBody>
      </p:sp>
      <p:sp>
        <p:nvSpPr>
          <p:cNvPr id="6" name="Прямоугольник 5"/>
          <p:cNvSpPr/>
          <p:nvPr/>
        </p:nvSpPr>
        <p:spPr>
          <a:xfrm>
            <a:off x="4747954" y="1579416"/>
            <a:ext cx="2490444" cy="1413164"/>
          </a:xfrm>
          <a:prstGeom prst="rect">
            <a:avLst/>
          </a:prstGeom>
          <a:ln w="57150">
            <a:solidFill>
              <a:srgbClr val="4F7A32"/>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Освящение</a:t>
            </a:r>
          </a:p>
        </p:txBody>
      </p:sp>
      <p:sp>
        <p:nvSpPr>
          <p:cNvPr id="7" name="Прямоугольник 6"/>
          <p:cNvSpPr/>
          <p:nvPr/>
        </p:nvSpPr>
        <p:spPr>
          <a:xfrm>
            <a:off x="1047405" y="1579416"/>
            <a:ext cx="2643446" cy="1413164"/>
          </a:xfrm>
          <a:prstGeom prst="rect">
            <a:avLst/>
          </a:prstGeom>
          <a:ln w="57150">
            <a:solidFill>
              <a:srgbClr val="45646B"/>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Оправдание</a:t>
            </a:r>
            <a:endParaRPr lang="ru-RU" sz="3200" b="1" dirty="0">
              <a:latin typeface="+mj-lt"/>
            </a:endParaRPr>
          </a:p>
        </p:txBody>
      </p:sp>
      <p:cxnSp>
        <p:nvCxnSpPr>
          <p:cNvPr id="8" name="Прямая со стрелкой 7"/>
          <p:cNvCxnSpPr/>
          <p:nvPr/>
        </p:nvCxnSpPr>
        <p:spPr>
          <a:xfrm>
            <a:off x="2693324" y="3158836"/>
            <a:ext cx="1928552" cy="1795549"/>
          </a:xfrm>
          <a:prstGeom prst="straightConnector1">
            <a:avLst/>
          </a:prstGeom>
          <a:ln w="57150" cap="flat" cmpd="sng" algn="ctr">
            <a:solidFill>
              <a:srgbClr val="903B20">
                <a:alpha val="55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Прямая со стрелкой 10"/>
          <p:cNvCxnSpPr/>
          <p:nvPr/>
        </p:nvCxnSpPr>
        <p:spPr>
          <a:xfrm>
            <a:off x="5993176" y="3158836"/>
            <a:ext cx="2020293" cy="1795549"/>
          </a:xfrm>
          <a:prstGeom prst="straightConnector1">
            <a:avLst/>
          </a:prstGeom>
          <a:ln w="57150" cap="flat" cmpd="sng" algn="ctr">
            <a:solidFill>
              <a:srgbClr val="903B20">
                <a:alpha val="55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Прямая со стрелкой 12"/>
          <p:cNvCxnSpPr/>
          <p:nvPr/>
        </p:nvCxnSpPr>
        <p:spPr>
          <a:xfrm flipH="1">
            <a:off x="6766560" y="3158835"/>
            <a:ext cx="2605590" cy="2277689"/>
          </a:xfrm>
          <a:prstGeom prst="straightConnector1">
            <a:avLst/>
          </a:prstGeom>
          <a:ln w="57150" cap="flat" cmpd="sng" algn="ctr">
            <a:solidFill>
              <a:srgbClr val="903B20">
                <a:alpha val="55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4480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Да</a:t>
            </a:r>
            <a:r>
              <a:rPr lang="ru-RU" b="1" dirty="0"/>
              <a:t>, потому что мы рождены от Бога</a:t>
            </a:r>
          </a:p>
        </p:txBody>
      </p:sp>
      <p:sp>
        <p:nvSpPr>
          <p:cNvPr id="3" name="Объект 2"/>
          <p:cNvSpPr>
            <a:spLocks noGrp="1"/>
          </p:cNvSpPr>
          <p:nvPr>
            <p:ph idx="1"/>
          </p:nvPr>
        </p:nvSpPr>
        <p:spPr/>
        <p:txBody>
          <a:bodyPr>
            <a:normAutofit/>
          </a:bodyPr>
          <a:lstStyle/>
          <a:p>
            <a:pPr marL="0" indent="0">
              <a:buNone/>
            </a:pPr>
            <a:r>
              <a:rPr lang="ru-RU" sz="3600" dirty="0"/>
              <a:t>Для сего‐то и явился Сын Божий, чтобы разрушить дела </a:t>
            </a:r>
            <a:r>
              <a:rPr lang="ru-RU" sz="3600" dirty="0" err="1"/>
              <a:t>диавола</a:t>
            </a:r>
            <a:r>
              <a:rPr lang="ru-RU" sz="3600" dirty="0"/>
              <a:t>. ⁹ Всякий, рожденный от Бога, не делает греха, потому что семя Его пребывает в нем; и он не может грешить, потому что рожден от Бога. ¹⁰ Дети Божии и дети </a:t>
            </a:r>
            <a:r>
              <a:rPr lang="ru-RU" sz="3600" dirty="0" err="1"/>
              <a:t>диавола</a:t>
            </a:r>
            <a:r>
              <a:rPr lang="ru-RU" sz="3600" dirty="0"/>
              <a:t> </a:t>
            </a:r>
            <a:r>
              <a:rPr lang="ru-RU" sz="3600" dirty="0" err="1"/>
              <a:t>узнаю́тся</a:t>
            </a:r>
            <a:r>
              <a:rPr lang="ru-RU" sz="3600" dirty="0"/>
              <a:t> так: всякий, не делающий правды, не есть от Бога, равно и не любящий брата своего.</a:t>
            </a:r>
          </a:p>
        </p:txBody>
      </p:sp>
    </p:spTree>
    <p:extLst>
      <p:ext uri="{BB962C8B-B14F-4D97-AF65-F5344CB8AC3E}">
        <p14:creationId xmlns:p14="http://schemas.microsoft.com/office/powerpoint/2010/main" val="1916670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450" y="115747"/>
            <a:ext cx="10515600" cy="1325563"/>
          </a:xfrm>
        </p:spPr>
        <p:txBody>
          <a:bodyPr/>
          <a:lstStyle/>
          <a:p>
            <a:r>
              <a:rPr lang="ru-RU" dirty="0"/>
              <a:t>Три аспекта спасения (Рим. 5-6)</a:t>
            </a:r>
          </a:p>
        </p:txBody>
      </p:sp>
      <p:sp>
        <p:nvSpPr>
          <p:cNvPr id="3" name="Объект 2"/>
          <p:cNvSpPr>
            <a:spLocks noGrp="1"/>
          </p:cNvSpPr>
          <p:nvPr>
            <p:ph idx="1"/>
          </p:nvPr>
        </p:nvSpPr>
        <p:spPr>
          <a:xfrm>
            <a:off x="5726733" y="1424685"/>
            <a:ext cx="6193716" cy="5249572"/>
          </a:xfrm>
        </p:spPr>
        <p:txBody>
          <a:bodyPr>
            <a:noAutofit/>
          </a:bodyPr>
          <a:lstStyle/>
          <a:p>
            <a:pPr marL="0" indent="0">
              <a:buNone/>
            </a:pPr>
            <a:r>
              <a:rPr lang="ru-RU" sz="2200" b="1" dirty="0">
                <a:latin typeface="+mj-lt"/>
              </a:rPr>
              <a:t>Рим. 8</a:t>
            </a:r>
          </a:p>
          <a:p>
            <a:pPr marL="0" indent="0">
              <a:buNone/>
            </a:pPr>
            <a:r>
              <a:rPr lang="ru-RU" sz="2200" dirty="0">
                <a:latin typeface="+mj-lt"/>
              </a:rPr>
              <a:t>«нет осуждения тем, которые во Христе» (1)</a:t>
            </a:r>
          </a:p>
          <a:p>
            <a:pPr marL="0" indent="0">
              <a:buNone/>
            </a:pPr>
            <a:r>
              <a:rPr lang="ru-RU" sz="2200" dirty="0">
                <a:latin typeface="+mj-lt"/>
              </a:rPr>
              <a:t>«живут не по плоти, но по духу, потому что закон духа жизни во Христе Иисусе освободил меня от закона греха и смерти…» (1-2) «чтобы оправдание закона исполнилось в нас» (4)</a:t>
            </a:r>
          </a:p>
          <a:p>
            <a:pPr marL="0" indent="0">
              <a:buNone/>
            </a:pPr>
            <a:r>
              <a:rPr lang="ru-RU" sz="2200" dirty="0">
                <a:latin typeface="+mj-lt"/>
              </a:rPr>
              <a:t>«А если дети, то и наследники, наследники Божии, сонаследники же Христу, если только с Ним страдаем, чтобы с Ним и прославиться» (17)</a:t>
            </a:r>
            <a:br>
              <a:rPr lang="ru-RU" sz="2200" dirty="0">
                <a:latin typeface="+mj-lt"/>
              </a:rPr>
            </a:br>
            <a:r>
              <a:rPr lang="ru-RU" sz="2200" dirty="0">
                <a:latin typeface="+mj-lt"/>
              </a:rPr>
              <a:t>«с тою славою» (18)</a:t>
            </a:r>
            <a:br>
              <a:rPr lang="ru-RU" sz="2200" dirty="0">
                <a:latin typeface="+mj-lt"/>
              </a:rPr>
            </a:br>
            <a:r>
              <a:rPr lang="ru-RU" sz="2200" dirty="0">
                <a:latin typeface="+mj-lt"/>
              </a:rPr>
              <a:t>«что и сама тварь освобождена будет от рабства тлению в свободу славы детей Божиих» (21)</a:t>
            </a:r>
            <a:br>
              <a:rPr lang="ru-RU" sz="2200" dirty="0">
                <a:latin typeface="+mj-lt"/>
              </a:rPr>
            </a:br>
            <a:r>
              <a:rPr lang="ru-RU" sz="2200" dirty="0">
                <a:latin typeface="+mj-lt"/>
              </a:rPr>
              <a:t>«искупления тела нашего» (23)</a:t>
            </a:r>
            <a:br>
              <a:rPr lang="ru-RU" sz="2200" dirty="0">
                <a:latin typeface="+mj-lt"/>
              </a:rPr>
            </a:br>
            <a:r>
              <a:rPr lang="ru-RU" sz="2200" dirty="0">
                <a:latin typeface="+mj-lt"/>
              </a:rPr>
              <a:t>«Также и Дух подкрепляет нас в немощах наших» (26)</a:t>
            </a:r>
          </a:p>
        </p:txBody>
      </p:sp>
      <p:sp>
        <p:nvSpPr>
          <p:cNvPr id="4" name="Прямоугольник 3"/>
          <p:cNvSpPr/>
          <p:nvPr/>
        </p:nvSpPr>
        <p:spPr>
          <a:xfrm>
            <a:off x="476609" y="4996007"/>
            <a:ext cx="1813558" cy="1711500"/>
          </a:xfrm>
          <a:prstGeom prst="rect">
            <a:avLst/>
          </a:prstGeom>
          <a:solidFill>
            <a:srgbClr val="903B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mj-lt"/>
              </a:rPr>
              <a:t>Тленная природа</a:t>
            </a:r>
          </a:p>
        </p:txBody>
      </p:sp>
      <p:sp>
        <p:nvSpPr>
          <p:cNvPr id="5" name="Прямоугольник 4"/>
          <p:cNvSpPr/>
          <p:nvPr/>
        </p:nvSpPr>
        <p:spPr>
          <a:xfrm>
            <a:off x="476609" y="3271880"/>
            <a:ext cx="1813558" cy="1711500"/>
          </a:xfrm>
          <a:prstGeom prst="rect">
            <a:avLst/>
          </a:prstGeom>
          <a:solidFill>
            <a:srgbClr val="4F7A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mj-lt"/>
              </a:rPr>
              <a:t>Неверные действия</a:t>
            </a:r>
          </a:p>
        </p:txBody>
      </p:sp>
      <p:sp>
        <p:nvSpPr>
          <p:cNvPr id="6" name="Прямоугольник 5"/>
          <p:cNvSpPr/>
          <p:nvPr/>
        </p:nvSpPr>
        <p:spPr>
          <a:xfrm>
            <a:off x="476609" y="1547753"/>
            <a:ext cx="1813558" cy="1711500"/>
          </a:xfrm>
          <a:prstGeom prst="rect">
            <a:avLst/>
          </a:prstGeom>
          <a:solidFill>
            <a:srgbClr val="456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latin typeface="+mj-lt"/>
              </a:rPr>
              <a:t>Законное осуждение</a:t>
            </a:r>
          </a:p>
        </p:txBody>
      </p:sp>
      <p:cxnSp>
        <p:nvCxnSpPr>
          <p:cNvPr id="8" name="Прямая со стрелкой 7"/>
          <p:cNvCxnSpPr/>
          <p:nvPr/>
        </p:nvCxnSpPr>
        <p:spPr>
          <a:xfrm flipV="1">
            <a:off x="4984912" y="2094807"/>
            <a:ext cx="634492" cy="182705"/>
          </a:xfrm>
          <a:prstGeom prst="straightConnector1">
            <a:avLst/>
          </a:prstGeom>
          <a:ln w="57150" cap="flat" cmpd="sng" algn="ctr">
            <a:solidFill>
              <a:srgbClr val="903B20">
                <a:alpha val="67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Прямая со стрелкой 10"/>
          <p:cNvCxnSpPr/>
          <p:nvPr/>
        </p:nvCxnSpPr>
        <p:spPr>
          <a:xfrm flipV="1">
            <a:off x="4977957" y="3216080"/>
            <a:ext cx="632400" cy="884548"/>
          </a:xfrm>
          <a:prstGeom prst="straightConnector1">
            <a:avLst/>
          </a:prstGeom>
          <a:ln w="57150" cap="flat" cmpd="sng" algn="ctr">
            <a:solidFill>
              <a:srgbClr val="903B20">
                <a:alpha val="71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Прямая со стрелкой 12"/>
          <p:cNvCxnSpPr/>
          <p:nvPr/>
        </p:nvCxnSpPr>
        <p:spPr>
          <a:xfrm flipV="1">
            <a:off x="4984912" y="5203767"/>
            <a:ext cx="741821" cy="649853"/>
          </a:xfrm>
          <a:prstGeom prst="straightConnector1">
            <a:avLst/>
          </a:prstGeom>
          <a:ln w="57150" cap="flat" cmpd="sng" algn="ctr">
            <a:solidFill>
              <a:srgbClr val="903B20">
                <a:alpha val="55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Прямоугольник 11"/>
          <p:cNvSpPr/>
          <p:nvPr/>
        </p:nvSpPr>
        <p:spPr>
          <a:xfrm>
            <a:off x="2501452" y="5370521"/>
            <a:ext cx="2353187" cy="962471"/>
          </a:xfrm>
          <a:prstGeom prst="rect">
            <a:avLst/>
          </a:prstGeom>
          <a:ln w="57150">
            <a:solidFill>
              <a:srgbClr val="903B2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2800" dirty="0">
                <a:latin typeface="+mj-lt"/>
              </a:rPr>
              <a:t>Прославление</a:t>
            </a:r>
            <a:endParaRPr lang="ru-RU" sz="2800" b="1" dirty="0">
              <a:latin typeface="+mj-lt"/>
            </a:endParaRPr>
          </a:p>
        </p:txBody>
      </p:sp>
      <p:sp>
        <p:nvSpPr>
          <p:cNvPr id="14" name="Прямоугольник 13"/>
          <p:cNvSpPr/>
          <p:nvPr/>
        </p:nvSpPr>
        <p:spPr>
          <a:xfrm>
            <a:off x="2501452" y="3670891"/>
            <a:ext cx="2353187" cy="962471"/>
          </a:xfrm>
          <a:prstGeom prst="rect">
            <a:avLst/>
          </a:prstGeom>
          <a:ln w="57150">
            <a:solidFill>
              <a:srgbClr val="4F7A32"/>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2800" dirty="0">
                <a:latin typeface="+mj-lt"/>
              </a:rPr>
              <a:t>Освящение</a:t>
            </a:r>
          </a:p>
        </p:txBody>
      </p:sp>
      <p:sp>
        <p:nvSpPr>
          <p:cNvPr id="16" name="Прямоугольник 15"/>
          <p:cNvSpPr/>
          <p:nvPr/>
        </p:nvSpPr>
        <p:spPr>
          <a:xfrm>
            <a:off x="2501452" y="1909045"/>
            <a:ext cx="2353187" cy="962471"/>
          </a:xfrm>
          <a:prstGeom prst="rect">
            <a:avLst/>
          </a:prstGeom>
          <a:ln w="57150">
            <a:solidFill>
              <a:srgbClr val="45646B"/>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2800" dirty="0">
                <a:latin typeface="+mj-lt"/>
              </a:rPr>
              <a:t>Оправдание</a:t>
            </a:r>
            <a:endParaRPr lang="ru-RU" sz="2800" b="1" dirty="0">
              <a:latin typeface="+mj-lt"/>
            </a:endParaRPr>
          </a:p>
        </p:txBody>
      </p:sp>
    </p:spTree>
    <p:extLst>
      <p:ext uri="{BB962C8B-B14F-4D97-AF65-F5344CB8AC3E}">
        <p14:creationId xmlns:p14="http://schemas.microsoft.com/office/powerpoint/2010/main" val="567318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5321" y="3175463"/>
            <a:ext cx="10716491" cy="3557845"/>
          </a:xfrm>
          <a:ln w="63500">
            <a:solidFill>
              <a:schemeClr val="bg1">
                <a:lumMod val="50000"/>
                <a:alpha val="60000"/>
              </a:schemeClr>
            </a:solidFill>
          </a:ln>
        </p:spPr>
        <p:txBody>
          <a:bodyPr>
            <a:normAutofit fontScale="92500" lnSpcReduction="20000"/>
          </a:bodyPr>
          <a:lstStyle/>
          <a:p>
            <a:pPr marL="0" indent="0">
              <a:buNone/>
            </a:pPr>
            <a:r>
              <a:rPr lang="ru-RU" b="1" dirty="0" err="1">
                <a:latin typeface="+mj-lt"/>
              </a:rPr>
              <a:t>Флп</a:t>
            </a:r>
            <a:r>
              <a:rPr lang="ru-RU" b="1" dirty="0">
                <a:latin typeface="+mj-lt"/>
              </a:rPr>
              <a:t>. 3:9-15</a:t>
            </a:r>
          </a:p>
          <a:p>
            <a:pPr marL="0" indent="0">
              <a:buNone/>
            </a:pPr>
            <a:r>
              <a:rPr lang="ru-RU" dirty="0">
                <a:latin typeface="+mj-lt"/>
              </a:rPr>
              <a:t>⁹ и найтись в Нем не со своею праведностью, которая от закона, но с тою, которая через веру во Христа, </a:t>
            </a:r>
            <a:r>
              <a:rPr lang="ru-RU" b="1" dirty="0">
                <a:solidFill>
                  <a:srgbClr val="903B20"/>
                </a:solidFill>
                <a:latin typeface="+mj-lt"/>
              </a:rPr>
              <a:t>с праведностью от Бога по вере</a:t>
            </a:r>
            <a:r>
              <a:rPr lang="ru-RU" dirty="0">
                <a:latin typeface="+mj-lt"/>
              </a:rPr>
              <a:t>; ¹⁰ чтобы познать Его, и силу воскресения Его, и участие в страданиях Его, сообразуясь смерти Его, ¹¹ чтобы достигнуть </a:t>
            </a:r>
            <a:r>
              <a:rPr lang="ru-RU" b="1" dirty="0">
                <a:solidFill>
                  <a:srgbClr val="903B20"/>
                </a:solidFill>
                <a:latin typeface="+mj-lt"/>
              </a:rPr>
              <a:t>воскресения мертвых</a:t>
            </a:r>
            <a:r>
              <a:rPr lang="ru-RU" dirty="0">
                <a:latin typeface="+mj-lt"/>
              </a:rPr>
              <a:t>. ¹² Говорю так не потому, чтобы я уже достиг или </a:t>
            </a:r>
            <a:r>
              <a:rPr lang="ru-RU" dirty="0" err="1">
                <a:latin typeface="+mj-lt"/>
              </a:rPr>
              <a:t>усовершился</a:t>
            </a:r>
            <a:r>
              <a:rPr lang="ru-RU" dirty="0">
                <a:latin typeface="+mj-lt"/>
              </a:rPr>
              <a:t>; </a:t>
            </a:r>
            <a:r>
              <a:rPr lang="ru-RU" b="1" dirty="0">
                <a:solidFill>
                  <a:srgbClr val="903B20"/>
                </a:solidFill>
                <a:latin typeface="+mj-lt"/>
              </a:rPr>
              <a:t>но стремлюсь, не достигну ли и я, как достиг меня Христос Иисус</a:t>
            </a:r>
            <a:r>
              <a:rPr lang="ru-RU" dirty="0">
                <a:latin typeface="+mj-lt"/>
              </a:rPr>
              <a:t>. ¹³ Братия, я не почитаю себя достигшим; а только, забывая заднее и простираясь вперед, ¹⁴ стремлюсь к цели, к почести вышнего звания Божия во Христе Иисусе. ¹⁵ Итак, кто из нас совершен, так должен мыслить; если же вы о чем иначе мыслите, то и это Бог вам откроет.</a:t>
            </a:r>
          </a:p>
        </p:txBody>
      </p:sp>
      <p:sp>
        <p:nvSpPr>
          <p:cNvPr id="4" name="Заголовок 1"/>
          <p:cNvSpPr>
            <a:spLocks noGrp="1"/>
          </p:cNvSpPr>
          <p:nvPr>
            <p:ph type="title"/>
          </p:nvPr>
        </p:nvSpPr>
        <p:spPr/>
        <p:txBody>
          <a:bodyPr/>
          <a:lstStyle/>
          <a:p>
            <a:r>
              <a:rPr lang="ru-RU" dirty="0"/>
              <a:t>Три аспекта спасения (</a:t>
            </a:r>
            <a:r>
              <a:rPr lang="ru-RU" dirty="0" err="1"/>
              <a:t>Флп</a:t>
            </a:r>
            <a:r>
              <a:rPr lang="ru-RU" dirty="0"/>
              <a:t>. 3-9-15)</a:t>
            </a:r>
          </a:p>
        </p:txBody>
      </p:sp>
      <p:sp>
        <p:nvSpPr>
          <p:cNvPr id="5" name="Прямоугольник 4"/>
          <p:cNvSpPr/>
          <p:nvPr/>
        </p:nvSpPr>
        <p:spPr>
          <a:xfrm>
            <a:off x="8295501" y="1579416"/>
            <a:ext cx="2539302" cy="1180409"/>
          </a:xfrm>
          <a:prstGeom prst="rect">
            <a:avLst/>
          </a:prstGeom>
          <a:ln w="57150">
            <a:solidFill>
              <a:srgbClr val="903B2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000" dirty="0">
                <a:latin typeface="+mj-lt"/>
              </a:rPr>
              <a:t>Прославление</a:t>
            </a:r>
            <a:endParaRPr lang="ru-RU" sz="3000" b="1" dirty="0">
              <a:latin typeface="+mj-lt"/>
            </a:endParaRPr>
          </a:p>
        </p:txBody>
      </p:sp>
      <p:sp>
        <p:nvSpPr>
          <p:cNvPr id="6" name="Прямоугольник 5"/>
          <p:cNvSpPr/>
          <p:nvPr/>
        </p:nvSpPr>
        <p:spPr>
          <a:xfrm>
            <a:off x="4747954" y="1579416"/>
            <a:ext cx="2490444" cy="1180409"/>
          </a:xfrm>
          <a:prstGeom prst="rect">
            <a:avLst/>
          </a:prstGeom>
          <a:ln w="57150">
            <a:solidFill>
              <a:srgbClr val="4F7A32"/>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Освящение</a:t>
            </a:r>
          </a:p>
        </p:txBody>
      </p:sp>
      <p:sp>
        <p:nvSpPr>
          <p:cNvPr id="7" name="Прямоугольник 6"/>
          <p:cNvSpPr/>
          <p:nvPr/>
        </p:nvSpPr>
        <p:spPr>
          <a:xfrm>
            <a:off x="1047405" y="1579416"/>
            <a:ext cx="2643446" cy="1180409"/>
          </a:xfrm>
          <a:prstGeom prst="rect">
            <a:avLst/>
          </a:prstGeom>
          <a:ln w="57150">
            <a:solidFill>
              <a:srgbClr val="45646B"/>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Оправдание</a:t>
            </a:r>
            <a:endParaRPr lang="ru-RU" sz="3200" b="1" dirty="0">
              <a:latin typeface="+mj-lt"/>
            </a:endParaRPr>
          </a:p>
        </p:txBody>
      </p:sp>
      <p:cxnSp>
        <p:nvCxnSpPr>
          <p:cNvPr id="9" name="Прямая со стрелкой 8"/>
          <p:cNvCxnSpPr/>
          <p:nvPr/>
        </p:nvCxnSpPr>
        <p:spPr>
          <a:xfrm>
            <a:off x="2705943" y="2859578"/>
            <a:ext cx="4842013" cy="964277"/>
          </a:xfrm>
          <a:prstGeom prst="straightConnector1">
            <a:avLst/>
          </a:prstGeom>
          <a:ln w="57150" cap="flat" cmpd="sng" algn="ctr">
            <a:solidFill>
              <a:srgbClr val="903B20">
                <a:alpha val="55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Прямая со стрелкой 9"/>
          <p:cNvCxnSpPr/>
          <p:nvPr/>
        </p:nvCxnSpPr>
        <p:spPr>
          <a:xfrm flipH="1">
            <a:off x="4747954" y="2904979"/>
            <a:ext cx="1301108" cy="2016156"/>
          </a:xfrm>
          <a:prstGeom prst="straightConnector1">
            <a:avLst/>
          </a:prstGeom>
          <a:ln w="57150" cap="flat" cmpd="sng" algn="ctr">
            <a:solidFill>
              <a:srgbClr val="903B20">
                <a:alpha val="55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Прямая со стрелкой 10"/>
          <p:cNvCxnSpPr/>
          <p:nvPr/>
        </p:nvCxnSpPr>
        <p:spPr>
          <a:xfrm flipH="1">
            <a:off x="8761615" y="2935024"/>
            <a:ext cx="836683" cy="1503972"/>
          </a:xfrm>
          <a:prstGeom prst="straightConnector1">
            <a:avLst/>
          </a:prstGeom>
          <a:ln w="57150" cap="flat" cmpd="sng" algn="ctr">
            <a:solidFill>
              <a:srgbClr val="903B20">
                <a:alpha val="55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Прямоугольник 19"/>
          <p:cNvSpPr/>
          <p:nvPr/>
        </p:nvSpPr>
        <p:spPr>
          <a:xfrm>
            <a:off x="532014" y="5552902"/>
            <a:ext cx="10507288" cy="897774"/>
          </a:xfrm>
          <a:prstGeom prst="rect">
            <a:avLst/>
          </a:prstGeom>
          <a:noFill/>
          <a:ln w="57150">
            <a:solidFill>
              <a:srgbClr val="903B20">
                <a:alpha val="73000"/>
              </a:srgb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945387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2441" y="299261"/>
            <a:ext cx="2539302" cy="2424541"/>
          </a:xfrm>
          <a:prstGeom prst="rect">
            <a:avLst/>
          </a:prstGeom>
          <a:solidFill>
            <a:srgbClr val="903B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Грех: </a:t>
            </a:r>
            <a:r>
              <a:rPr lang="ru-RU" sz="3200" b="1" dirty="0">
                <a:latin typeface="+mj-lt"/>
              </a:rPr>
              <a:t>состояние тления</a:t>
            </a:r>
          </a:p>
        </p:txBody>
      </p:sp>
      <p:sp>
        <p:nvSpPr>
          <p:cNvPr id="5" name="Прямоугольник 4"/>
          <p:cNvSpPr/>
          <p:nvPr/>
        </p:nvSpPr>
        <p:spPr>
          <a:xfrm>
            <a:off x="4581699" y="299261"/>
            <a:ext cx="2490444" cy="2424541"/>
          </a:xfrm>
          <a:prstGeom prst="rect">
            <a:avLst/>
          </a:prstGeom>
          <a:solidFill>
            <a:srgbClr val="4F7A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Грех: </a:t>
            </a:r>
            <a:r>
              <a:rPr lang="ru-RU" sz="3200" b="1" dirty="0">
                <a:latin typeface="+mj-lt"/>
              </a:rPr>
              <a:t>неверные действия</a:t>
            </a:r>
          </a:p>
        </p:txBody>
      </p:sp>
      <p:sp>
        <p:nvSpPr>
          <p:cNvPr id="6" name="Прямоугольник 5"/>
          <p:cNvSpPr/>
          <p:nvPr/>
        </p:nvSpPr>
        <p:spPr>
          <a:xfrm>
            <a:off x="8661863" y="299261"/>
            <a:ext cx="2643446" cy="2424541"/>
          </a:xfrm>
          <a:prstGeom prst="rect">
            <a:avLst/>
          </a:prstGeom>
          <a:solidFill>
            <a:srgbClr val="456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Грех: </a:t>
            </a:r>
            <a:r>
              <a:rPr lang="ru-RU" sz="3200" b="1" dirty="0">
                <a:latin typeface="+mj-lt"/>
              </a:rPr>
              <a:t>законное осуждение (вечная смерть)</a:t>
            </a:r>
          </a:p>
        </p:txBody>
      </p:sp>
      <p:cxnSp>
        <p:nvCxnSpPr>
          <p:cNvPr id="7" name="Прямая со стрелкой 6"/>
          <p:cNvCxnSpPr/>
          <p:nvPr/>
        </p:nvCxnSpPr>
        <p:spPr>
          <a:xfrm>
            <a:off x="3338253" y="1620985"/>
            <a:ext cx="1021507"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Прямая со стрелкой 7"/>
          <p:cNvCxnSpPr/>
          <p:nvPr/>
        </p:nvCxnSpPr>
        <p:spPr>
          <a:xfrm>
            <a:off x="7430886" y="1620985"/>
            <a:ext cx="1021507"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Прямоугольник 13"/>
          <p:cNvSpPr/>
          <p:nvPr/>
        </p:nvSpPr>
        <p:spPr>
          <a:xfrm>
            <a:off x="472441" y="3577248"/>
            <a:ext cx="2539302" cy="1875902"/>
          </a:xfrm>
          <a:prstGeom prst="rect">
            <a:avLst/>
          </a:prstGeom>
          <a:ln w="57150">
            <a:solidFill>
              <a:srgbClr val="903B2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000" dirty="0">
                <a:latin typeface="+mj-lt"/>
              </a:rPr>
              <a:t>Прославление</a:t>
            </a:r>
            <a:endParaRPr lang="ru-RU" sz="3000" b="1" dirty="0">
              <a:latin typeface="+mj-lt"/>
            </a:endParaRPr>
          </a:p>
        </p:txBody>
      </p:sp>
      <p:sp>
        <p:nvSpPr>
          <p:cNvPr id="15" name="Прямоугольник 14"/>
          <p:cNvSpPr/>
          <p:nvPr/>
        </p:nvSpPr>
        <p:spPr>
          <a:xfrm>
            <a:off x="4581699" y="3577248"/>
            <a:ext cx="2490444" cy="1875902"/>
          </a:xfrm>
          <a:prstGeom prst="rect">
            <a:avLst/>
          </a:prstGeom>
          <a:ln w="57150">
            <a:solidFill>
              <a:srgbClr val="4F7A32"/>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Освящение</a:t>
            </a:r>
            <a:endParaRPr lang="ru-RU" sz="3200" b="1" dirty="0">
              <a:latin typeface="+mj-lt"/>
            </a:endParaRPr>
          </a:p>
        </p:txBody>
      </p:sp>
      <p:sp>
        <p:nvSpPr>
          <p:cNvPr id="16" name="Прямоугольник 15"/>
          <p:cNvSpPr/>
          <p:nvPr/>
        </p:nvSpPr>
        <p:spPr>
          <a:xfrm>
            <a:off x="8661863" y="3577248"/>
            <a:ext cx="2643446" cy="1875902"/>
          </a:xfrm>
          <a:prstGeom prst="rect">
            <a:avLst/>
          </a:prstGeom>
          <a:ln w="57150">
            <a:solidFill>
              <a:srgbClr val="45646B"/>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Оправдание</a:t>
            </a:r>
          </a:p>
        </p:txBody>
      </p:sp>
      <p:cxnSp>
        <p:nvCxnSpPr>
          <p:cNvPr id="17" name="Прямая со стрелкой 16"/>
          <p:cNvCxnSpPr/>
          <p:nvPr/>
        </p:nvCxnSpPr>
        <p:spPr>
          <a:xfrm flipH="1">
            <a:off x="3205249" y="4483335"/>
            <a:ext cx="1021507"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Прямая со стрелкой 17"/>
          <p:cNvCxnSpPr/>
          <p:nvPr/>
        </p:nvCxnSpPr>
        <p:spPr>
          <a:xfrm flipH="1">
            <a:off x="7397636" y="4483335"/>
            <a:ext cx="1021507"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Прямая со стрелкой 28"/>
          <p:cNvCxnSpPr/>
          <p:nvPr/>
        </p:nvCxnSpPr>
        <p:spPr>
          <a:xfrm>
            <a:off x="9983585" y="2831869"/>
            <a:ext cx="1" cy="728753"/>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Прямая со стрелкой 39"/>
          <p:cNvCxnSpPr/>
          <p:nvPr/>
        </p:nvCxnSpPr>
        <p:spPr>
          <a:xfrm>
            <a:off x="5476027" y="5636029"/>
            <a:ext cx="350894" cy="670566"/>
          </a:xfrm>
          <a:prstGeom prst="straightConnector1">
            <a:avLst/>
          </a:prstGeom>
          <a:ln w="57150" cap="flat" cmpd="sng" algn="ctr">
            <a:solidFill>
              <a:schemeClr val="bg1">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Скругленный прямоугольник 45"/>
          <p:cNvSpPr/>
          <p:nvPr/>
        </p:nvSpPr>
        <p:spPr>
          <a:xfrm>
            <a:off x="5998326" y="5904810"/>
            <a:ext cx="2865120" cy="803571"/>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mj-lt"/>
              </a:rPr>
              <a:t>Не заслуженно, но доказано</a:t>
            </a:r>
          </a:p>
        </p:txBody>
      </p:sp>
    </p:spTree>
    <p:extLst>
      <p:ext uri="{BB962C8B-B14F-4D97-AF65-F5344CB8AC3E}">
        <p14:creationId xmlns:p14="http://schemas.microsoft.com/office/powerpoint/2010/main" val="2106938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9311" y="348500"/>
            <a:ext cx="6593378" cy="1325563"/>
          </a:xfrm>
          <a:solidFill>
            <a:srgbClr val="45646B"/>
          </a:solidFill>
        </p:spPr>
        <p:txBody>
          <a:bodyPr/>
          <a:lstStyle/>
          <a:p>
            <a:pPr algn="ctr"/>
            <a:r>
              <a:rPr lang="ru-RU" b="1" dirty="0">
                <a:solidFill>
                  <a:schemeClr val="bg1"/>
                </a:solidFill>
              </a:rPr>
              <a:t>Совершенный</a:t>
            </a:r>
          </a:p>
        </p:txBody>
      </p:sp>
      <p:sp>
        <p:nvSpPr>
          <p:cNvPr id="4" name="Прямоугольник 3"/>
          <p:cNvSpPr/>
          <p:nvPr/>
        </p:nvSpPr>
        <p:spPr>
          <a:xfrm>
            <a:off x="8744636" y="3580023"/>
            <a:ext cx="2539302" cy="1875902"/>
          </a:xfrm>
          <a:prstGeom prst="rect">
            <a:avLst/>
          </a:prstGeom>
          <a:ln w="57150">
            <a:solidFill>
              <a:srgbClr val="903B2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000" dirty="0">
                <a:latin typeface="+mj-lt"/>
              </a:rPr>
              <a:t>Прославление</a:t>
            </a:r>
            <a:endParaRPr lang="ru-RU" sz="3000" b="1" dirty="0">
              <a:latin typeface="+mj-lt"/>
            </a:endParaRPr>
          </a:p>
        </p:txBody>
      </p:sp>
      <p:sp>
        <p:nvSpPr>
          <p:cNvPr id="5" name="Прямоугольник 4"/>
          <p:cNvSpPr/>
          <p:nvPr/>
        </p:nvSpPr>
        <p:spPr>
          <a:xfrm>
            <a:off x="4581699" y="3573613"/>
            <a:ext cx="2490444" cy="1875902"/>
          </a:xfrm>
          <a:prstGeom prst="rect">
            <a:avLst/>
          </a:prstGeom>
          <a:ln w="57150">
            <a:solidFill>
              <a:srgbClr val="4F7A32"/>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Освящение</a:t>
            </a:r>
            <a:endParaRPr lang="ru-RU" sz="3200" b="1" dirty="0">
              <a:latin typeface="+mj-lt"/>
            </a:endParaRPr>
          </a:p>
        </p:txBody>
      </p:sp>
      <p:sp>
        <p:nvSpPr>
          <p:cNvPr id="6" name="Прямоугольник 5"/>
          <p:cNvSpPr/>
          <p:nvPr/>
        </p:nvSpPr>
        <p:spPr>
          <a:xfrm>
            <a:off x="265760" y="3577248"/>
            <a:ext cx="2643446" cy="1875902"/>
          </a:xfrm>
          <a:prstGeom prst="rect">
            <a:avLst/>
          </a:prstGeom>
          <a:ln w="57150">
            <a:solidFill>
              <a:srgbClr val="45646B"/>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Оправдание</a:t>
            </a:r>
          </a:p>
        </p:txBody>
      </p:sp>
      <p:cxnSp>
        <p:nvCxnSpPr>
          <p:cNvPr id="7" name="Прямая со стрелкой 6"/>
          <p:cNvCxnSpPr/>
          <p:nvPr/>
        </p:nvCxnSpPr>
        <p:spPr>
          <a:xfrm>
            <a:off x="3205249" y="4483335"/>
            <a:ext cx="1021507"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Прямая со стрелкой 7"/>
          <p:cNvCxnSpPr/>
          <p:nvPr/>
        </p:nvCxnSpPr>
        <p:spPr>
          <a:xfrm>
            <a:off x="7397636" y="4483335"/>
            <a:ext cx="1021507"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Прямая со стрелкой 8"/>
          <p:cNvCxnSpPr/>
          <p:nvPr/>
        </p:nvCxnSpPr>
        <p:spPr>
          <a:xfrm>
            <a:off x="7248698" y="1845425"/>
            <a:ext cx="2261062" cy="142979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Прямая со стрелкой 11"/>
          <p:cNvCxnSpPr/>
          <p:nvPr/>
        </p:nvCxnSpPr>
        <p:spPr>
          <a:xfrm>
            <a:off x="5805054" y="1831575"/>
            <a:ext cx="21867" cy="1631627"/>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Прямая со стрелкой 13"/>
          <p:cNvCxnSpPr/>
          <p:nvPr/>
        </p:nvCxnSpPr>
        <p:spPr>
          <a:xfrm flipH="1">
            <a:off x="1895300" y="1845425"/>
            <a:ext cx="2441403" cy="142979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28657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Когда нам нужно стать совершенными?</a:t>
            </a:r>
          </a:p>
        </p:txBody>
      </p:sp>
      <p:sp>
        <p:nvSpPr>
          <p:cNvPr id="3" name="Объект 2"/>
          <p:cNvSpPr>
            <a:spLocks noGrp="1"/>
          </p:cNvSpPr>
          <p:nvPr>
            <p:ph idx="1"/>
          </p:nvPr>
        </p:nvSpPr>
        <p:spPr>
          <a:xfrm>
            <a:off x="838200" y="1559623"/>
            <a:ext cx="10515600" cy="2164484"/>
          </a:xfrm>
          <a:solidFill>
            <a:srgbClr val="4F7A32"/>
          </a:solidFill>
        </p:spPr>
        <p:txBody>
          <a:bodyPr/>
          <a:lstStyle/>
          <a:p>
            <a:pPr marL="0" indent="0">
              <a:buNone/>
            </a:pPr>
            <a:r>
              <a:rPr lang="ru-RU" dirty="0">
                <a:solidFill>
                  <a:schemeClr val="bg1"/>
                </a:solidFill>
                <a:latin typeface="+mj-lt"/>
              </a:rPr>
              <a:t>«</a:t>
            </a:r>
            <a:r>
              <a:rPr lang="ru-RU" b="1" dirty="0">
                <a:solidFill>
                  <a:srgbClr val="FFFF00"/>
                </a:solidFill>
                <a:latin typeface="+mj-lt"/>
              </a:rPr>
              <a:t>На каждой стадии роста</a:t>
            </a:r>
            <a:r>
              <a:rPr lang="ru-RU" dirty="0">
                <a:latin typeface="+mj-lt"/>
              </a:rPr>
              <a:t> </a:t>
            </a:r>
            <a:r>
              <a:rPr lang="ru-RU" dirty="0">
                <a:solidFill>
                  <a:schemeClr val="bg1"/>
                </a:solidFill>
                <a:latin typeface="+mj-lt"/>
              </a:rPr>
              <a:t>наша жизнь может быть совершенной для данного момента; однако, даже если некая Божья цель относительно нас уже достигнута, непрерывное движение будет продолжаться. </a:t>
            </a:r>
            <a:r>
              <a:rPr lang="ru-RU" b="1" dirty="0">
                <a:solidFill>
                  <a:srgbClr val="FFFF00"/>
                </a:solidFill>
                <a:latin typeface="+mj-lt"/>
              </a:rPr>
              <a:t>Освящение — это труд всей жизни</a:t>
            </a:r>
            <a:r>
              <a:rPr lang="ru-RU" dirty="0">
                <a:solidFill>
                  <a:schemeClr val="bg1"/>
                </a:solidFill>
                <a:latin typeface="+mj-lt"/>
              </a:rPr>
              <a:t>». (Наглядные уроки Христа, с. 65)</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4954384"/>
            <a:ext cx="1587731" cy="158773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2313" y="4555376"/>
            <a:ext cx="1986740" cy="198674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1035" y="3857105"/>
            <a:ext cx="2685010" cy="2685010"/>
          </a:xfrm>
          <a:prstGeom prst="rect">
            <a:avLst/>
          </a:prstGeom>
        </p:spPr>
      </p:pic>
    </p:spTree>
    <p:extLst>
      <p:ext uri="{BB962C8B-B14F-4D97-AF65-F5344CB8AC3E}">
        <p14:creationId xmlns:p14="http://schemas.microsoft.com/office/powerpoint/2010/main" val="2407515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Когда мы становимся совершенными?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4954384"/>
            <a:ext cx="1587731" cy="158773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2313" y="4555376"/>
            <a:ext cx="1986740" cy="198674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1035" y="3857105"/>
            <a:ext cx="2685010" cy="2685010"/>
          </a:xfrm>
          <a:prstGeom prst="rect">
            <a:avLst/>
          </a:prstGeom>
        </p:spPr>
      </p:pic>
      <p:sp>
        <p:nvSpPr>
          <p:cNvPr id="7" name="Объект 2"/>
          <p:cNvSpPr>
            <a:spLocks noGrp="1"/>
          </p:cNvSpPr>
          <p:nvPr>
            <p:ph idx="1"/>
          </p:nvPr>
        </p:nvSpPr>
        <p:spPr>
          <a:xfrm>
            <a:off x="572192" y="2231987"/>
            <a:ext cx="3900055" cy="1259358"/>
          </a:xfrm>
          <a:solidFill>
            <a:srgbClr val="4F7A32"/>
          </a:solidFill>
        </p:spPr>
        <p:txBody>
          <a:bodyPr>
            <a:normAutofit/>
          </a:bodyPr>
          <a:lstStyle/>
          <a:p>
            <a:pPr marL="0" indent="0">
              <a:buNone/>
            </a:pPr>
            <a:r>
              <a:rPr lang="ru-RU" sz="2600" dirty="0">
                <a:solidFill>
                  <a:schemeClr val="bg1"/>
                </a:solidFill>
                <a:latin typeface="+mj-lt"/>
              </a:rPr>
              <a:t>Мы можем быть совершенными на каждой стадии нашего роста</a:t>
            </a:r>
          </a:p>
        </p:txBody>
      </p:sp>
      <p:sp>
        <p:nvSpPr>
          <p:cNvPr id="8" name="Стрелка влево 7"/>
          <p:cNvSpPr/>
          <p:nvPr/>
        </p:nvSpPr>
        <p:spPr>
          <a:xfrm rot="20170343" flipH="1">
            <a:off x="5223163" y="2249159"/>
            <a:ext cx="1745673" cy="54446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9" name="TextBox 8"/>
          <p:cNvSpPr txBox="1"/>
          <p:nvPr/>
        </p:nvSpPr>
        <p:spPr>
          <a:xfrm rot="20043211" flipH="1">
            <a:off x="5241505" y="1815784"/>
            <a:ext cx="1201191" cy="523220"/>
          </a:xfrm>
          <a:prstGeom prst="rect">
            <a:avLst/>
          </a:prstGeom>
          <a:noFill/>
        </p:spPr>
        <p:txBody>
          <a:bodyPr wrap="square" rtlCol="0">
            <a:spAutoFit/>
          </a:bodyPr>
          <a:lstStyle/>
          <a:p>
            <a:r>
              <a:rPr lang="ru-RU" sz="2800" dirty="0">
                <a:latin typeface="+mj-lt"/>
              </a:rPr>
              <a:t>Затем</a:t>
            </a:r>
          </a:p>
        </p:txBody>
      </p:sp>
      <p:sp>
        <p:nvSpPr>
          <p:cNvPr id="10" name="Объект 2"/>
          <p:cNvSpPr txBox="1">
            <a:spLocks/>
          </p:cNvSpPr>
          <p:nvPr/>
        </p:nvSpPr>
        <p:spPr>
          <a:xfrm>
            <a:off x="7619999" y="1685582"/>
            <a:ext cx="4067696" cy="1259358"/>
          </a:xfrm>
          <a:prstGeom prst="rect">
            <a:avLst/>
          </a:prstGeom>
          <a:solidFill>
            <a:srgbClr val="903B20"/>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600" dirty="0">
                <a:solidFill>
                  <a:schemeClr val="bg1"/>
                </a:solidFill>
                <a:latin typeface="+mj-lt"/>
              </a:rPr>
              <a:t>Мы становимся совершенными, когда растём постоянно и гармонично</a:t>
            </a:r>
          </a:p>
        </p:txBody>
      </p:sp>
    </p:spTree>
    <p:extLst>
      <p:ext uri="{BB962C8B-B14F-4D97-AF65-F5344CB8AC3E}">
        <p14:creationId xmlns:p14="http://schemas.microsoft.com/office/powerpoint/2010/main" val="3689620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080655"/>
            <a:ext cx="10515600" cy="5353396"/>
          </a:xfrm>
        </p:spPr>
        <p:txBody>
          <a:bodyPr>
            <a:normAutofit/>
          </a:bodyPr>
          <a:lstStyle/>
          <a:p>
            <a:pPr marL="0" indent="0" algn="ctr">
              <a:buNone/>
            </a:pPr>
            <a:r>
              <a:rPr lang="ru-RU" sz="3600" dirty="0">
                <a:latin typeface="+mj-lt"/>
              </a:rPr>
              <a:t>«</a:t>
            </a:r>
            <a:r>
              <a:rPr lang="ru-RU" sz="3600" b="1" dirty="0">
                <a:latin typeface="+mj-lt"/>
              </a:rPr>
              <a:t>Растения и цветы растут не собственной силой, не сами по себе, но потому, что получают от Бога все необходимое для жизни</a:t>
            </a:r>
            <a:r>
              <a:rPr lang="ru-RU" sz="3600" dirty="0">
                <a:latin typeface="+mj-lt"/>
              </a:rPr>
              <a:t>. Ребенок, как бы он ни старался, не может прибавить себе росту. Так и вы не можете своими силами или хлопотами добиться духовного роста. И растения, и ребенок растут благодаря тому, что получают из окружающей среды все необходимое для жизни — воздух, солнечный свет и питание.</a:t>
            </a:r>
          </a:p>
        </p:txBody>
      </p:sp>
    </p:spTree>
    <p:extLst>
      <p:ext uri="{BB962C8B-B14F-4D97-AF65-F5344CB8AC3E}">
        <p14:creationId xmlns:p14="http://schemas.microsoft.com/office/powerpoint/2010/main" val="144044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48145"/>
            <a:ext cx="10515600" cy="5428818"/>
          </a:xfrm>
        </p:spPr>
        <p:txBody>
          <a:bodyPr>
            <a:noAutofit/>
          </a:bodyPr>
          <a:lstStyle/>
          <a:p>
            <a:pPr marL="0" indent="0" algn="ctr">
              <a:buNone/>
            </a:pPr>
            <a:r>
              <a:rPr lang="ru-RU" sz="3600" dirty="0">
                <a:latin typeface="+mj-lt"/>
              </a:rPr>
              <a:t>Эти дары природы так же нужны животным и растениям, как и Христос нужен тем, кто на Него уповает. Он для них “вечный свет”, “солнце и щит” (Исаии 60:19; Псалтирь 83:12). Он будет “росою для Израиля” (</a:t>
            </a:r>
            <a:r>
              <a:rPr lang="ru-RU" sz="3600" dirty="0" err="1">
                <a:latin typeface="+mj-lt"/>
              </a:rPr>
              <a:t>Осии</a:t>
            </a:r>
            <a:r>
              <a:rPr lang="ru-RU" sz="3600" dirty="0">
                <a:latin typeface="+mj-lt"/>
              </a:rPr>
              <a:t> 14:6), “сойдет, как дождь на скошенный луг; как капли, орошающие землю” (Псалтирь 71:6). Он — живая вода, “хлеб сходящий с небес и дающий жизнь миру”.</a:t>
            </a:r>
          </a:p>
          <a:p>
            <a:pPr marL="0" indent="0" algn="ctr">
              <a:buNone/>
            </a:pPr>
            <a:endParaRPr lang="ru-RU" sz="3600" dirty="0">
              <a:latin typeface="+mj-lt"/>
            </a:endParaRPr>
          </a:p>
          <a:p>
            <a:pPr marL="0" indent="0" algn="ctr">
              <a:buNone/>
            </a:pPr>
            <a:r>
              <a:rPr lang="ru-RU" sz="3200" b="1" dirty="0">
                <a:latin typeface="+mj-lt"/>
              </a:rPr>
              <a:t>- Эллен Уайт «Путь ко Христу», с. 67</a:t>
            </a:r>
          </a:p>
          <a:p>
            <a:pPr marL="0" indent="0" algn="ctr">
              <a:buNone/>
            </a:pPr>
            <a:endParaRPr lang="ru-RU" sz="3600" dirty="0">
              <a:latin typeface="+mj-lt"/>
            </a:endParaRPr>
          </a:p>
        </p:txBody>
      </p:sp>
    </p:spTree>
    <p:extLst>
      <p:ext uri="{BB962C8B-B14F-4D97-AF65-F5344CB8AC3E}">
        <p14:creationId xmlns:p14="http://schemas.microsoft.com/office/powerpoint/2010/main" val="3515289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Наглядные уроки Христа, с. </a:t>
            </a:r>
            <a:r>
              <a:rPr lang="ru-RU" dirty="0">
                <a:solidFill>
                  <a:srgbClr val="FF0000"/>
                </a:solidFill>
              </a:rPr>
              <a:t>69</a:t>
            </a:r>
          </a:p>
        </p:txBody>
      </p:sp>
      <p:sp>
        <p:nvSpPr>
          <p:cNvPr id="3" name="Объект 2"/>
          <p:cNvSpPr>
            <a:spLocks noGrp="1"/>
          </p:cNvSpPr>
          <p:nvPr>
            <p:ph idx="1"/>
          </p:nvPr>
        </p:nvSpPr>
        <p:spPr/>
        <p:txBody>
          <a:bodyPr>
            <a:normAutofit/>
          </a:bodyPr>
          <a:lstStyle/>
          <a:p>
            <a:r>
              <a:rPr lang="ru-RU" sz="4000" dirty="0">
                <a:latin typeface="+mj-lt"/>
              </a:rPr>
              <a:t>«Христос ждет этого в Своей Церкви. Когда характер Христа полностью отобразится в Его народе, Он придет, чтобы назвать их Своими».</a:t>
            </a:r>
          </a:p>
          <a:p>
            <a:r>
              <a:rPr lang="ru-RU" sz="4000" dirty="0">
                <a:latin typeface="+mj-lt"/>
              </a:rPr>
              <a:t>Нам нужно прочитать это в контексте</a:t>
            </a:r>
          </a:p>
        </p:txBody>
      </p:sp>
    </p:spTree>
    <p:extLst>
      <p:ext uri="{BB962C8B-B14F-4D97-AF65-F5344CB8AC3E}">
        <p14:creationId xmlns:p14="http://schemas.microsoft.com/office/powerpoint/2010/main" val="4088009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2320" y="415639"/>
            <a:ext cx="6909258" cy="6168039"/>
          </a:xfrm>
          <a:ln>
            <a:solidFill>
              <a:schemeClr val="tx1"/>
            </a:solidFill>
          </a:ln>
        </p:spPr>
        <p:txBody>
          <a:bodyPr>
            <a:noAutofit/>
          </a:bodyPr>
          <a:lstStyle/>
          <a:p>
            <a:pPr marL="0" indent="0">
              <a:buNone/>
            </a:pPr>
            <a:r>
              <a:rPr lang="ru-RU" sz="2300" dirty="0">
                <a:latin typeface="+mj-lt"/>
              </a:rPr>
              <a:t>«Когда вы принимаете Дух Христа — </a:t>
            </a:r>
            <a:r>
              <a:rPr lang="ru-RU" sz="2300" b="1" dirty="0">
                <a:solidFill>
                  <a:srgbClr val="903B20"/>
                </a:solidFill>
                <a:latin typeface="+mj-lt"/>
              </a:rPr>
              <a:t>Дух бескорыстной любви и служения другим</a:t>
            </a:r>
            <a:r>
              <a:rPr lang="ru-RU" sz="2300" dirty="0">
                <a:latin typeface="+mj-lt"/>
              </a:rPr>
              <a:t>, вы сами будете возрастать и приносить плод. В вашем характере будут созревать прекрасные плоды Духа. Ваша вера будет возрастать, ваши убеждения — укрепляться, а ваша любовь — становиться все совершеннее. Все более и более вы будете уподобляться Христу во всем, что есть чистого, благородного и прекрасного. “Плод же духа: любовь, радость, мир, долготерпение, благость, милосердие, вера, кротость, воздержание” (</a:t>
            </a:r>
            <a:r>
              <a:rPr lang="ru-RU" sz="2300" dirty="0" err="1">
                <a:latin typeface="+mj-lt"/>
              </a:rPr>
              <a:t>Галатам</a:t>
            </a:r>
            <a:r>
              <a:rPr lang="ru-RU" sz="2300" dirty="0">
                <a:latin typeface="+mj-lt"/>
              </a:rPr>
              <a:t> 5:22, 23). Этот плод никогда не погибнет, но произведет по своему подобию новые плоды для жатвы к вечной жизни.</a:t>
            </a:r>
            <a:br>
              <a:rPr lang="ru-RU" sz="2300" dirty="0">
                <a:latin typeface="+mj-lt"/>
              </a:rPr>
            </a:br>
            <a:r>
              <a:rPr lang="ru-RU" sz="2300" dirty="0">
                <a:latin typeface="+mj-lt"/>
              </a:rPr>
              <a:t>“Когда же созреет плод, немедленно посылает серп, потому что настала жатва”. Со страстным желанием Христос ждет этого в Своей Церкви. </a:t>
            </a:r>
            <a:r>
              <a:rPr lang="ru-RU" sz="2300" b="1" dirty="0">
                <a:solidFill>
                  <a:srgbClr val="903B20"/>
                </a:solidFill>
                <a:latin typeface="+mj-lt"/>
              </a:rPr>
              <a:t>Когда характер Христа полностью отобразится в Его народе</a:t>
            </a:r>
            <a:r>
              <a:rPr lang="ru-RU" sz="2300" dirty="0">
                <a:latin typeface="+mj-lt"/>
              </a:rPr>
              <a:t>, Он придет, чтобы назвать их Своими». (Наглядные уроки Христа, с. 67)</a:t>
            </a:r>
          </a:p>
        </p:txBody>
      </p:sp>
      <p:sp>
        <p:nvSpPr>
          <p:cNvPr id="4" name="Овальная выноска 3"/>
          <p:cNvSpPr/>
          <p:nvPr/>
        </p:nvSpPr>
        <p:spPr>
          <a:xfrm>
            <a:off x="8162222" y="415640"/>
            <a:ext cx="3492221" cy="1695794"/>
          </a:xfrm>
          <a:prstGeom prst="wedgeEllipseCallout">
            <a:avLst>
              <a:gd name="adj1" fmla="val -68076"/>
              <a:gd name="adj2" fmla="val -2756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mj-lt"/>
              </a:rPr>
              <a:t>В каком-то смысле растение все время считалось совершенным</a:t>
            </a:r>
          </a:p>
        </p:txBody>
      </p:sp>
      <p:sp>
        <p:nvSpPr>
          <p:cNvPr id="5" name="Овальная выноска 4"/>
          <p:cNvSpPr/>
          <p:nvPr/>
        </p:nvSpPr>
        <p:spPr>
          <a:xfrm>
            <a:off x="8162223" y="2479967"/>
            <a:ext cx="3492220" cy="1609897"/>
          </a:xfrm>
          <a:prstGeom prst="wedgeEllipseCallout">
            <a:avLst>
              <a:gd name="adj1" fmla="val -59254"/>
              <a:gd name="adj2" fmla="val 83495"/>
            </a:avLst>
          </a:prstGeom>
          <a:solidFill>
            <a:srgbClr val="456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bg1"/>
                </a:solidFill>
                <a:latin typeface="+mj-lt"/>
              </a:rPr>
              <a:t>Этот отрывок имеет тот же посыл</a:t>
            </a:r>
          </a:p>
          <a:p>
            <a:pPr algn="ctr"/>
            <a:r>
              <a:rPr lang="ru-RU" sz="2000" dirty="0">
                <a:solidFill>
                  <a:schemeClr val="bg1"/>
                </a:solidFill>
                <a:latin typeface="+mj-lt"/>
              </a:rPr>
              <a:t>Мф. 5:40-48</a:t>
            </a:r>
          </a:p>
        </p:txBody>
      </p:sp>
      <p:sp>
        <p:nvSpPr>
          <p:cNvPr id="6" name="Овальная выноска 5"/>
          <p:cNvSpPr/>
          <p:nvPr/>
        </p:nvSpPr>
        <p:spPr>
          <a:xfrm>
            <a:off x="8162221" y="4458397"/>
            <a:ext cx="3492221" cy="1576643"/>
          </a:xfrm>
          <a:prstGeom prst="wedgeEllipseCallout">
            <a:avLst>
              <a:gd name="adj1" fmla="val -66514"/>
              <a:gd name="adj2" fmla="val 10933"/>
            </a:avLst>
          </a:prstGeom>
          <a:solidFill>
            <a:srgbClr val="903B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bg1"/>
                </a:solidFill>
                <a:latin typeface="+mj-lt"/>
              </a:rPr>
              <a:t>Относится к созреванию принципа любви</a:t>
            </a:r>
          </a:p>
        </p:txBody>
      </p:sp>
    </p:spTree>
    <p:extLst>
      <p:ext uri="{BB962C8B-B14F-4D97-AF65-F5344CB8AC3E}">
        <p14:creationId xmlns:p14="http://schemas.microsoft.com/office/powerpoint/2010/main" val="3110260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Нет</a:t>
            </a:r>
            <a:r>
              <a:rPr lang="ru-RU" b="1" dirty="0"/>
              <a:t>, и тогда мы делаем Иисуса лжецом</a:t>
            </a:r>
          </a:p>
        </p:txBody>
      </p:sp>
      <p:sp>
        <p:nvSpPr>
          <p:cNvPr id="3" name="Объект 2"/>
          <p:cNvSpPr>
            <a:spLocks noGrp="1"/>
          </p:cNvSpPr>
          <p:nvPr>
            <p:ph idx="1"/>
          </p:nvPr>
        </p:nvSpPr>
        <p:spPr/>
        <p:txBody>
          <a:bodyPr>
            <a:normAutofit/>
          </a:bodyPr>
          <a:lstStyle/>
          <a:p>
            <a:pPr marL="0" indent="0">
              <a:buNone/>
            </a:pPr>
            <a:r>
              <a:rPr lang="ru-RU" sz="3600" b="1" u="sng" dirty="0"/>
              <a:t>1 Ин. 1:8-10</a:t>
            </a:r>
            <a:r>
              <a:rPr lang="ru-RU" sz="3600" dirty="0"/>
              <a:t> ⁸ Если говорим, что не имеем греха, — обманываем самих себя, и истины нет в нас. ⁹ Если исповедуем грехи наши, то Он, будучи верен и праведен, простит нам грехи наши и очистит нас от всякой неправды. ¹⁰ Если говорим, что мы не согрешили, то представляем Его лживым, и </a:t>
            </a:r>
            <a:r>
              <a:rPr lang="ru-RU" sz="3600" dirty="0" err="1"/>
              <a:t>сло́ва</a:t>
            </a:r>
            <a:r>
              <a:rPr lang="ru-RU" sz="3600" dirty="0"/>
              <a:t> Его нет в нас.</a:t>
            </a:r>
          </a:p>
        </p:txBody>
      </p:sp>
    </p:spTree>
    <p:extLst>
      <p:ext uri="{BB962C8B-B14F-4D97-AF65-F5344CB8AC3E}">
        <p14:creationId xmlns:p14="http://schemas.microsoft.com/office/powerpoint/2010/main" val="2468789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7580" y="1545532"/>
            <a:ext cx="9785465" cy="3275850"/>
          </a:xfrm>
        </p:spPr>
        <p:txBody>
          <a:bodyPr>
            <a:normAutofit fontScale="90000"/>
          </a:bodyPr>
          <a:lstStyle/>
          <a:p>
            <a:pPr algn="ctr"/>
            <a:r>
              <a:rPr lang="ru-RU" dirty="0"/>
              <a:t>«Характер человека открывается не в случайных добрых или злых делах, а в том, что он обычно говорит и делает, в общей направленности его жизни».</a:t>
            </a:r>
            <a:br>
              <a:rPr lang="ru-RU" dirty="0"/>
            </a:br>
            <a:br>
              <a:rPr lang="ru-RU" dirty="0"/>
            </a:br>
            <a:r>
              <a:rPr lang="ru-RU" sz="4000" b="1" dirty="0"/>
              <a:t>- Путь ко Христу, с. 57</a:t>
            </a:r>
          </a:p>
        </p:txBody>
      </p:sp>
    </p:spTree>
    <p:extLst>
      <p:ext uri="{BB962C8B-B14F-4D97-AF65-F5344CB8AC3E}">
        <p14:creationId xmlns:p14="http://schemas.microsoft.com/office/powerpoint/2010/main" val="3251732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704" y="332510"/>
            <a:ext cx="10350733" cy="6267797"/>
          </a:xfrm>
        </p:spPr>
        <p:txBody>
          <a:bodyPr>
            <a:noAutofit/>
          </a:bodyPr>
          <a:lstStyle/>
          <a:p>
            <a:pPr algn="ctr"/>
            <a:r>
              <a:rPr lang="ru-RU" sz="3600" dirty="0"/>
              <a:t>«Каждый, кто стал новым творением во Христе Иисусе, принесет в своей жизни плоды Духа: “Любовь, радость, мир, долготерпение, благость, милосердие, веру, кротость, воздержание” (</a:t>
            </a:r>
            <a:r>
              <a:rPr lang="ru-RU" sz="3600" dirty="0" err="1"/>
              <a:t>Галатам</a:t>
            </a:r>
            <a:r>
              <a:rPr lang="ru-RU" sz="3600" dirty="0"/>
              <a:t> 5:22—23). Такие люди больше не будут уступать прежним похотям, но верой в Сына Божьего станут следовать по Его стопам, отражая Его характер и очищая себя, чтобы быть чистым, как Он».</a:t>
            </a:r>
            <a:br>
              <a:rPr lang="ru-RU" sz="3600" dirty="0"/>
            </a:br>
            <a:br>
              <a:rPr lang="ru-RU" sz="3600" dirty="0"/>
            </a:br>
            <a:r>
              <a:rPr lang="ru-RU" sz="3200" b="1" dirty="0"/>
              <a:t>- Путь ко Христу, с. 58</a:t>
            </a:r>
          </a:p>
        </p:txBody>
      </p:sp>
    </p:spTree>
    <p:extLst>
      <p:ext uri="{BB962C8B-B14F-4D97-AF65-F5344CB8AC3E}">
        <p14:creationId xmlns:p14="http://schemas.microsoft.com/office/powerpoint/2010/main" val="708259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704" y="332510"/>
            <a:ext cx="10350733" cy="6267797"/>
          </a:xfrm>
        </p:spPr>
        <p:txBody>
          <a:bodyPr>
            <a:noAutofit/>
          </a:bodyPr>
          <a:lstStyle/>
          <a:p>
            <a:pPr algn="ctr"/>
            <a:r>
              <a:rPr lang="ru-RU" sz="3600" dirty="0"/>
              <a:t>«Жизнь во Христе есть жизнь покоя…. Всецело полагающийся на Христа будет самым энергичным и ревностным тружеником на ниве Его. Когда человек сосредоточивается на своем “я”, он отвращается от Христа, Источника жизни и силы. Вот почему сатана все время пытается отвлечь внимание людей от Спасителя…</a:t>
            </a:r>
            <a:endParaRPr lang="ru-RU" sz="3200" b="1" dirty="0"/>
          </a:p>
        </p:txBody>
      </p:sp>
    </p:spTree>
    <p:extLst>
      <p:ext uri="{BB962C8B-B14F-4D97-AF65-F5344CB8AC3E}">
        <p14:creationId xmlns:p14="http://schemas.microsoft.com/office/powerpoint/2010/main" val="1081818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704" y="332510"/>
            <a:ext cx="10350733" cy="6267797"/>
          </a:xfrm>
        </p:spPr>
        <p:txBody>
          <a:bodyPr>
            <a:noAutofit/>
          </a:bodyPr>
          <a:lstStyle/>
          <a:p>
            <a:pPr algn="ctr"/>
            <a:r>
              <a:rPr lang="ru-RU" sz="3600" dirty="0"/>
              <a:t>Он стремится направить ваши мысли на мирские удовольствия, житейские заботы и неурядицы, недостатки других людей, на ваше несовершенство.</a:t>
            </a:r>
            <a:br>
              <a:rPr lang="ru-RU" sz="3600" dirty="0"/>
            </a:br>
            <a:r>
              <a:rPr lang="ru-RU" sz="3600" dirty="0"/>
              <a:t>Не следует сосредоточиваться на себе и предаваться страху и тревожным мыслям относительно нашего спасения».</a:t>
            </a:r>
            <a:br>
              <a:rPr lang="ru-RU" sz="3600" dirty="0"/>
            </a:br>
            <a:br>
              <a:rPr lang="ru-RU" sz="3600" dirty="0"/>
            </a:br>
            <a:r>
              <a:rPr lang="ru-RU" sz="3200" b="1" dirty="0"/>
              <a:t>- Путь ко Христу, с. 70-71</a:t>
            </a:r>
          </a:p>
        </p:txBody>
      </p:sp>
    </p:spTree>
    <p:extLst>
      <p:ext uri="{BB962C8B-B14F-4D97-AF65-F5344CB8AC3E}">
        <p14:creationId xmlns:p14="http://schemas.microsoft.com/office/powerpoint/2010/main" val="908636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704" y="332510"/>
            <a:ext cx="10350733" cy="6267797"/>
          </a:xfrm>
        </p:spPr>
        <p:txBody>
          <a:bodyPr>
            <a:noAutofit/>
          </a:bodyPr>
          <a:lstStyle/>
          <a:p>
            <a:pPr algn="ctr"/>
            <a:r>
              <a:rPr lang="ru-RU" sz="3600" dirty="0"/>
              <a:t>«До тех пор пока сатана правит миром, мы должны будем подчинять свое “я”, побеждать грех, осаждающий нас, и всю жизнь без устали, без остановки двигаться к цели. Освящение —   это результат послушания на протяжении нашего пребывания на земле».</a:t>
            </a:r>
            <a:br>
              <a:rPr lang="ru-RU" sz="3600" dirty="0"/>
            </a:br>
            <a:br>
              <a:rPr lang="ru-RU" sz="3600" dirty="0"/>
            </a:br>
            <a:r>
              <a:rPr lang="ru-RU" sz="3200" b="1" dirty="0"/>
              <a:t>- Деяния апостолов, с. 560</a:t>
            </a:r>
          </a:p>
        </p:txBody>
      </p:sp>
    </p:spTree>
    <p:extLst>
      <p:ext uri="{BB962C8B-B14F-4D97-AF65-F5344CB8AC3E}">
        <p14:creationId xmlns:p14="http://schemas.microsoft.com/office/powerpoint/2010/main" val="2369226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704" y="332510"/>
            <a:ext cx="10350733" cy="6267797"/>
          </a:xfrm>
        </p:spPr>
        <p:txBody>
          <a:bodyPr>
            <a:noAutofit/>
          </a:bodyPr>
          <a:lstStyle/>
          <a:p>
            <a:pPr algn="ctr"/>
            <a:r>
              <a:rPr lang="ru-RU" sz="3600" dirty="0"/>
              <a:t>«Необходимо вести постоянную войну с плотскими помышлениями, и Господь даст нам в помощь облагораживающее влияние благодати Божьей, которая будет влечь мысли к горнему и приучать разум размышлять на чистые и святые темы».</a:t>
            </a:r>
            <a:br>
              <a:rPr lang="ru-RU" sz="3600" dirty="0"/>
            </a:br>
            <a:br>
              <a:rPr lang="ru-RU" sz="3600" dirty="0"/>
            </a:br>
            <a:r>
              <a:rPr lang="ru-RU" sz="3200" b="1" dirty="0"/>
              <a:t>- Свидетельства для Церкви, т. 2, с. 478</a:t>
            </a:r>
          </a:p>
        </p:txBody>
      </p:sp>
    </p:spTree>
    <p:extLst>
      <p:ext uri="{BB962C8B-B14F-4D97-AF65-F5344CB8AC3E}">
        <p14:creationId xmlns:p14="http://schemas.microsoft.com/office/powerpoint/2010/main" val="3326425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704" y="332510"/>
            <a:ext cx="10350733" cy="6267797"/>
          </a:xfrm>
        </p:spPr>
        <p:txBody>
          <a:bodyPr>
            <a:noAutofit/>
          </a:bodyPr>
          <a:lstStyle/>
          <a:p>
            <a:pPr algn="ctr"/>
            <a:r>
              <a:rPr lang="ru-RU" sz="2800" dirty="0"/>
              <a:t>«Мы можем в своем воображении создать нереальный мир или картину идеальной церкви, где искушения сатаны не смогут более понуждать ко злу; но в таком случае совершенство существует только в нашем воображении». </a:t>
            </a:r>
            <a:br>
              <a:rPr lang="ru-RU" sz="2800" dirty="0"/>
            </a:br>
            <a:br>
              <a:rPr lang="ru-RU" sz="2800" dirty="0"/>
            </a:br>
            <a:r>
              <a:rPr lang="ru-RU" sz="2400" b="1" dirty="0"/>
              <a:t>- </a:t>
            </a:r>
            <a:r>
              <a:rPr lang="ru-RU" sz="2400" b="1" dirty="0" err="1"/>
              <a:t>Ревью</a:t>
            </a:r>
            <a:r>
              <a:rPr lang="en-US" sz="2400" b="1" dirty="0"/>
              <a:t>&amp;</a:t>
            </a:r>
            <a:r>
              <a:rPr lang="ru-RU" sz="2400" b="1" dirty="0" err="1"/>
              <a:t>Геральд</a:t>
            </a:r>
            <a:r>
              <a:rPr lang="ru-RU" sz="2400" b="1" dirty="0"/>
              <a:t>, 8 августа 1893 г.</a:t>
            </a:r>
            <a:br>
              <a:rPr lang="ru-RU" sz="2400" b="1" dirty="0"/>
            </a:br>
            <a:br>
              <a:rPr lang="ru-RU" sz="2800" dirty="0"/>
            </a:br>
            <a:r>
              <a:rPr lang="ru-RU" sz="2800" dirty="0"/>
              <a:t>«Когда люди получат святую плоть, они не останутся на земле, но будут взяты на небо. Хотя грех прощается уже в этой жизни, его последствия полностью не устраняются. Только при Втором пришествии Христос “уничиженное тело наше преобразит так, что оно будет сообразно славному Телу Его”».</a:t>
            </a:r>
            <a:br>
              <a:rPr lang="ru-RU" sz="2800" dirty="0"/>
            </a:br>
            <a:br>
              <a:rPr lang="ru-RU" sz="2800" dirty="0"/>
            </a:br>
            <a:r>
              <a:rPr lang="ru-RU" sz="2400" b="1" dirty="0"/>
              <a:t>- Избранные вести, т. 2, с. 33</a:t>
            </a:r>
          </a:p>
        </p:txBody>
      </p:sp>
    </p:spTree>
    <p:extLst>
      <p:ext uri="{BB962C8B-B14F-4D97-AF65-F5344CB8AC3E}">
        <p14:creationId xmlns:p14="http://schemas.microsoft.com/office/powerpoint/2010/main" val="1937146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704" y="332510"/>
            <a:ext cx="10350733" cy="6267797"/>
          </a:xfrm>
        </p:spPr>
        <p:txBody>
          <a:bodyPr>
            <a:noAutofit/>
          </a:bodyPr>
          <a:lstStyle/>
          <a:p>
            <a:pPr algn="ctr"/>
            <a:r>
              <a:rPr lang="ru-RU" sz="3600" dirty="0"/>
              <a:t>«Чем ближе вы ко Христу, тем больше недостатков увидите в своем характере, ибо духовное зрение обостряется. В сравнении с Его совершенством ваши слабости видны более отчетливо. Это говорит о том, что обольщения сатаны потеряли над вами власть, что животворное влияние Духа Божьего пробуждает вас…</a:t>
            </a:r>
            <a:endParaRPr lang="ru-RU" sz="3200" b="1" dirty="0"/>
          </a:p>
        </p:txBody>
      </p:sp>
    </p:spTree>
    <p:extLst>
      <p:ext uri="{BB962C8B-B14F-4D97-AF65-F5344CB8AC3E}">
        <p14:creationId xmlns:p14="http://schemas.microsoft.com/office/powerpoint/2010/main" val="3725658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704" y="332510"/>
            <a:ext cx="10350733" cy="6267797"/>
          </a:xfrm>
        </p:spPr>
        <p:txBody>
          <a:bodyPr>
            <a:noAutofit/>
          </a:bodyPr>
          <a:lstStyle/>
          <a:p>
            <a:pPr algn="ctr"/>
            <a:r>
              <a:rPr lang="ru-RU" sz="3600" dirty="0"/>
              <a:t>В человеке, не сознающем своей греховности, не может пребывать глубокая любовь ко Христу. Сердце, преобразованное благодатью Христа, всегда будет восхищаться Его Божественным характером. Но если мы не видим своей нравственной ущербности, то это, вне всякого сомнения, свидетельствует о том, что мы еще не познали красоту и совершенство Христова характера».</a:t>
            </a:r>
            <a:br>
              <a:rPr lang="ru-RU" sz="3600" dirty="0"/>
            </a:br>
            <a:br>
              <a:rPr lang="ru-RU" sz="3600" dirty="0"/>
            </a:br>
            <a:r>
              <a:rPr lang="ru-RU" sz="3200" b="1" dirty="0"/>
              <a:t>- Путь ко Христу, с. 64, 65</a:t>
            </a:r>
          </a:p>
        </p:txBody>
      </p:sp>
    </p:spTree>
    <p:extLst>
      <p:ext uri="{BB962C8B-B14F-4D97-AF65-F5344CB8AC3E}">
        <p14:creationId xmlns:p14="http://schemas.microsoft.com/office/powerpoint/2010/main" val="1120621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Три опасности </a:t>
            </a:r>
            <a:r>
              <a:rPr lang="ru-RU" dirty="0" err="1"/>
              <a:t>перфекционизма</a:t>
            </a:r>
            <a:endParaRPr lang="ru-RU" dirty="0"/>
          </a:p>
        </p:txBody>
      </p:sp>
      <p:sp>
        <p:nvSpPr>
          <p:cNvPr id="4" name="Прямоугольник 3"/>
          <p:cNvSpPr/>
          <p:nvPr/>
        </p:nvSpPr>
        <p:spPr>
          <a:xfrm>
            <a:off x="838200" y="3225340"/>
            <a:ext cx="10515600" cy="1629293"/>
          </a:xfrm>
          <a:prstGeom prst="rect">
            <a:avLst/>
          </a:prstGeom>
          <a:solidFill>
            <a:srgbClr val="903B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Сосредотачивает на моих действиях, а не мотивах</a:t>
            </a:r>
            <a:endParaRPr lang="ru-RU" sz="3200" b="1" dirty="0">
              <a:latin typeface="+mj-lt"/>
            </a:endParaRPr>
          </a:p>
        </p:txBody>
      </p:sp>
      <p:sp>
        <p:nvSpPr>
          <p:cNvPr id="5" name="Прямоугольник 4"/>
          <p:cNvSpPr/>
          <p:nvPr/>
        </p:nvSpPr>
        <p:spPr>
          <a:xfrm>
            <a:off x="838200" y="5104017"/>
            <a:ext cx="10515600" cy="129678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Ведёт к духовной гордыне</a:t>
            </a:r>
            <a:endParaRPr lang="ru-RU" sz="3200" b="1" dirty="0">
              <a:latin typeface="+mj-lt"/>
            </a:endParaRPr>
          </a:p>
        </p:txBody>
      </p:sp>
      <p:sp>
        <p:nvSpPr>
          <p:cNvPr id="6" name="Прямоугольник 5"/>
          <p:cNvSpPr/>
          <p:nvPr/>
        </p:nvSpPr>
        <p:spPr>
          <a:xfrm>
            <a:off x="838200" y="1568555"/>
            <a:ext cx="10515600" cy="1407402"/>
          </a:xfrm>
          <a:prstGeom prst="rect">
            <a:avLst/>
          </a:prstGeom>
          <a:solidFill>
            <a:srgbClr val="456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Сосредотачивает внимание на себе и отдаляет от Христа</a:t>
            </a:r>
            <a:endParaRPr lang="ru-RU" sz="3200" b="1" dirty="0">
              <a:latin typeface="+mj-lt"/>
            </a:endParaRPr>
          </a:p>
        </p:txBody>
      </p:sp>
    </p:spTree>
    <p:extLst>
      <p:ext uri="{BB962C8B-B14F-4D97-AF65-F5344CB8AC3E}">
        <p14:creationId xmlns:p14="http://schemas.microsoft.com/office/powerpoint/2010/main" val="274637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Да</a:t>
            </a:r>
            <a:r>
              <a:rPr lang="ru-RU" b="1" dirty="0"/>
              <a:t>, посредством Божьей благодати</a:t>
            </a:r>
          </a:p>
        </p:txBody>
      </p:sp>
      <p:sp>
        <p:nvSpPr>
          <p:cNvPr id="3" name="Объект 2"/>
          <p:cNvSpPr>
            <a:spLocks noGrp="1"/>
          </p:cNvSpPr>
          <p:nvPr>
            <p:ph idx="1"/>
          </p:nvPr>
        </p:nvSpPr>
        <p:spPr>
          <a:xfrm>
            <a:off x="838200" y="1551008"/>
            <a:ext cx="10515600" cy="4614380"/>
          </a:xfrm>
        </p:spPr>
        <p:txBody>
          <a:bodyPr>
            <a:noAutofit/>
          </a:bodyPr>
          <a:lstStyle/>
          <a:p>
            <a:pPr marL="0" indent="0">
              <a:buNone/>
            </a:pPr>
            <a:r>
              <a:rPr lang="ru-RU" sz="3500" dirty="0"/>
              <a:t>«Те, кто будет жить на земле, когда окончится посредническое служение Христа в небесном святилище, должны будут предстать перед святым Богом без Заступника. </a:t>
            </a:r>
            <a:r>
              <a:rPr lang="ru-RU" sz="3500" b="1" dirty="0"/>
              <a:t>Их одежды должны быть незапятнанными; их характер должен быть очищен от греха посредством искупительной крови.</a:t>
            </a:r>
            <a:r>
              <a:rPr lang="ru-RU" sz="3500" dirty="0"/>
              <a:t> При помощи благодати Божьей и собственных усердных усилий они должны выйти победителями в борьбе со злом.» (</a:t>
            </a:r>
            <a:r>
              <a:rPr lang="ru-RU" sz="3500" i="1" dirty="0"/>
              <a:t>Христос – наш Первосвященник</a:t>
            </a:r>
            <a:r>
              <a:rPr lang="ru-RU" sz="3500" dirty="0"/>
              <a:t>, с. 103).</a:t>
            </a:r>
          </a:p>
        </p:txBody>
      </p:sp>
    </p:spTree>
    <p:extLst>
      <p:ext uri="{BB962C8B-B14F-4D97-AF65-F5344CB8AC3E}">
        <p14:creationId xmlns:p14="http://schemas.microsoft.com/office/powerpoint/2010/main" val="42423064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5321" y="3175463"/>
            <a:ext cx="10716491" cy="3557845"/>
          </a:xfrm>
          <a:ln w="63500">
            <a:solidFill>
              <a:schemeClr val="bg1">
                <a:lumMod val="50000"/>
                <a:alpha val="60000"/>
              </a:schemeClr>
            </a:solidFill>
          </a:ln>
        </p:spPr>
        <p:txBody>
          <a:bodyPr>
            <a:normAutofit fontScale="92500" lnSpcReduction="20000"/>
          </a:bodyPr>
          <a:lstStyle/>
          <a:p>
            <a:pPr marL="0" indent="0">
              <a:buNone/>
            </a:pPr>
            <a:r>
              <a:rPr lang="ru-RU" b="1" dirty="0" err="1">
                <a:latin typeface="+mj-lt"/>
              </a:rPr>
              <a:t>Флп</a:t>
            </a:r>
            <a:r>
              <a:rPr lang="ru-RU" b="1" dirty="0">
                <a:latin typeface="+mj-lt"/>
              </a:rPr>
              <a:t>. 3:9-15</a:t>
            </a:r>
          </a:p>
          <a:p>
            <a:pPr marL="0" indent="0">
              <a:buNone/>
            </a:pPr>
            <a:r>
              <a:rPr lang="ru-RU" dirty="0">
                <a:latin typeface="+mj-lt"/>
              </a:rPr>
              <a:t>⁹ и найтись в Нем не со своею праведностью, которая от закона, но с тою, которая через веру во Христа, </a:t>
            </a:r>
            <a:r>
              <a:rPr lang="ru-RU" b="1" dirty="0">
                <a:solidFill>
                  <a:srgbClr val="903B20"/>
                </a:solidFill>
                <a:latin typeface="+mj-lt"/>
              </a:rPr>
              <a:t>с праведностью от Бога по вере</a:t>
            </a:r>
            <a:r>
              <a:rPr lang="ru-RU" dirty="0">
                <a:latin typeface="+mj-lt"/>
              </a:rPr>
              <a:t>; ¹⁰ чтобы познать Его, и силу воскресения Его, и участие в страданиях Его, сообразуясь смерти Его, ¹¹ чтобы достигнуть </a:t>
            </a:r>
            <a:r>
              <a:rPr lang="ru-RU" b="1" dirty="0">
                <a:solidFill>
                  <a:srgbClr val="903B20"/>
                </a:solidFill>
                <a:latin typeface="+mj-lt"/>
              </a:rPr>
              <a:t>воскресения мертвых</a:t>
            </a:r>
            <a:r>
              <a:rPr lang="ru-RU" dirty="0">
                <a:latin typeface="+mj-lt"/>
              </a:rPr>
              <a:t>. ¹² Говорю так не потому, чтобы я уже достиг или </a:t>
            </a:r>
            <a:r>
              <a:rPr lang="ru-RU" dirty="0" err="1">
                <a:latin typeface="+mj-lt"/>
              </a:rPr>
              <a:t>усовершился</a:t>
            </a:r>
            <a:r>
              <a:rPr lang="ru-RU" dirty="0">
                <a:latin typeface="+mj-lt"/>
              </a:rPr>
              <a:t>; </a:t>
            </a:r>
            <a:r>
              <a:rPr lang="ru-RU" b="1" dirty="0">
                <a:solidFill>
                  <a:srgbClr val="903B20"/>
                </a:solidFill>
                <a:latin typeface="+mj-lt"/>
              </a:rPr>
              <a:t>но стремлюсь, не достигну ли и я, как достиг меня Христос Иисус</a:t>
            </a:r>
            <a:r>
              <a:rPr lang="ru-RU" dirty="0">
                <a:latin typeface="+mj-lt"/>
              </a:rPr>
              <a:t>. ¹³ Братия, я не почитаю себя достигшим; а только, забывая заднее и простираясь вперед, ¹⁴ стремлюсь к цели, к почести вышнего звания Божия во Христе Иисусе. ¹⁵ Итак, кто из нас совершен, так должен мыслить; если же вы о чем иначе мыслите, то и это Бог вам откроет.</a:t>
            </a:r>
          </a:p>
        </p:txBody>
      </p:sp>
      <p:sp>
        <p:nvSpPr>
          <p:cNvPr id="4" name="Заголовок 1"/>
          <p:cNvSpPr>
            <a:spLocks noGrp="1"/>
          </p:cNvSpPr>
          <p:nvPr>
            <p:ph type="title"/>
          </p:nvPr>
        </p:nvSpPr>
        <p:spPr/>
        <p:txBody>
          <a:bodyPr/>
          <a:lstStyle/>
          <a:p>
            <a:r>
              <a:rPr lang="ru-RU" dirty="0"/>
              <a:t>Три аспекта спасения (</a:t>
            </a:r>
            <a:r>
              <a:rPr lang="ru-RU" dirty="0" err="1"/>
              <a:t>Флп</a:t>
            </a:r>
            <a:r>
              <a:rPr lang="ru-RU" dirty="0"/>
              <a:t>. 3-9-15)</a:t>
            </a:r>
          </a:p>
        </p:txBody>
      </p:sp>
      <p:sp>
        <p:nvSpPr>
          <p:cNvPr id="5" name="Прямоугольник 4"/>
          <p:cNvSpPr/>
          <p:nvPr/>
        </p:nvSpPr>
        <p:spPr>
          <a:xfrm>
            <a:off x="8295501" y="1579416"/>
            <a:ext cx="2539302" cy="1180409"/>
          </a:xfrm>
          <a:prstGeom prst="rect">
            <a:avLst/>
          </a:prstGeom>
          <a:ln w="57150">
            <a:solidFill>
              <a:srgbClr val="903B2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000" dirty="0">
                <a:latin typeface="+mj-lt"/>
              </a:rPr>
              <a:t>Прославление</a:t>
            </a:r>
            <a:endParaRPr lang="ru-RU" sz="3000" b="1" dirty="0">
              <a:latin typeface="+mj-lt"/>
            </a:endParaRPr>
          </a:p>
        </p:txBody>
      </p:sp>
      <p:sp>
        <p:nvSpPr>
          <p:cNvPr id="6" name="Прямоугольник 5"/>
          <p:cNvSpPr/>
          <p:nvPr/>
        </p:nvSpPr>
        <p:spPr>
          <a:xfrm>
            <a:off x="4747954" y="1579416"/>
            <a:ext cx="2490444" cy="1180409"/>
          </a:xfrm>
          <a:prstGeom prst="rect">
            <a:avLst/>
          </a:prstGeom>
          <a:ln w="57150">
            <a:solidFill>
              <a:srgbClr val="4F7A32"/>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Освящение</a:t>
            </a:r>
          </a:p>
        </p:txBody>
      </p:sp>
      <p:sp>
        <p:nvSpPr>
          <p:cNvPr id="7" name="Прямоугольник 6"/>
          <p:cNvSpPr/>
          <p:nvPr/>
        </p:nvSpPr>
        <p:spPr>
          <a:xfrm>
            <a:off x="1047405" y="1579416"/>
            <a:ext cx="2643446" cy="1180409"/>
          </a:xfrm>
          <a:prstGeom prst="rect">
            <a:avLst/>
          </a:prstGeom>
          <a:ln w="57150">
            <a:solidFill>
              <a:srgbClr val="45646B"/>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Оправдание</a:t>
            </a:r>
            <a:endParaRPr lang="ru-RU" sz="3200" b="1" dirty="0">
              <a:latin typeface="+mj-lt"/>
            </a:endParaRPr>
          </a:p>
        </p:txBody>
      </p:sp>
      <p:cxnSp>
        <p:nvCxnSpPr>
          <p:cNvPr id="9" name="Прямая со стрелкой 8"/>
          <p:cNvCxnSpPr/>
          <p:nvPr/>
        </p:nvCxnSpPr>
        <p:spPr>
          <a:xfrm>
            <a:off x="2705943" y="2859578"/>
            <a:ext cx="4842013" cy="964277"/>
          </a:xfrm>
          <a:prstGeom prst="straightConnector1">
            <a:avLst/>
          </a:prstGeom>
          <a:ln w="57150" cap="flat" cmpd="sng" algn="ctr">
            <a:solidFill>
              <a:srgbClr val="903B20">
                <a:alpha val="55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Прямая со стрелкой 9"/>
          <p:cNvCxnSpPr/>
          <p:nvPr/>
        </p:nvCxnSpPr>
        <p:spPr>
          <a:xfrm flipH="1">
            <a:off x="4747954" y="2904979"/>
            <a:ext cx="1301108" cy="2016156"/>
          </a:xfrm>
          <a:prstGeom prst="straightConnector1">
            <a:avLst/>
          </a:prstGeom>
          <a:ln w="57150" cap="flat" cmpd="sng" algn="ctr">
            <a:solidFill>
              <a:srgbClr val="903B20">
                <a:alpha val="55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Прямая со стрелкой 10"/>
          <p:cNvCxnSpPr/>
          <p:nvPr/>
        </p:nvCxnSpPr>
        <p:spPr>
          <a:xfrm flipH="1">
            <a:off x="8761615" y="2935024"/>
            <a:ext cx="836683" cy="1503972"/>
          </a:xfrm>
          <a:prstGeom prst="straightConnector1">
            <a:avLst/>
          </a:prstGeom>
          <a:ln w="57150" cap="flat" cmpd="sng" algn="ctr">
            <a:solidFill>
              <a:srgbClr val="903B20">
                <a:alpha val="55000"/>
              </a:srgb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Прямоугольник 19"/>
          <p:cNvSpPr/>
          <p:nvPr/>
        </p:nvSpPr>
        <p:spPr>
          <a:xfrm>
            <a:off x="532014" y="5552902"/>
            <a:ext cx="10507288" cy="897774"/>
          </a:xfrm>
          <a:prstGeom prst="rect">
            <a:avLst/>
          </a:prstGeom>
          <a:noFill/>
          <a:ln w="57150">
            <a:solidFill>
              <a:srgbClr val="903B20">
                <a:alpha val="73000"/>
              </a:srgb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41542227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2441" y="299261"/>
            <a:ext cx="2539302" cy="2424541"/>
          </a:xfrm>
          <a:prstGeom prst="rect">
            <a:avLst/>
          </a:prstGeom>
          <a:solidFill>
            <a:srgbClr val="903B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Грех: </a:t>
            </a:r>
            <a:r>
              <a:rPr lang="ru-RU" sz="3200" b="1" dirty="0">
                <a:latin typeface="+mj-lt"/>
              </a:rPr>
              <a:t>состояние тления</a:t>
            </a:r>
          </a:p>
        </p:txBody>
      </p:sp>
      <p:sp>
        <p:nvSpPr>
          <p:cNvPr id="5" name="Прямоугольник 4"/>
          <p:cNvSpPr/>
          <p:nvPr/>
        </p:nvSpPr>
        <p:spPr>
          <a:xfrm>
            <a:off x="4581699" y="299261"/>
            <a:ext cx="2490444" cy="2424541"/>
          </a:xfrm>
          <a:prstGeom prst="rect">
            <a:avLst/>
          </a:prstGeom>
          <a:solidFill>
            <a:srgbClr val="4F7A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Грех: </a:t>
            </a:r>
            <a:r>
              <a:rPr lang="ru-RU" sz="3200" b="1" dirty="0">
                <a:latin typeface="+mj-lt"/>
              </a:rPr>
              <a:t>неверные действия</a:t>
            </a:r>
          </a:p>
        </p:txBody>
      </p:sp>
      <p:sp>
        <p:nvSpPr>
          <p:cNvPr id="6" name="Прямоугольник 5"/>
          <p:cNvSpPr/>
          <p:nvPr/>
        </p:nvSpPr>
        <p:spPr>
          <a:xfrm>
            <a:off x="8661863" y="299261"/>
            <a:ext cx="2643446" cy="2424541"/>
          </a:xfrm>
          <a:prstGeom prst="rect">
            <a:avLst/>
          </a:prstGeom>
          <a:solidFill>
            <a:srgbClr val="456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Грех: </a:t>
            </a:r>
            <a:r>
              <a:rPr lang="ru-RU" sz="3200" b="1" dirty="0">
                <a:latin typeface="+mj-lt"/>
              </a:rPr>
              <a:t>законное осуждение (вечная смерть)</a:t>
            </a:r>
          </a:p>
        </p:txBody>
      </p:sp>
      <p:cxnSp>
        <p:nvCxnSpPr>
          <p:cNvPr id="7" name="Прямая со стрелкой 6"/>
          <p:cNvCxnSpPr/>
          <p:nvPr/>
        </p:nvCxnSpPr>
        <p:spPr>
          <a:xfrm>
            <a:off x="3338253" y="1620985"/>
            <a:ext cx="1021507"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Прямая со стрелкой 7"/>
          <p:cNvCxnSpPr/>
          <p:nvPr/>
        </p:nvCxnSpPr>
        <p:spPr>
          <a:xfrm>
            <a:off x="7430886" y="1620985"/>
            <a:ext cx="1021507"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Прямоугольник 13"/>
          <p:cNvSpPr/>
          <p:nvPr/>
        </p:nvSpPr>
        <p:spPr>
          <a:xfrm>
            <a:off x="472441" y="3577248"/>
            <a:ext cx="2539302" cy="1875902"/>
          </a:xfrm>
          <a:prstGeom prst="rect">
            <a:avLst/>
          </a:prstGeom>
          <a:ln w="57150">
            <a:solidFill>
              <a:srgbClr val="903B2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000" dirty="0">
                <a:latin typeface="+mj-lt"/>
              </a:rPr>
              <a:t>Прославление</a:t>
            </a:r>
            <a:endParaRPr lang="ru-RU" sz="3000" b="1" dirty="0">
              <a:latin typeface="+mj-lt"/>
            </a:endParaRPr>
          </a:p>
        </p:txBody>
      </p:sp>
      <p:sp>
        <p:nvSpPr>
          <p:cNvPr id="15" name="Прямоугольник 14"/>
          <p:cNvSpPr/>
          <p:nvPr/>
        </p:nvSpPr>
        <p:spPr>
          <a:xfrm>
            <a:off x="4581699" y="3577248"/>
            <a:ext cx="2490444" cy="1875902"/>
          </a:xfrm>
          <a:prstGeom prst="rect">
            <a:avLst/>
          </a:prstGeom>
          <a:ln w="57150">
            <a:solidFill>
              <a:srgbClr val="4F7A32"/>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Освящение</a:t>
            </a:r>
            <a:endParaRPr lang="ru-RU" sz="3200" b="1" dirty="0">
              <a:latin typeface="+mj-lt"/>
            </a:endParaRPr>
          </a:p>
        </p:txBody>
      </p:sp>
      <p:sp>
        <p:nvSpPr>
          <p:cNvPr id="16" name="Прямоугольник 15"/>
          <p:cNvSpPr/>
          <p:nvPr/>
        </p:nvSpPr>
        <p:spPr>
          <a:xfrm>
            <a:off x="8661863" y="3577248"/>
            <a:ext cx="2643446" cy="1875902"/>
          </a:xfrm>
          <a:prstGeom prst="rect">
            <a:avLst/>
          </a:prstGeom>
          <a:ln w="57150">
            <a:solidFill>
              <a:srgbClr val="45646B"/>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3200" dirty="0">
                <a:latin typeface="+mj-lt"/>
              </a:rPr>
              <a:t>Оправдание</a:t>
            </a:r>
          </a:p>
        </p:txBody>
      </p:sp>
      <p:cxnSp>
        <p:nvCxnSpPr>
          <p:cNvPr id="17" name="Прямая со стрелкой 16"/>
          <p:cNvCxnSpPr/>
          <p:nvPr/>
        </p:nvCxnSpPr>
        <p:spPr>
          <a:xfrm flipH="1">
            <a:off x="3205249" y="4483335"/>
            <a:ext cx="1021507"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Прямая со стрелкой 17"/>
          <p:cNvCxnSpPr/>
          <p:nvPr/>
        </p:nvCxnSpPr>
        <p:spPr>
          <a:xfrm flipH="1">
            <a:off x="7397636" y="4483335"/>
            <a:ext cx="1021507"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Прямая со стрелкой 28"/>
          <p:cNvCxnSpPr/>
          <p:nvPr/>
        </p:nvCxnSpPr>
        <p:spPr>
          <a:xfrm>
            <a:off x="9983585" y="2831869"/>
            <a:ext cx="1" cy="728753"/>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Прямая со стрелкой 39"/>
          <p:cNvCxnSpPr/>
          <p:nvPr/>
        </p:nvCxnSpPr>
        <p:spPr>
          <a:xfrm>
            <a:off x="5476027" y="5636029"/>
            <a:ext cx="350894" cy="670566"/>
          </a:xfrm>
          <a:prstGeom prst="straightConnector1">
            <a:avLst/>
          </a:prstGeom>
          <a:ln w="57150" cap="flat" cmpd="sng" algn="ctr">
            <a:solidFill>
              <a:schemeClr val="bg1">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Скругленный прямоугольник 45"/>
          <p:cNvSpPr/>
          <p:nvPr/>
        </p:nvSpPr>
        <p:spPr>
          <a:xfrm>
            <a:off x="5998326" y="5904810"/>
            <a:ext cx="2865120" cy="803571"/>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mj-lt"/>
              </a:rPr>
              <a:t>Не заслуженно, но доказано</a:t>
            </a:r>
          </a:p>
        </p:txBody>
      </p:sp>
    </p:spTree>
    <p:extLst>
      <p:ext uri="{BB962C8B-B14F-4D97-AF65-F5344CB8AC3E}">
        <p14:creationId xmlns:p14="http://schemas.microsoft.com/office/powerpoint/2010/main" val="3479360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704" y="498761"/>
            <a:ext cx="10350733" cy="5935286"/>
          </a:xfrm>
          <a:ln w="38100">
            <a:solidFill>
              <a:schemeClr val="tx1">
                <a:lumMod val="65000"/>
                <a:lumOff val="35000"/>
              </a:schemeClr>
            </a:solidFill>
          </a:ln>
        </p:spPr>
        <p:txBody>
          <a:bodyPr>
            <a:noAutofit/>
          </a:bodyPr>
          <a:lstStyle/>
          <a:p>
            <a:pPr algn="ctr"/>
            <a:r>
              <a:rPr lang="ru-RU" sz="3600" dirty="0"/>
              <a:t>²¹ Но ныне, </a:t>
            </a:r>
            <a:r>
              <a:rPr lang="ru-RU" sz="3600" b="1" dirty="0">
                <a:solidFill>
                  <a:srgbClr val="903B20"/>
                </a:solidFill>
              </a:rPr>
              <a:t>независимо от закона</a:t>
            </a:r>
            <a:r>
              <a:rPr lang="ru-RU" sz="3600" dirty="0"/>
              <a:t>, явилась правда Божия, о которой свидетельствуют закон и пророки, ²² правда Божия </a:t>
            </a:r>
            <a:r>
              <a:rPr lang="ru-RU" sz="3600" b="1" dirty="0">
                <a:solidFill>
                  <a:srgbClr val="903B20"/>
                </a:solidFill>
              </a:rPr>
              <a:t>через веру в Иисуса Христа во всех и на всех верующих</a:t>
            </a:r>
            <a:r>
              <a:rPr lang="ru-RU" sz="3600" dirty="0"/>
              <a:t>, ибо нет различия, ²³ потому что все согрешили и лишены славы Божией, ²⁴ получая оправдание даром, по благодати Его, искуплением во Христе Иисусе, ²⁵ Которого Бог предложил </a:t>
            </a:r>
            <a:r>
              <a:rPr lang="ru-RU" sz="3600" b="1" dirty="0">
                <a:solidFill>
                  <a:srgbClr val="903B20"/>
                </a:solidFill>
              </a:rPr>
              <a:t>в жертву умилостивления в Крови Его через веру</a:t>
            </a:r>
            <a:r>
              <a:rPr lang="ru-RU" sz="3600" dirty="0"/>
              <a:t>…</a:t>
            </a:r>
            <a:br>
              <a:rPr lang="ru-RU" sz="3600" dirty="0"/>
            </a:br>
            <a:r>
              <a:rPr lang="ru-RU" sz="3600" dirty="0"/>
              <a:t> </a:t>
            </a:r>
            <a:br>
              <a:rPr lang="ru-RU" sz="3600" dirty="0"/>
            </a:br>
            <a:r>
              <a:rPr lang="ru-RU" sz="3600" dirty="0"/>
              <a:t>(Римлянам 3:21-25)</a:t>
            </a:r>
            <a:endParaRPr lang="ru-RU" sz="3200" b="1" dirty="0"/>
          </a:p>
        </p:txBody>
      </p:sp>
    </p:spTree>
    <p:extLst>
      <p:ext uri="{BB962C8B-B14F-4D97-AF65-F5344CB8AC3E}">
        <p14:creationId xmlns:p14="http://schemas.microsoft.com/office/powerpoint/2010/main" val="12084257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704" y="498761"/>
            <a:ext cx="10350733" cy="5935286"/>
          </a:xfrm>
          <a:ln w="38100">
            <a:solidFill>
              <a:schemeClr val="tx1">
                <a:lumMod val="65000"/>
                <a:lumOff val="35000"/>
              </a:schemeClr>
            </a:solidFill>
          </a:ln>
        </p:spPr>
        <p:txBody>
          <a:bodyPr>
            <a:noAutofit/>
          </a:bodyPr>
          <a:lstStyle/>
          <a:p>
            <a:pPr algn="ctr"/>
            <a:r>
              <a:rPr lang="ru-RU" sz="3600" dirty="0"/>
              <a:t>Итак, оправдавшись верою, </a:t>
            </a:r>
            <a:r>
              <a:rPr lang="ru-RU" sz="3600" b="1" dirty="0">
                <a:solidFill>
                  <a:srgbClr val="903B20"/>
                </a:solidFill>
              </a:rPr>
              <a:t>мы имеем мир с Богом </a:t>
            </a:r>
            <a:r>
              <a:rPr lang="ru-RU" sz="3600" dirty="0"/>
              <a:t>через Господа нашего Иисуса Христа,</a:t>
            </a:r>
            <a:br>
              <a:rPr lang="ru-RU" sz="3600" dirty="0"/>
            </a:br>
            <a:r>
              <a:rPr lang="ru-RU" sz="3600" dirty="0"/>
              <a:t> </a:t>
            </a:r>
            <a:br>
              <a:rPr lang="ru-RU" sz="3600" dirty="0"/>
            </a:br>
            <a:r>
              <a:rPr lang="ru-RU" sz="3600" dirty="0"/>
              <a:t>(Римлянам 5:1)</a:t>
            </a:r>
            <a:endParaRPr lang="ru-RU" sz="3200" b="1" dirty="0"/>
          </a:p>
        </p:txBody>
      </p:sp>
    </p:spTree>
    <p:extLst>
      <p:ext uri="{BB962C8B-B14F-4D97-AF65-F5344CB8AC3E}">
        <p14:creationId xmlns:p14="http://schemas.microsoft.com/office/powerpoint/2010/main" val="1618637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Кто такой настоящий христианин?</a:t>
            </a:r>
          </a:p>
        </p:txBody>
      </p:sp>
      <p:sp>
        <p:nvSpPr>
          <p:cNvPr id="3" name="Объект 2"/>
          <p:cNvSpPr>
            <a:spLocks noGrp="1"/>
          </p:cNvSpPr>
          <p:nvPr>
            <p:ph idx="1"/>
          </p:nvPr>
        </p:nvSpPr>
        <p:spPr>
          <a:xfrm>
            <a:off x="382386" y="1544785"/>
            <a:ext cx="5636030" cy="4606634"/>
          </a:xfrm>
        </p:spPr>
        <p:txBody>
          <a:bodyPr>
            <a:noAutofit/>
          </a:bodyPr>
          <a:lstStyle/>
          <a:p>
            <a:r>
              <a:rPr lang="ru-RU" sz="3200" dirty="0">
                <a:latin typeface="+mj-lt"/>
              </a:rPr>
              <a:t>Возвеличивает Божий закон</a:t>
            </a:r>
          </a:p>
          <a:p>
            <a:r>
              <a:rPr lang="ru-RU" sz="3200" dirty="0">
                <a:latin typeface="+mj-lt"/>
              </a:rPr>
              <a:t>Живёт по принципу любви</a:t>
            </a:r>
          </a:p>
          <a:p>
            <a:r>
              <a:rPr lang="ru-RU" sz="3200" dirty="0">
                <a:latin typeface="+mj-lt"/>
              </a:rPr>
              <a:t>В нём нет лелеемого греха и бунтарского духа</a:t>
            </a:r>
          </a:p>
          <a:p>
            <a:r>
              <a:rPr lang="ru-RU" sz="3200" dirty="0">
                <a:latin typeface="+mj-lt"/>
              </a:rPr>
              <a:t>Святое честолюбие: Он постоянно ищет способы быть более похожим на Бога в своей любви и заботе о других</a:t>
            </a:r>
          </a:p>
        </p:txBody>
      </p:sp>
      <p:sp>
        <p:nvSpPr>
          <p:cNvPr id="4" name="Скругленная прямоугольная выноска 3"/>
          <p:cNvSpPr/>
          <p:nvPr/>
        </p:nvSpPr>
        <p:spPr>
          <a:xfrm>
            <a:off x="6450676" y="4728129"/>
            <a:ext cx="5469774" cy="1423290"/>
          </a:xfrm>
          <a:prstGeom prst="wedgeRoundRectCallout">
            <a:avLst>
              <a:gd name="adj1" fmla="val -59318"/>
              <a:gd name="adj2" fmla="val -29853"/>
              <a:gd name="adj3" fmla="val 16667"/>
            </a:avLst>
          </a:prstGeom>
          <a:solidFill>
            <a:srgbClr val="903B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Он сожалеет, когда падает, но не отчаивается…</a:t>
            </a:r>
          </a:p>
        </p:txBody>
      </p:sp>
      <p:sp>
        <p:nvSpPr>
          <p:cNvPr id="5" name="Скругленная прямоугольная выноска 4"/>
          <p:cNvSpPr/>
          <p:nvPr/>
        </p:nvSpPr>
        <p:spPr>
          <a:xfrm>
            <a:off x="6450676" y="3142215"/>
            <a:ext cx="5469774" cy="1379910"/>
          </a:xfrm>
          <a:prstGeom prst="wedgeRoundRectCallout">
            <a:avLst>
              <a:gd name="adj1" fmla="val -60885"/>
              <a:gd name="adj2" fmla="val -28615"/>
              <a:gd name="adj3" fmla="val 16667"/>
            </a:avLst>
          </a:prstGeom>
          <a:solidFill>
            <a:srgbClr val="4F7A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У него есть любовь, радость, мир…</a:t>
            </a:r>
            <a:endParaRPr lang="ru-RU" sz="3200" b="1" dirty="0">
              <a:latin typeface="+mj-lt"/>
            </a:endParaRPr>
          </a:p>
        </p:txBody>
      </p:sp>
      <p:sp>
        <p:nvSpPr>
          <p:cNvPr id="6" name="Скругленная прямоугольная выноска 5"/>
          <p:cNvSpPr/>
          <p:nvPr/>
        </p:nvSpPr>
        <p:spPr>
          <a:xfrm>
            <a:off x="6450676" y="1544785"/>
            <a:ext cx="5469774" cy="1391427"/>
          </a:xfrm>
          <a:prstGeom prst="wedgeRoundRectCallout">
            <a:avLst>
              <a:gd name="adj1" fmla="val -62627"/>
              <a:gd name="adj2" fmla="val -16223"/>
              <a:gd name="adj3" fmla="val 16667"/>
            </a:avLst>
          </a:prstGeom>
          <a:solidFill>
            <a:srgbClr val="4564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atin typeface="+mj-lt"/>
              </a:rPr>
              <a:t>Не спрашивает о минимуме, необходимом для спасения</a:t>
            </a:r>
            <a:endParaRPr lang="ru-RU" sz="3200" b="1" dirty="0">
              <a:latin typeface="+mj-lt"/>
            </a:endParaRPr>
          </a:p>
        </p:txBody>
      </p:sp>
    </p:spTree>
    <p:extLst>
      <p:ext uri="{BB962C8B-B14F-4D97-AF65-F5344CB8AC3E}">
        <p14:creationId xmlns:p14="http://schemas.microsoft.com/office/powerpoint/2010/main" val="38243008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b="26145"/>
          <a:stretch/>
        </p:blipFill>
        <p:spPr>
          <a:xfrm>
            <a:off x="485775" y="161924"/>
            <a:ext cx="5286376" cy="5856363"/>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r="-204" b="11782"/>
          <a:stretch/>
        </p:blipFill>
        <p:spPr>
          <a:xfrm>
            <a:off x="6190529" y="184464"/>
            <a:ext cx="4667971" cy="2739711"/>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b="12143"/>
          <a:stretch/>
        </p:blipFill>
        <p:spPr>
          <a:xfrm>
            <a:off x="6190529" y="3290096"/>
            <a:ext cx="4658446" cy="2728191"/>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409198" y="5981065"/>
            <a:ext cx="4781204" cy="915035"/>
          </a:xfrm>
        </p:spPr>
        <p:txBody>
          <a:bodyPr>
            <a:normAutofit/>
          </a:bodyPr>
          <a:lstStyle/>
          <a:p>
            <a:r>
              <a:rPr lang="ru-RU" sz="3200" b="1" dirty="0"/>
              <a:t>Процесс прививания</a:t>
            </a:r>
          </a:p>
        </p:txBody>
      </p:sp>
    </p:spTree>
    <p:extLst>
      <p:ext uri="{BB962C8B-B14F-4D97-AF65-F5344CB8AC3E}">
        <p14:creationId xmlns:p14="http://schemas.microsoft.com/office/powerpoint/2010/main" val="10395554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38996" y="5942965"/>
            <a:ext cx="2638454" cy="915035"/>
          </a:xfrm>
        </p:spPr>
        <p:txBody>
          <a:bodyPr>
            <a:normAutofit/>
          </a:bodyPr>
          <a:lstStyle/>
          <a:p>
            <a:r>
              <a:rPr lang="ru-RU" sz="3200" b="1" dirty="0"/>
              <a:t>Снежная буря</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276" y="285749"/>
            <a:ext cx="4467224" cy="2978149"/>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t="4407" b="17218"/>
          <a:stretch/>
        </p:blipFill>
        <p:spPr>
          <a:xfrm>
            <a:off x="6195997" y="285748"/>
            <a:ext cx="4900627" cy="5761275"/>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13" y="3464175"/>
            <a:ext cx="4462087" cy="2974724"/>
          </a:xfrm>
          <a:prstGeom prst="rect">
            <a:avLst/>
          </a:prstGeom>
        </p:spPr>
      </p:pic>
    </p:spTree>
    <p:extLst>
      <p:ext uri="{BB962C8B-B14F-4D97-AF65-F5344CB8AC3E}">
        <p14:creationId xmlns:p14="http://schemas.microsoft.com/office/powerpoint/2010/main" val="35648511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5826" y="6009640"/>
            <a:ext cx="6267450" cy="915035"/>
          </a:xfrm>
        </p:spPr>
        <p:txBody>
          <a:bodyPr>
            <a:normAutofit/>
          </a:bodyPr>
          <a:lstStyle/>
          <a:p>
            <a:r>
              <a:rPr lang="ru-RU" sz="2800" b="1" dirty="0"/>
              <a:t>Мой сын и гимнастические упражнения</a:t>
            </a: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b="12893"/>
          <a:stretch/>
        </p:blipFill>
        <p:spPr>
          <a:xfrm>
            <a:off x="6415612" y="3302235"/>
            <a:ext cx="4280962" cy="2745679"/>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5612" y="295132"/>
            <a:ext cx="4280963" cy="2853441"/>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t="17092"/>
          <a:stretch/>
        </p:blipFill>
        <p:spPr>
          <a:xfrm>
            <a:off x="885825" y="295132"/>
            <a:ext cx="4625836" cy="57527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0324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2686" y="4798465"/>
            <a:ext cx="5926628" cy="751320"/>
          </a:xfrm>
        </p:spPr>
        <p:txBody>
          <a:bodyPr/>
          <a:lstStyle/>
          <a:p>
            <a:pPr marL="0" indent="0" algn="ctr">
              <a:buNone/>
            </a:pPr>
            <a:r>
              <a:rPr lang="en-US" dirty="0">
                <a:latin typeface="+mj-lt"/>
                <a:hlinkClick r:id="rId2"/>
              </a:rPr>
              <a:t>https://works.bepress.com/felix_cortez/</a:t>
            </a:r>
            <a:endParaRPr lang="ru-RU" dirty="0">
              <a:latin typeface="+mj-lt"/>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416" y="706347"/>
            <a:ext cx="3187167" cy="3331569"/>
          </a:xfrm>
          <a:prstGeom prst="rect">
            <a:avLst/>
          </a:prstGeom>
        </p:spPr>
      </p:pic>
      <p:sp>
        <p:nvSpPr>
          <p:cNvPr id="6" name="Прямоугольник 5"/>
          <p:cNvSpPr/>
          <p:nvPr/>
        </p:nvSpPr>
        <p:spPr>
          <a:xfrm>
            <a:off x="3047999" y="4058335"/>
            <a:ext cx="6096000" cy="461665"/>
          </a:xfrm>
          <a:prstGeom prst="rect">
            <a:avLst/>
          </a:prstGeom>
        </p:spPr>
        <p:txBody>
          <a:bodyPr>
            <a:spAutoFit/>
          </a:bodyPr>
          <a:lstStyle/>
          <a:p>
            <a:pPr algn="ctr"/>
            <a:r>
              <a:rPr lang="ru-RU" sz="2400" dirty="0">
                <a:latin typeface="+mj-lt"/>
              </a:rPr>
              <a:t>Ссылка на лекции и другие материалы:</a:t>
            </a:r>
          </a:p>
        </p:txBody>
      </p:sp>
    </p:spTree>
    <p:extLst>
      <p:ext uri="{BB962C8B-B14F-4D97-AF65-F5344CB8AC3E}">
        <p14:creationId xmlns:p14="http://schemas.microsoft.com/office/powerpoint/2010/main" val="473523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Да</a:t>
            </a:r>
            <a:r>
              <a:rPr lang="ru-RU" b="1" dirty="0"/>
              <a:t>, чтобы выдержать время испытаний</a:t>
            </a:r>
          </a:p>
        </p:txBody>
      </p:sp>
      <p:sp>
        <p:nvSpPr>
          <p:cNvPr id="3" name="Объект 2"/>
          <p:cNvSpPr>
            <a:spLocks noGrp="1"/>
          </p:cNvSpPr>
          <p:nvPr>
            <p:ph idx="1"/>
          </p:nvPr>
        </p:nvSpPr>
        <p:spPr/>
        <p:txBody>
          <a:bodyPr>
            <a:normAutofit/>
          </a:bodyPr>
          <a:lstStyle/>
          <a:p>
            <a:pPr marL="0" indent="0">
              <a:buNone/>
            </a:pPr>
            <a:r>
              <a:rPr lang="ru-RU" sz="3500" dirty="0"/>
              <a:t>«Теперь, когда великий Первосвященник совершает наше примирение, мы должны стремиться стать совершенными во Христе. Наш Спаситель не допускал даже мысли уступить искушению. Сатана находит в человеческом сердце слабости, за которые можно зацепиться; достаточно одного взлелеянного греховного желания, чтобы его искушения возымели силу…</a:t>
            </a:r>
          </a:p>
        </p:txBody>
      </p:sp>
    </p:spTree>
    <p:extLst>
      <p:ext uri="{BB962C8B-B14F-4D97-AF65-F5344CB8AC3E}">
        <p14:creationId xmlns:p14="http://schemas.microsoft.com/office/powerpoint/2010/main" val="313237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Да</a:t>
            </a:r>
            <a:r>
              <a:rPr lang="ru-RU" b="1" dirty="0"/>
              <a:t>, чтобы выдержать время испытаний</a:t>
            </a:r>
            <a:endParaRPr lang="ru-RU" dirty="0"/>
          </a:p>
        </p:txBody>
      </p:sp>
      <p:sp>
        <p:nvSpPr>
          <p:cNvPr id="3" name="Объект 2"/>
          <p:cNvSpPr>
            <a:spLocks noGrp="1"/>
          </p:cNvSpPr>
          <p:nvPr>
            <p:ph idx="1"/>
          </p:nvPr>
        </p:nvSpPr>
        <p:spPr/>
        <p:txBody>
          <a:bodyPr>
            <a:noAutofit/>
          </a:bodyPr>
          <a:lstStyle/>
          <a:p>
            <a:pPr marL="0" indent="0">
              <a:buNone/>
            </a:pPr>
            <a:r>
              <a:rPr lang="ru-RU" sz="3500" dirty="0"/>
              <a:t>Но Христос сказал о Себе: “Идет князь мира сего, и во Мне не имеет ничего” (Иоанна 14:30). Сатане не удалось найти в Сыне Божьем ничего, что позволило бы одержать над Ним победу. Он хранил верность заповедям Отца Своего, и в Нем не было греха, который дал бы преимущество сатане. </a:t>
            </a:r>
            <a:r>
              <a:rPr lang="ru-RU" sz="3500" b="1" dirty="0"/>
              <a:t>В таком же состоянии должны находиться все, кто хочет устоять во время скорби</a:t>
            </a:r>
            <a:r>
              <a:rPr lang="ru-RU" sz="3500" dirty="0"/>
              <a:t>» (</a:t>
            </a:r>
            <a:r>
              <a:rPr lang="ru-RU" sz="3500" i="1" dirty="0"/>
              <a:t>Великая борьба</a:t>
            </a:r>
            <a:r>
              <a:rPr lang="ru-RU" sz="3500" dirty="0"/>
              <a:t>, с. 623).</a:t>
            </a:r>
          </a:p>
        </p:txBody>
      </p:sp>
    </p:spTree>
    <p:extLst>
      <p:ext uri="{BB962C8B-B14F-4D97-AF65-F5344CB8AC3E}">
        <p14:creationId xmlns:p14="http://schemas.microsoft.com/office/powerpoint/2010/main" val="159925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300" b="1" dirty="0">
                <a:solidFill>
                  <a:srgbClr val="FF0000"/>
                </a:solidFill>
              </a:rPr>
              <a:t>Да</a:t>
            </a:r>
            <a:r>
              <a:rPr lang="ru-RU" sz="4300" b="1" dirty="0"/>
              <a:t>, потому что это божественное требование</a:t>
            </a:r>
          </a:p>
        </p:txBody>
      </p:sp>
      <p:sp>
        <p:nvSpPr>
          <p:cNvPr id="3" name="Объект 2"/>
          <p:cNvSpPr>
            <a:spLocks noGrp="1"/>
          </p:cNvSpPr>
          <p:nvPr>
            <p:ph idx="1"/>
          </p:nvPr>
        </p:nvSpPr>
        <p:spPr/>
        <p:txBody>
          <a:bodyPr>
            <a:noAutofit/>
          </a:bodyPr>
          <a:lstStyle/>
          <a:p>
            <a:pPr marL="0" indent="0">
              <a:buNone/>
            </a:pPr>
            <a:r>
              <a:rPr lang="ru-RU" sz="3400" dirty="0"/>
              <a:t>Бог еще до грехопадения Адама требовал от него совершенного послушания Закону.  </a:t>
            </a:r>
            <a:r>
              <a:rPr lang="ru-RU" sz="3400" b="1" dirty="0"/>
              <a:t>Сегодня от нас Бог требует того же, чего Он требовал от первого человека, — совершенного послушания, праведности без единого пятна или порока перед Его очами. </a:t>
            </a:r>
            <a:r>
              <a:rPr lang="ru-RU" sz="3400" dirty="0"/>
              <a:t>Да поможет нам Бог воздать Ему все, что требует Его Закон. Мы не сможем этого сделать без веры, приносящей Христову праведность во всем, даже в самых будничных делах (</a:t>
            </a:r>
            <a:r>
              <a:rPr lang="ru-RU" sz="3400" i="1" dirty="0"/>
              <a:t>Избранные вести</a:t>
            </a:r>
            <a:r>
              <a:rPr lang="ru-RU" sz="3400" dirty="0"/>
              <a:t>, т. 2, с. 380).</a:t>
            </a:r>
          </a:p>
        </p:txBody>
      </p:sp>
    </p:spTree>
    <p:extLst>
      <p:ext uri="{BB962C8B-B14F-4D97-AF65-F5344CB8AC3E}">
        <p14:creationId xmlns:p14="http://schemas.microsoft.com/office/powerpoint/2010/main" val="36046173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4696</Words>
  <Application>Microsoft Macintosh PowerPoint</Application>
  <PresentationFormat>Широкоэкранный</PresentationFormat>
  <Paragraphs>234</Paragraphs>
  <Slides>68</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68</vt:i4>
      </vt:variant>
    </vt:vector>
  </HeadingPairs>
  <TitlesOfParts>
    <vt:vector size="72" baseType="lpstr">
      <vt:lpstr>Arial</vt:lpstr>
      <vt:lpstr>Calibri</vt:lpstr>
      <vt:lpstr>Calibri Light</vt:lpstr>
      <vt:lpstr>Тема Office</vt:lpstr>
      <vt:lpstr>Презентация PowerPoint</vt:lpstr>
      <vt:lpstr>Возможно ли жить без греха?</vt:lpstr>
      <vt:lpstr>Да, потому что мы пребываем во Христе</vt:lpstr>
      <vt:lpstr>Да, потому что мы рождены от Бога</vt:lpstr>
      <vt:lpstr>Нет, и тогда мы делаем Иисуса лжецом</vt:lpstr>
      <vt:lpstr>Да, посредством Божьей благодати</vt:lpstr>
      <vt:lpstr>Да, чтобы выдержать время испытаний</vt:lpstr>
      <vt:lpstr>Да, чтобы выдержать время испытаний</vt:lpstr>
      <vt:lpstr>Да, потому что это божественное требование</vt:lpstr>
      <vt:lpstr>Да, или же небеса будут потеряны для нас</vt:lpstr>
      <vt:lpstr>Нет, даже наши хорошие поступки запачканы нашей испорченной человеческой природой</vt:lpstr>
      <vt:lpstr>Нет, даже наши хорошие поступки запачканы нашей испорченной человеческой природой</vt:lpstr>
      <vt:lpstr>Нет, пока наши тела не будут преобразованы</vt:lpstr>
      <vt:lpstr>Нет, это было бы богохульством</vt:lpstr>
      <vt:lpstr>Нет, это было бы богохульством</vt:lpstr>
      <vt:lpstr>Нет. Время скорби уничтожит их земное</vt:lpstr>
      <vt:lpstr>Нет. Время скорби уничтожит остаток мирской жизни и привязанности к греху</vt:lpstr>
      <vt:lpstr>Презентация PowerPoint</vt:lpstr>
      <vt:lpstr>Почему?</vt:lpstr>
      <vt:lpstr>Презентация PowerPoint</vt:lpstr>
      <vt:lpstr>Презентация PowerPoint</vt:lpstr>
      <vt:lpstr>Грех: Запачканная природа</vt:lpstr>
      <vt:lpstr>Грех: Действия и бездействия</vt:lpstr>
      <vt:lpstr>Презентация PowerPoint</vt:lpstr>
      <vt:lpstr>Презентация PowerPoint</vt:lpstr>
      <vt:lpstr>Разное понимание слова ГРЕХ</vt:lpstr>
      <vt:lpstr>«Без греха»  - послание Иоанна</vt:lpstr>
      <vt:lpstr>Без греха в Иоанна</vt:lpstr>
      <vt:lpstr>Презентация PowerPoint</vt:lpstr>
      <vt:lpstr>Грех: унаследованное тление</vt:lpstr>
      <vt:lpstr>Грех: неверные действия</vt:lpstr>
      <vt:lpstr>Грех: законное осуждение</vt:lpstr>
      <vt:lpstr>Презентация PowerPoint</vt:lpstr>
      <vt:lpstr>Презентация PowerPoint</vt:lpstr>
      <vt:lpstr>Презентация PowerPoint</vt:lpstr>
      <vt:lpstr>Презентация PowerPoint</vt:lpstr>
      <vt:lpstr>Три аспекта спасения (Рим. 5-6)</vt:lpstr>
      <vt:lpstr>Три аспекта спасения (Рим. 5-6)</vt:lpstr>
      <vt:lpstr>Три аспекта спасения (Рим. 5-6)</vt:lpstr>
      <vt:lpstr>Три аспекта спасения (Рим. 5-6)</vt:lpstr>
      <vt:lpstr>Три аспекта спасения (Флп. 3-9-15)</vt:lpstr>
      <vt:lpstr>Презентация PowerPoint</vt:lpstr>
      <vt:lpstr>Совершенный</vt:lpstr>
      <vt:lpstr>Когда нам нужно стать совершенными?</vt:lpstr>
      <vt:lpstr>Когда мы становимся совершенными?</vt:lpstr>
      <vt:lpstr>Презентация PowerPoint</vt:lpstr>
      <vt:lpstr>Презентация PowerPoint</vt:lpstr>
      <vt:lpstr>Наглядные уроки Христа, с. 69</vt:lpstr>
      <vt:lpstr>Презентация PowerPoint</vt:lpstr>
      <vt:lpstr>«Характер человека открывается не в случайных добрых или злых делах, а в том, что он обычно говорит и делает, в общей направленности его жизни».  - Путь ко Христу, с. 57</vt:lpstr>
      <vt:lpstr>«Каждый, кто стал новым творением во Христе Иисусе, принесет в своей жизни плоды Духа: “Любовь, радость, мир, долготерпение, благость, милосердие, веру, кротость, воздержание” (Галатам 5:22—23). Такие люди больше не будут уступать прежним похотям, но верой в Сына Божьего станут следовать по Его стопам, отражая Его характер и очищая себя, чтобы быть чистым, как Он».  - Путь ко Христу, с. 58</vt:lpstr>
      <vt:lpstr>«Жизнь во Христе есть жизнь покоя…. Всецело полагающийся на Христа будет самым энергичным и ревностным тружеником на ниве Его. Когда человек сосредоточивается на своем “я”, он отвращается от Христа, Источника жизни и силы. Вот почему сатана все время пытается отвлечь внимание людей от Спасителя…</vt:lpstr>
      <vt:lpstr>Он стремится направить ваши мысли на мирские удовольствия, житейские заботы и неурядицы, недостатки других людей, на ваше несовершенство. Не следует сосредоточиваться на себе и предаваться страху и тревожным мыслям относительно нашего спасения».  - Путь ко Христу, с. 70-71</vt:lpstr>
      <vt:lpstr>«До тех пор пока сатана правит миром, мы должны будем подчинять свое “я”, побеждать грех, осаждающий нас, и всю жизнь без устали, без остановки двигаться к цели. Освящение —   это результат послушания на протяжении нашего пребывания на земле».  - Деяния апостолов, с. 560</vt:lpstr>
      <vt:lpstr>«Необходимо вести постоянную войну с плотскими помышлениями, и Господь даст нам в помощь облагораживающее влияние благодати Божьей, которая будет влечь мысли к горнему и приучать разум размышлять на чистые и святые темы».  - Свидетельства для Церкви, т. 2, с. 478</vt:lpstr>
      <vt:lpstr>«Мы можем в своем воображении создать нереальный мир или картину идеальной церкви, где искушения сатаны не смогут более понуждать ко злу; но в таком случае совершенство существует только в нашем воображении».   - Ревью&amp;Геральд, 8 августа 1893 г.  «Когда люди получат святую плоть, они не останутся на земле, но будут взяты на небо. Хотя грех прощается уже в этой жизни, его последствия полностью не устраняются. Только при Втором пришествии Христос “уничиженное тело наше преобразит так, что оно будет сообразно славному Телу Его”».  - Избранные вести, т. 2, с. 33</vt:lpstr>
      <vt:lpstr>«Чем ближе вы ко Христу, тем больше недостатков увидите в своем характере, ибо духовное зрение обостряется. В сравнении с Его совершенством ваши слабости видны более отчетливо. Это говорит о том, что обольщения сатаны потеряли над вами власть, что животворное влияние Духа Божьего пробуждает вас…</vt:lpstr>
      <vt:lpstr>В человеке, не сознающем своей греховности, не может пребывать глубокая любовь ко Христу. Сердце, преобразованное благодатью Христа, всегда будет восхищаться Его Божественным характером. Но если мы не видим своей нравственной ущербности, то это, вне всякого сомнения, свидетельствует о том, что мы еще не познали красоту и совершенство Христова характера».  - Путь ко Христу, с. 64, 65</vt:lpstr>
      <vt:lpstr>Три опасности перфекционизма</vt:lpstr>
      <vt:lpstr>Три аспекта спасения (Флп. 3-9-15)</vt:lpstr>
      <vt:lpstr>Презентация PowerPoint</vt:lpstr>
      <vt:lpstr>²¹ Но ныне, независимо от закона, явилась правда Божия, о которой свидетельствуют закон и пророки, ²² правда Божия через веру в Иисуса Христа во всех и на всех верующих, ибо нет различия, ²³ потому что все согрешили и лишены славы Божией, ²⁴ получая оправдание даром, по благодати Его, искуплением во Христе Иисусе, ²⁵ Которого Бог предложил в жертву умилостивления в Крови Его через веру…   (Римлянам 3:21-25)</vt:lpstr>
      <vt:lpstr>Итак, оправдавшись верою, мы имеем мир с Богом через Господа нашего Иисуса Христа,   (Римлянам 5:1)</vt:lpstr>
      <vt:lpstr>Кто такой настоящий христианин?</vt:lpstr>
      <vt:lpstr>Процесс прививания</vt:lpstr>
      <vt:lpstr>Снежная буря</vt:lpstr>
      <vt:lpstr>Мой сын и гимнастические упражнения</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катя</dc:creator>
  <cp:lastModifiedBy>Microsoft Office User</cp:lastModifiedBy>
  <cp:revision>57</cp:revision>
  <dcterms:created xsi:type="dcterms:W3CDTF">2022-02-22T07:16:56Z</dcterms:created>
  <dcterms:modified xsi:type="dcterms:W3CDTF">2022-03-03T10:29:52Z</dcterms:modified>
</cp:coreProperties>
</file>