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44"/>
  </p:notesMasterIdLst>
  <p:sldIdLst>
    <p:sldId id="258" r:id="rId2"/>
    <p:sldId id="256" r:id="rId3"/>
    <p:sldId id="261" r:id="rId4"/>
    <p:sldId id="262" r:id="rId5"/>
    <p:sldId id="264" r:id="rId6"/>
    <p:sldId id="263" r:id="rId7"/>
    <p:sldId id="266" r:id="rId8"/>
    <p:sldId id="265" r:id="rId9"/>
    <p:sldId id="267" r:id="rId10"/>
    <p:sldId id="268" r:id="rId11"/>
    <p:sldId id="272" r:id="rId12"/>
    <p:sldId id="273" r:id="rId13"/>
    <p:sldId id="274" r:id="rId14"/>
    <p:sldId id="269" r:id="rId15"/>
    <p:sldId id="275" r:id="rId16"/>
    <p:sldId id="276" r:id="rId17"/>
    <p:sldId id="257" r:id="rId18"/>
    <p:sldId id="277" r:id="rId19"/>
    <p:sldId id="280" r:id="rId20"/>
    <p:sldId id="279" r:id="rId21"/>
    <p:sldId id="282" r:id="rId22"/>
    <p:sldId id="281" r:id="rId23"/>
    <p:sldId id="271" r:id="rId24"/>
    <p:sldId id="284" r:id="rId25"/>
    <p:sldId id="285" r:id="rId26"/>
    <p:sldId id="286" r:id="rId27"/>
    <p:sldId id="287" r:id="rId28"/>
    <p:sldId id="288" r:id="rId29"/>
    <p:sldId id="283" r:id="rId30"/>
    <p:sldId id="289" r:id="rId31"/>
    <p:sldId id="291" r:id="rId32"/>
    <p:sldId id="292" r:id="rId33"/>
    <p:sldId id="293" r:id="rId34"/>
    <p:sldId id="290" r:id="rId35"/>
    <p:sldId id="294" r:id="rId36"/>
    <p:sldId id="270" r:id="rId37"/>
    <p:sldId id="278" r:id="rId38"/>
    <p:sldId id="295" r:id="rId39"/>
    <p:sldId id="296" r:id="rId40"/>
    <p:sldId id="297" r:id="rId41"/>
    <p:sldId id="299" r:id="rId42"/>
    <p:sldId id="260" r:id="rId43"/>
  </p:sldIdLst>
  <p:sldSz cx="12192000" cy="6858000"/>
  <p:notesSz cx="6858000" cy="9144000"/>
  <p:embeddedFontLst>
    <p:embeddedFont>
      <p:font typeface="Adventure" panose="02000503020000020003" pitchFamily="2" charset="0"/>
      <p:regular r:id="rId45"/>
    </p:embeddedFont>
    <p:embeddedFont>
      <p:font typeface="BLAGO" panose="02000600080000020004" pitchFamily="2" charset="0"/>
      <p:regular r:id="rId46"/>
    </p:embeddedFont>
    <p:embeddedFont>
      <p:font typeface="Calibri" panose="020F0502020204030204" pitchFamily="34" charset="0"/>
      <p:regular r:id="rId47"/>
      <p:bold r:id="rId48"/>
      <p:italic r:id="rId49"/>
      <p:boldItalic r:id="rId50"/>
    </p:embeddedFont>
    <p:embeddedFont>
      <p:font typeface="Cricket" pitchFamily="2" charset="0"/>
      <p:regular r:id="rId51"/>
      <p:bold r:id="rId52"/>
    </p:embeddedFont>
    <p:embeddedFont>
      <p:font typeface="Nikola" panose="02000505080000020004" pitchFamily="2" charset="0"/>
      <p:regular r:id="rId53"/>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84539" autoAdjust="0"/>
  </p:normalViewPr>
  <p:slideViewPr>
    <p:cSldViewPr snapToGrid="0">
      <p:cViewPr varScale="1">
        <p:scale>
          <a:sx n="74" d="100"/>
          <a:sy n="74" d="100"/>
        </p:scale>
        <p:origin x="1384"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0AB911-CF15-43DE-97DB-3F99490BC081}" type="datetimeFigureOut">
              <a:rPr lang="ru-RU" smtClean="0"/>
              <a:pPr/>
              <a:t>19.11.2021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B42042-6C17-4CBA-88A0-7A8778FA0ADB}" type="slidenum">
              <a:rPr lang="ru-RU" smtClean="0"/>
              <a:pPr/>
              <a:t>‹#›</a:t>
            </a:fld>
            <a:endParaRPr lang="ru-RU"/>
          </a:p>
        </p:txBody>
      </p:sp>
    </p:spTree>
    <p:extLst>
      <p:ext uri="{BB962C8B-B14F-4D97-AF65-F5344CB8AC3E}">
        <p14:creationId xmlns:p14="http://schemas.microsoft.com/office/powerpoint/2010/main" val="1429809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Благодарность Богу за эту возможность приходить в Его присутствие…</a:t>
            </a:r>
          </a:p>
          <a:p>
            <a:r>
              <a:rPr lang="ru-RU" sz="1200" kern="1200" dirty="0">
                <a:solidFill>
                  <a:schemeClr val="tx1"/>
                </a:solidFill>
                <a:effectLst/>
                <a:latin typeface="+mn-lt"/>
                <a:ea typeface="+mn-ea"/>
                <a:cs typeface="+mn-cs"/>
              </a:rPr>
              <a:t>Вместе молиться, вместе читать Его Слово…</a:t>
            </a:r>
          </a:p>
          <a:p>
            <a:r>
              <a:rPr lang="ru-RU" sz="1200" kern="1200" dirty="0">
                <a:solidFill>
                  <a:schemeClr val="tx1"/>
                </a:solidFill>
                <a:effectLst/>
                <a:latin typeface="+mn-lt"/>
                <a:ea typeface="+mn-ea"/>
                <a:cs typeface="+mn-cs"/>
              </a:rPr>
              <a:t>Вместе учиться у Бога…</a:t>
            </a:r>
          </a:p>
          <a:p>
            <a:r>
              <a:rPr lang="ru-RU" sz="1200" kern="1200" dirty="0">
                <a:solidFill>
                  <a:schemeClr val="tx1"/>
                </a:solidFill>
                <a:effectLst/>
                <a:latin typeface="+mn-lt"/>
                <a:ea typeface="+mn-ea"/>
                <a:cs typeface="+mn-cs"/>
              </a:rPr>
              <a:t>Вместе принимать какие-то решения и меняться…</a:t>
            </a:r>
          </a:p>
          <a:p>
            <a:r>
              <a:rPr lang="ru-RU" sz="1200" kern="1200" dirty="0">
                <a:solidFill>
                  <a:schemeClr val="tx1"/>
                </a:solidFill>
                <a:effectLst/>
                <a:latin typeface="+mn-lt"/>
                <a:ea typeface="+mn-ea"/>
                <a:cs typeface="+mn-cs"/>
              </a:rPr>
              <a:t>И это правильно, если мы с таким побуждением приходим на встречу с Богом.</a:t>
            </a:r>
          </a:p>
          <a:p>
            <a:r>
              <a:rPr lang="ru-RU" sz="1200" kern="1200" dirty="0">
                <a:solidFill>
                  <a:schemeClr val="tx1"/>
                </a:solidFill>
                <a:effectLst/>
                <a:latin typeface="+mn-lt"/>
                <a:ea typeface="+mn-ea"/>
                <a:cs typeface="+mn-cs"/>
              </a:rPr>
              <a:t>Сегодня у нас будет очень важная тема:</a:t>
            </a:r>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1</a:t>
            </a:fld>
            <a:endParaRPr lang="ru-RU"/>
          </a:p>
        </p:txBody>
      </p:sp>
    </p:spTree>
    <p:extLst>
      <p:ext uri="{BB962C8B-B14F-4D97-AF65-F5344CB8AC3E}">
        <p14:creationId xmlns:p14="http://schemas.microsoft.com/office/powerpoint/2010/main" val="2330124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tx1"/>
                </a:solidFill>
                <a:effectLst/>
                <a:latin typeface="+mn-lt"/>
                <a:ea typeface="+mn-ea"/>
                <a:cs typeface="+mn-cs"/>
              </a:rPr>
              <a:t>1. Мы должны знать нашего Бога ЛИЧНО.</a:t>
            </a:r>
            <a:r>
              <a:rPr lang="ru-RU" sz="1200" kern="1200" dirty="0">
                <a:solidFill>
                  <a:schemeClr val="tx1"/>
                </a:solidFill>
                <a:effectLst/>
                <a:latin typeface="+mn-lt"/>
                <a:ea typeface="+mn-ea"/>
                <a:cs typeface="+mn-cs"/>
              </a:rPr>
              <a:t> </a:t>
            </a:r>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10</a:t>
            </a:fld>
            <a:endParaRPr lang="ru-RU"/>
          </a:p>
        </p:txBody>
      </p:sp>
    </p:spTree>
    <p:extLst>
      <p:ext uri="{BB962C8B-B14F-4D97-AF65-F5344CB8AC3E}">
        <p14:creationId xmlns:p14="http://schemas.microsoft.com/office/powerpoint/2010/main" val="2290602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effectLst/>
                <a:latin typeface="+mn-lt"/>
                <a:ea typeface="+mn-ea"/>
                <a:cs typeface="+mn-cs"/>
              </a:rPr>
              <a:t>Иоанна 17.3. </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Сия же есть жизнь вечная, да знают Тебя, единого истинного Бога, и посланного Тобою Иисуса Христа.</a:t>
            </a:r>
          </a:p>
          <a:p>
            <a:r>
              <a:rPr lang="ru-RU" sz="1200" kern="1200" dirty="0">
                <a:solidFill>
                  <a:schemeClr val="tx1"/>
                </a:solidFill>
                <a:effectLst/>
                <a:latin typeface="+mn-lt"/>
                <a:ea typeface="+mn-ea"/>
                <a:cs typeface="+mn-cs"/>
              </a:rPr>
              <a:t>- Если сказать, что нужно делать, чтобы иметь жизнь вечную? </a:t>
            </a:r>
          </a:p>
          <a:p>
            <a:r>
              <a:rPr lang="ru-RU" sz="1200" kern="1200" dirty="0">
                <a:solidFill>
                  <a:schemeClr val="tx1"/>
                </a:solidFill>
                <a:effectLst/>
                <a:latin typeface="+mn-lt"/>
                <a:ea typeface="+mn-ea"/>
                <a:cs typeface="+mn-cs"/>
              </a:rPr>
              <a:t>Знать Бога. </a:t>
            </a:r>
          </a:p>
          <a:p>
            <a:r>
              <a:rPr lang="ru-RU" sz="1200" kern="1200" dirty="0">
                <a:solidFill>
                  <a:schemeClr val="tx1"/>
                </a:solidFill>
                <a:effectLst/>
                <a:latin typeface="+mn-lt"/>
                <a:ea typeface="+mn-ea"/>
                <a:cs typeface="+mn-cs"/>
              </a:rPr>
              <a:t>Не о Боге, а знать Бога! </a:t>
            </a:r>
          </a:p>
          <a:p>
            <a:r>
              <a:rPr lang="ru-RU" sz="1200" kern="1200" dirty="0">
                <a:solidFill>
                  <a:schemeClr val="tx1"/>
                </a:solidFill>
                <a:effectLst/>
                <a:latin typeface="+mn-lt"/>
                <a:ea typeface="+mn-ea"/>
                <a:cs typeface="+mn-cs"/>
              </a:rPr>
              <a:t>Идет вопрос о личном общении. </a:t>
            </a:r>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11</a:t>
            </a:fld>
            <a:endParaRPr lang="ru-RU"/>
          </a:p>
        </p:txBody>
      </p:sp>
    </p:spTree>
    <p:extLst>
      <p:ext uri="{BB962C8B-B14F-4D97-AF65-F5344CB8AC3E}">
        <p14:creationId xmlns:p14="http://schemas.microsoft.com/office/powerpoint/2010/main" val="3755964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effectLst/>
                <a:latin typeface="+mn-lt"/>
                <a:ea typeface="+mn-ea"/>
                <a:cs typeface="+mn-cs"/>
              </a:rPr>
              <a:t>Иер.9.23-24.</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Так говорит Господь: да не хвалится мудрый мудростью своею, да не хвалится сильный силою своею, да не хвалится богатый богатством своим. Но хвалящийся хвались тем, что разумеет и знает Меня, что Я - Господь, творящий милость, суд и правду на земле…</a:t>
            </a:r>
          </a:p>
          <a:p>
            <a:r>
              <a:rPr lang="ru-RU" sz="1200" kern="1200" dirty="0">
                <a:solidFill>
                  <a:schemeClr val="tx1"/>
                </a:solidFill>
                <a:effectLst/>
                <a:latin typeface="+mn-lt"/>
                <a:ea typeface="+mn-ea"/>
                <a:cs typeface="+mn-cs"/>
              </a:rPr>
              <a:t>- Почему вопрос стоит именно под таким углом зрения?</a:t>
            </a:r>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12</a:t>
            </a:fld>
            <a:endParaRPr lang="ru-RU"/>
          </a:p>
        </p:txBody>
      </p:sp>
    </p:spTree>
    <p:extLst>
      <p:ext uri="{BB962C8B-B14F-4D97-AF65-F5344CB8AC3E}">
        <p14:creationId xmlns:p14="http://schemas.microsoft.com/office/powerpoint/2010/main" val="3704767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«Достоинство человека определяется на небесах сообразно со способностью его сердца познавать Бога. Это познание является источником, из которого проистекает вся наша сила» (Элен Уайт Наглядные уроки Христа с. 354). </a:t>
            </a:r>
          </a:p>
          <a:p>
            <a:r>
              <a:rPr lang="ru-RU" sz="1200" kern="1200" dirty="0">
                <a:solidFill>
                  <a:schemeClr val="tx1"/>
                </a:solidFill>
                <a:effectLst/>
                <a:latin typeface="+mn-lt"/>
                <a:ea typeface="+mn-ea"/>
                <a:cs typeface="+mn-cs"/>
              </a:rPr>
              <a:t>- Кто из нас не желает жить победоносной христианской жизнью? </a:t>
            </a:r>
          </a:p>
          <a:p>
            <a:r>
              <a:rPr lang="ru-RU" sz="1200" kern="1200" dirty="0">
                <a:solidFill>
                  <a:schemeClr val="tx1"/>
                </a:solidFill>
                <a:effectLst/>
                <a:latin typeface="+mn-lt"/>
                <a:ea typeface="+mn-ea"/>
                <a:cs typeface="+mn-cs"/>
              </a:rPr>
              <a:t>- Кто из нас хочет быть победителями? </a:t>
            </a:r>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13</a:t>
            </a:fld>
            <a:endParaRPr lang="ru-RU"/>
          </a:p>
        </p:txBody>
      </p:sp>
    </p:spTree>
    <p:extLst>
      <p:ext uri="{BB962C8B-B14F-4D97-AF65-F5344CB8AC3E}">
        <p14:creationId xmlns:p14="http://schemas.microsoft.com/office/powerpoint/2010/main" val="2248816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Книга Откровения учит, что будут победители. </a:t>
            </a:r>
          </a:p>
          <a:p>
            <a:r>
              <a:rPr lang="ru-RU" sz="1200" kern="1200" dirty="0">
                <a:solidFill>
                  <a:schemeClr val="tx1"/>
                </a:solidFill>
                <a:effectLst/>
                <a:latin typeface="+mn-lt"/>
                <a:ea typeface="+mn-ea"/>
                <a:cs typeface="+mn-cs"/>
              </a:rPr>
              <a:t>По крайней мере 7 раз говорится об этом (2.7; 2.11; 2.17; 3.21; 12.11; 21.7.)</a:t>
            </a:r>
          </a:p>
          <a:p>
            <a:r>
              <a:rPr lang="ru-RU" sz="1200" kern="1200" dirty="0">
                <a:solidFill>
                  <a:schemeClr val="tx1"/>
                </a:solidFill>
                <a:effectLst/>
                <a:latin typeface="+mn-lt"/>
                <a:ea typeface="+mn-ea"/>
                <a:cs typeface="+mn-cs"/>
              </a:rPr>
              <a:t>Это возможно только в одном случае: когда мы сотрудничаем с Иисусом Христом. </a:t>
            </a:r>
          </a:p>
          <a:p>
            <a:r>
              <a:rPr lang="ru-RU" sz="1200" kern="1200" dirty="0">
                <a:solidFill>
                  <a:schemeClr val="tx1"/>
                </a:solidFill>
                <a:effectLst/>
                <a:latin typeface="+mn-lt"/>
                <a:ea typeface="+mn-ea"/>
                <a:cs typeface="+mn-cs"/>
              </a:rPr>
              <a:t>Но здесь есть секрет победителя. </a:t>
            </a:r>
          </a:p>
          <a:p>
            <a:r>
              <a:rPr lang="ru-RU" sz="1200" kern="1200" dirty="0">
                <a:solidFill>
                  <a:schemeClr val="tx1"/>
                </a:solidFill>
                <a:effectLst/>
                <a:latin typeface="+mn-lt"/>
                <a:ea typeface="+mn-ea"/>
                <a:cs typeface="+mn-cs"/>
              </a:rPr>
              <a:t>Нам нужно </a:t>
            </a:r>
            <a:r>
              <a:rPr lang="ru-RU" sz="1200" b="1" kern="1200" dirty="0">
                <a:solidFill>
                  <a:schemeClr val="tx1"/>
                </a:solidFill>
                <a:effectLst/>
                <a:latin typeface="+mn-lt"/>
                <a:ea typeface="+mn-ea"/>
                <a:cs typeface="+mn-cs"/>
              </a:rPr>
              <a:t>знать</a:t>
            </a:r>
            <a:r>
              <a:rPr lang="ru-RU" sz="1200" kern="1200" dirty="0">
                <a:solidFill>
                  <a:schemeClr val="tx1"/>
                </a:solidFill>
                <a:effectLst/>
                <a:latin typeface="+mn-lt"/>
                <a:ea typeface="+mn-ea"/>
                <a:cs typeface="+mn-cs"/>
              </a:rPr>
              <a:t> Иисуса. </a:t>
            </a:r>
          </a:p>
          <a:p>
            <a:r>
              <a:rPr lang="ru-RU" sz="1200" kern="1200" dirty="0">
                <a:solidFill>
                  <a:schemeClr val="tx1"/>
                </a:solidFill>
                <a:effectLst/>
                <a:latin typeface="+mn-lt"/>
                <a:ea typeface="+mn-ea"/>
                <a:cs typeface="+mn-cs"/>
              </a:rPr>
              <a:t>Мы часто думаем, что нам нужно что-то делать, чтобы быть победителями, но здесь сказано, что нам нужно </a:t>
            </a:r>
            <a:r>
              <a:rPr lang="ru-RU" sz="1200" b="1" kern="1200" dirty="0">
                <a:solidFill>
                  <a:schemeClr val="tx1"/>
                </a:solidFill>
                <a:effectLst/>
                <a:latin typeface="+mn-lt"/>
                <a:ea typeface="+mn-ea"/>
                <a:cs typeface="+mn-cs"/>
              </a:rPr>
              <a:t>знать</a:t>
            </a:r>
            <a:r>
              <a:rPr lang="ru-RU" sz="1200" kern="1200" dirty="0">
                <a:solidFill>
                  <a:schemeClr val="tx1"/>
                </a:solidFill>
                <a:effectLst/>
                <a:latin typeface="+mn-lt"/>
                <a:ea typeface="+mn-ea"/>
                <a:cs typeface="+mn-cs"/>
              </a:rPr>
              <a:t> Иисуса, а Он подарит чудо победы. </a:t>
            </a:r>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14</a:t>
            </a:fld>
            <a:endParaRPr lang="ru-RU"/>
          </a:p>
        </p:txBody>
      </p:sp>
    </p:spTree>
    <p:extLst>
      <p:ext uri="{BB962C8B-B14F-4D97-AF65-F5344CB8AC3E}">
        <p14:creationId xmlns:p14="http://schemas.microsoft.com/office/powerpoint/2010/main" val="30350129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 Один молодой человек изучавший с пастором Библию спросил - зачем изучать постоянно Библию, если мы с детства ее изучаем? </a:t>
            </a:r>
          </a:p>
          <a:p>
            <a:r>
              <a:rPr lang="ru-RU" sz="1200" kern="1200" dirty="0">
                <a:solidFill>
                  <a:schemeClr val="tx1"/>
                </a:solidFill>
                <a:effectLst/>
                <a:latin typeface="+mn-lt"/>
                <a:ea typeface="+mn-ea"/>
                <a:cs typeface="+mn-cs"/>
              </a:rPr>
              <a:t>- Зачем молиться и выпрашивать у Бога - разве Он сам не знает, что каждому человеку нужно? </a:t>
            </a:r>
          </a:p>
          <a:p>
            <a:r>
              <a:rPr lang="ru-RU" sz="1200" kern="1200" dirty="0">
                <a:solidFill>
                  <a:schemeClr val="tx1"/>
                </a:solidFill>
                <a:effectLst/>
                <a:latin typeface="+mn-lt"/>
                <a:ea typeface="+mn-ea"/>
                <a:cs typeface="+mn-cs"/>
              </a:rPr>
              <a:t>- Какова цель всего этого? </a:t>
            </a:r>
          </a:p>
          <a:p>
            <a:r>
              <a:rPr lang="ru-RU" sz="1200" kern="1200" dirty="0">
                <a:solidFill>
                  <a:schemeClr val="tx1"/>
                </a:solidFill>
                <a:effectLst/>
                <a:latin typeface="+mn-lt"/>
                <a:ea typeface="+mn-ea"/>
                <a:cs typeface="+mn-cs"/>
              </a:rPr>
              <a:t>Пастор не знал, как точно ответить, но потом говорит: «Разве не для того, чтобы привести нас в присутствие Бога?». </a:t>
            </a:r>
          </a:p>
          <a:p>
            <a:r>
              <a:rPr lang="ru-RU" sz="1200" kern="1200" dirty="0">
                <a:solidFill>
                  <a:schemeClr val="tx1"/>
                </a:solidFill>
                <a:effectLst/>
                <a:latin typeface="+mn-lt"/>
                <a:ea typeface="+mn-ea"/>
                <a:cs typeface="+mn-cs"/>
              </a:rPr>
              <a:t>Привести в присутствие Бога. </a:t>
            </a:r>
          </a:p>
          <a:p>
            <a:r>
              <a:rPr lang="ru-RU" sz="1200" kern="1200" dirty="0">
                <a:solidFill>
                  <a:schemeClr val="tx1"/>
                </a:solidFill>
                <a:effectLst/>
                <a:latin typeface="+mn-lt"/>
                <a:ea typeface="+mn-ea"/>
                <a:cs typeface="+mn-cs"/>
              </a:rPr>
              <a:t>Иисус часами проводил время в молитве, чтобы получить силу от присутствия Бога.</a:t>
            </a:r>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15</a:t>
            </a:fld>
            <a:endParaRPr lang="ru-RU"/>
          </a:p>
        </p:txBody>
      </p:sp>
    </p:spTree>
    <p:extLst>
      <p:ext uri="{BB962C8B-B14F-4D97-AF65-F5344CB8AC3E}">
        <p14:creationId xmlns:p14="http://schemas.microsoft.com/office/powerpoint/2010/main" val="12162062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Церкви Лаодикийской Верный Свидетель напоминает, что мы нуждаемся в присутствии Бога. </a:t>
            </a:r>
          </a:p>
          <a:p>
            <a:r>
              <a:rPr lang="ru-RU" sz="1200" kern="1200" dirty="0">
                <a:solidFill>
                  <a:schemeClr val="tx1"/>
                </a:solidFill>
                <a:effectLst/>
                <a:latin typeface="+mn-lt"/>
                <a:ea typeface="+mn-ea"/>
                <a:cs typeface="+mn-cs"/>
              </a:rPr>
              <a:t>- Думаем, что богатые, а на самом деле, какие? </a:t>
            </a:r>
          </a:p>
          <a:p>
            <a:r>
              <a:rPr lang="ru-RU" sz="1200" kern="1200" dirty="0">
                <a:solidFill>
                  <a:schemeClr val="tx1"/>
                </a:solidFill>
                <a:effectLst/>
                <a:latin typeface="+mn-lt"/>
                <a:ea typeface="+mn-ea"/>
                <a:cs typeface="+mn-cs"/>
              </a:rPr>
              <a:t>Бедные и голые. </a:t>
            </a:r>
          </a:p>
          <a:p>
            <a:r>
              <a:rPr lang="ru-RU" sz="1200" kern="1200" dirty="0">
                <a:solidFill>
                  <a:schemeClr val="tx1"/>
                </a:solidFill>
                <a:effectLst/>
                <a:latin typeface="+mn-lt"/>
                <a:ea typeface="+mn-ea"/>
                <a:cs typeface="+mn-cs"/>
              </a:rPr>
              <a:t>Золото – вера. </a:t>
            </a:r>
          </a:p>
          <a:p>
            <a:r>
              <a:rPr lang="ru-RU" sz="1200" kern="1200" dirty="0">
                <a:solidFill>
                  <a:schemeClr val="tx1"/>
                </a:solidFill>
                <a:effectLst/>
                <a:latin typeface="+mn-lt"/>
                <a:ea typeface="+mn-ea"/>
                <a:cs typeface="+mn-cs"/>
              </a:rPr>
              <a:t>Масло – Святой Дух. </a:t>
            </a:r>
          </a:p>
          <a:p>
            <a:r>
              <a:rPr lang="ru-RU" sz="1200" kern="1200" dirty="0">
                <a:solidFill>
                  <a:schemeClr val="tx1"/>
                </a:solidFill>
                <a:effectLst/>
                <a:latin typeface="+mn-lt"/>
                <a:ea typeface="+mn-ea"/>
                <a:cs typeface="+mn-cs"/>
              </a:rPr>
              <a:t>Христос хочет все это дать, но нужно желание. </a:t>
            </a:r>
          </a:p>
          <a:p>
            <a:r>
              <a:rPr lang="ru-RU" sz="1200" kern="1200" dirty="0">
                <a:solidFill>
                  <a:schemeClr val="tx1"/>
                </a:solidFill>
                <a:effectLst/>
                <a:latin typeface="+mn-lt"/>
                <a:ea typeface="+mn-ea"/>
                <a:cs typeface="+mn-cs"/>
              </a:rPr>
              <a:t>Иисус – ответ на нужды церкви </a:t>
            </a:r>
            <a:r>
              <a:rPr lang="ru-RU" sz="1200" kern="1200" dirty="0" err="1">
                <a:solidFill>
                  <a:schemeClr val="tx1"/>
                </a:solidFill>
                <a:effectLst/>
                <a:latin typeface="+mn-lt"/>
                <a:ea typeface="+mn-ea"/>
                <a:cs typeface="+mn-cs"/>
              </a:rPr>
              <a:t>Лаодикии</a:t>
            </a:r>
            <a:r>
              <a:rPr lang="ru-RU" sz="1200" kern="1200" dirty="0">
                <a:solidFill>
                  <a:schemeClr val="tx1"/>
                </a:solidFill>
                <a:effectLst/>
                <a:latin typeface="+mn-lt"/>
                <a:ea typeface="+mn-ea"/>
                <a:cs typeface="+mn-cs"/>
              </a:rPr>
              <a:t>. </a:t>
            </a:r>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16</a:t>
            </a:fld>
            <a:endParaRPr lang="ru-RU"/>
          </a:p>
        </p:txBody>
      </p:sp>
    </p:spTree>
    <p:extLst>
      <p:ext uri="{BB962C8B-B14F-4D97-AF65-F5344CB8AC3E}">
        <p14:creationId xmlns:p14="http://schemas.microsoft.com/office/powerpoint/2010/main" val="23099178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effectLst/>
                <a:latin typeface="+mn-lt"/>
                <a:ea typeface="+mn-ea"/>
                <a:cs typeface="+mn-cs"/>
              </a:rPr>
              <a:t>Иоанна 15.4-6.</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Пребудьте во Мне, и Я в вас. Как ветвь не может приносить плода сама собою, если не будет на лозе: так и вы, если не будете во Мне. Я </a:t>
            </a:r>
            <a:r>
              <a:rPr lang="ru-RU" sz="1200" kern="1200" dirty="0" err="1">
                <a:solidFill>
                  <a:schemeClr val="tx1"/>
                </a:solidFill>
                <a:effectLst/>
                <a:latin typeface="+mn-lt"/>
                <a:ea typeface="+mn-ea"/>
                <a:cs typeface="+mn-cs"/>
              </a:rPr>
              <a:t>есмь</a:t>
            </a:r>
            <a:r>
              <a:rPr lang="ru-RU" sz="1200" kern="1200" dirty="0">
                <a:solidFill>
                  <a:schemeClr val="tx1"/>
                </a:solidFill>
                <a:effectLst/>
                <a:latin typeface="+mn-lt"/>
                <a:ea typeface="+mn-ea"/>
                <a:cs typeface="+mn-cs"/>
              </a:rPr>
              <a:t> лоза, а вы ветви; кто пребывает во Мне, и Я в нем, тот приносит много плода; ибо без Меня не можете делать ничего. Кто не пребудет во Мне, извергнется вон, как ветвь, и засохнет; а такие ветви собирают и бросают в огонь, и они сгорают. </a:t>
            </a:r>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17</a:t>
            </a:fld>
            <a:endParaRPr lang="ru-RU"/>
          </a:p>
        </p:txBody>
      </p:sp>
    </p:spTree>
    <p:extLst>
      <p:ext uri="{BB962C8B-B14F-4D97-AF65-F5344CB8AC3E}">
        <p14:creationId xmlns:p14="http://schemas.microsoft.com/office/powerpoint/2010/main" val="11603554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Кто находится во Христе приносит плод. </a:t>
            </a:r>
          </a:p>
          <a:p>
            <a:r>
              <a:rPr lang="ru-RU" sz="1200" kern="1200" dirty="0">
                <a:solidFill>
                  <a:schemeClr val="tx1"/>
                </a:solidFill>
                <a:effectLst/>
                <a:latin typeface="+mn-lt"/>
                <a:ea typeface="+mn-ea"/>
                <a:cs typeface="+mn-cs"/>
              </a:rPr>
              <a:t>Плод – это не то, что мы делаем. </a:t>
            </a:r>
          </a:p>
          <a:p>
            <a:r>
              <a:rPr lang="ru-RU" sz="1200" kern="1200" dirty="0">
                <a:solidFill>
                  <a:schemeClr val="tx1"/>
                </a:solidFill>
                <a:effectLst/>
                <a:latin typeface="+mn-lt"/>
                <a:ea typeface="+mn-ea"/>
                <a:cs typeface="+mn-cs"/>
              </a:rPr>
              <a:t>Наша ответственность </a:t>
            </a:r>
            <a:r>
              <a:rPr lang="ru-RU" sz="1200" b="1" kern="1200" dirty="0">
                <a:solidFill>
                  <a:schemeClr val="tx1"/>
                </a:solidFill>
                <a:effectLst/>
                <a:latin typeface="+mn-lt"/>
                <a:ea typeface="+mn-ea"/>
                <a:cs typeface="+mn-cs"/>
              </a:rPr>
              <a:t>пребывать во Христе</a:t>
            </a:r>
            <a:r>
              <a:rPr lang="ru-RU" sz="1200" kern="1200" dirty="0">
                <a:solidFill>
                  <a:schemeClr val="tx1"/>
                </a:solidFill>
                <a:effectLst/>
                <a:latin typeface="+mn-lt"/>
                <a:ea typeface="+mn-ea"/>
                <a:cs typeface="+mn-cs"/>
              </a:rPr>
              <a:t>, а плод – это работа Святого Духа. </a:t>
            </a:r>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18</a:t>
            </a:fld>
            <a:endParaRPr lang="ru-RU"/>
          </a:p>
        </p:txBody>
      </p:sp>
    </p:spTree>
    <p:extLst>
      <p:ext uri="{BB962C8B-B14F-4D97-AF65-F5344CB8AC3E}">
        <p14:creationId xmlns:p14="http://schemas.microsoft.com/office/powerpoint/2010/main" val="3255894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«Многие думают, что должны сами совершить часть дела спасения. Они доверились Христу, чтобы получить прощение грехов, а теперь они стараются собственными усилиями жить правильно. Но всякое подобное усилие потерпит неудачу. Иисус говорит: "Без Меня не можете делать ничего". Наше возрастание в благодати, наша радость, наша пригодность (для полезных дел), — все зависит от нашего союза со Христом. Только через общение с Ним ежедневно, ежечасно — через пребывание в Нем — мы должны возрастать в благодати» (Путь ко Христу с. 69).</a:t>
            </a:r>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19</a:t>
            </a:fld>
            <a:endParaRPr lang="ru-RU"/>
          </a:p>
        </p:txBody>
      </p:sp>
    </p:spTree>
    <p:extLst>
      <p:ext uri="{BB962C8B-B14F-4D97-AF65-F5344CB8AC3E}">
        <p14:creationId xmlns:p14="http://schemas.microsoft.com/office/powerpoint/2010/main" val="3938481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effectLst/>
                <a:latin typeface="+mn-lt"/>
                <a:ea typeface="+mn-ea"/>
                <a:cs typeface="+mn-cs"/>
              </a:rPr>
              <a:t>Иисус скоро придет</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Сегодня мы рассмотрим одну из важнейших вестей – весть трех ангелов из книги Откровение 14. </a:t>
            </a:r>
          </a:p>
          <a:p>
            <a:r>
              <a:rPr lang="ru-RU" sz="1200" kern="1200" dirty="0">
                <a:solidFill>
                  <a:schemeClr val="tx1"/>
                </a:solidFill>
                <a:effectLst/>
                <a:latin typeface="+mn-lt"/>
                <a:ea typeface="+mn-ea"/>
                <a:cs typeface="+mn-cs"/>
              </a:rPr>
              <a:t>Большинство из нас почему-то воспринимают ее в разрезе идеи о том, чтобы приготовить мир ко Второму пришествию Христа.</a:t>
            </a:r>
          </a:p>
          <a:p>
            <a:r>
              <a:rPr lang="ru-RU" sz="1200" kern="1200" dirty="0">
                <a:solidFill>
                  <a:schemeClr val="tx1"/>
                </a:solidFill>
                <a:effectLst/>
                <a:latin typeface="+mn-lt"/>
                <a:ea typeface="+mn-ea"/>
                <a:cs typeface="+mn-cs"/>
              </a:rPr>
              <a:t>Но у нее есть и другая цель: помочь церкви остатка пережить возрождение.</a:t>
            </a:r>
          </a:p>
          <a:p>
            <a:r>
              <a:rPr lang="ru-RU" sz="1200" kern="1200" dirty="0">
                <a:solidFill>
                  <a:schemeClr val="tx1"/>
                </a:solidFill>
                <a:effectLst/>
                <a:latin typeface="+mn-lt"/>
                <a:ea typeface="+mn-ea"/>
                <a:cs typeface="+mn-cs"/>
              </a:rPr>
              <a:t>Контекст вести трех ангелов имеет три интересные части или секции:</a:t>
            </a:r>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2</a:t>
            </a:fld>
            <a:endParaRPr lang="ru-RU"/>
          </a:p>
        </p:txBody>
      </p:sp>
    </p:spTree>
    <p:extLst>
      <p:ext uri="{BB962C8B-B14F-4D97-AF65-F5344CB8AC3E}">
        <p14:creationId xmlns:p14="http://schemas.microsoft.com/office/powerpoint/2010/main" val="27098942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Есть интересная история о Бетховене. Однажды он и его товарищ возвращались под вечер домой. Они решили идти по той части города они не часто были. Это был квартал, где проживали бедные люди, но вдруг они услышали, как кто-то начал играть на фортепиано. Бетховен сказал, слушай, и они слушали, как кто-то играл. Они подошли ближе к очень старому дому. Музыка, звучала – это было произведение, написанное Бетховеном. Но вдруг игра остановилась, и послышался голос молодой женщины: «Вот, если бы я знала какая концовка этого произведения?». Они постучали в дверь, им открыли – это были брат и сестра. Брат был сапожник. И Бетховен сказал, что он музыкант и знает как сыграть концовку этого произведения. Когда он сел за фортепиано, то при свете лампады он увидел, что сестра, которая играла на фортепиано, является слепой. Он спросил у нее – вы уже давно играете? Да, ответила она. А как вы научились этой мелодии – спросил Бетховен. У меня была соседка, которая играла на фортепиано и я слушала, как она играет, и училась от нее. Но они переехали, и я не смогла научиться второй части мелодии, до конца. Тогда Бетховен сказал, давайте я попробую. Друг, который стоял рядом сказал, что он никогда не видел, с какой любовью Бетховен играл для этих людей. И когда он начал играть вторую часть – они в виртуозной игре композитора поняли, что он играет именно им. Второй части не было, но Бетховен сказал: «Позвольте я ее сыграю для вас». После сыгранного сразу же сел и записал мелодию, которая стала известной. После этого он сказал, я смогу тебя научить музыке, чтобы ты могла играть еще лучше. Товарищ сказал, что он получил большую радость от того, что смог побыть в присутствии обществе людей, которые были рады каждому.</a:t>
            </a:r>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20</a:t>
            </a:fld>
            <a:endParaRPr lang="ru-RU"/>
          </a:p>
        </p:txBody>
      </p:sp>
    </p:spTree>
    <p:extLst>
      <p:ext uri="{BB962C8B-B14F-4D97-AF65-F5344CB8AC3E}">
        <p14:creationId xmlns:p14="http://schemas.microsoft.com/office/powerpoint/2010/main" val="8954584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«Посвящайте себя Богу с самого утра. Сделайте это своим первым делом. Да будет вашей молитвой: "Господи, возьми меня, как Свою полную собственность. Я полагаю все свои планы к Твоим ногам. Употреби меня сегодня для Твоего служения. Пребудь со мной, чтобы все мои дела совершались (в согласии) с Тобой". Это наша ежедневная обязанность. Каждое утро посвящайте себя Богу на этот день. Подчините Ему все свои планы, чтобы они были выполнены или отменены сообразно указанию Его провидения. Таким образом вы день за днем можете отдавать свою жизнь в руки Божий, и ваша жизнь будет все больше и больше формироваться сообразно жизни Христа» (Путь ко Христу с. 70).</a:t>
            </a:r>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21</a:t>
            </a:fld>
            <a:endParaRPr lang="ru-RU"/>
          </a:p>
        </p:txBody>
      </p:sp>
    </p:spTree>
    <p:extLst>
      <p:ext uri="{BB962C8B-B14F-4D97-AF65-F5344CB8AC3E}">
        <p14:creationId xmlns:p14="http://schemas.microsoft.com/office/powerpoint/2010/main" val="19366832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Друзья, Христос горячо желает, чтобы мы пришли в Его присутствие. </a:t>
            </a:r>
          </a:p>
          <a:p>
            <a:r>
              <a:rPr lang="ru-RU" sz="1200" kern="1200" dirty="0">
                <a:solidFill>
                  <a:schemeClr val="tx1"/>
                </a:solidFill>
                <a:effectLst/>
                <a:latin typeface="+mn-lt"/>
                <a:ea typeface="+mn-ea"/>
                <a:cs typeface="+mn-cs"/>
              </a:rPr>
              <a:t>Христос желает с нами поделиться своими дарами и подарить нам мир. </a:t>
            </a:r>
          </a:p>
          <a:p>
            <a:r>
              <a:rPr lang="ru-RU" sz="1200" kern="1200" dirty="0">
                <a:solidFill>
                  <a:schemeClr val="tx1"/>
                </a:solidFill>
                <a:effectLst/>
                <a:latin typeface="+mn-lt"/>
                <a:ea typeface="+mn-ea"/>
                <a:cs typeface="+mn-cs"/>
              </a:rPr>
              <a:t>Он призывает придите ко Мне и не один раз, а ежедневно. </a:t>
            </a:r>
          </a:p>
          <a:p>
            <a:r>
              <a:rPr lang="ru-RU" sz="1200" kern="1200" dirty="0">
                <a:solidFill>
                  <a:schemeClr val="tx1"/>
                </a:solidFill>
                <a:effectLst/>
                <a:latin typeface="+mn-lt"/>
                <a:ea typeface="+mn-ea"/>
                <a:cs typeface="+mn-cs"/>
              </a:rPr>
              <a:t>Павел говорит, что он ежедневно умирает для Христа. </a:t>
            </a:r>
          </a:p>
          <a:p>
            <a:r>
              <a:rPr lang="ru-RU" sz="1200" kern="1200" dirty="0">
                <a:solidFill>
                  <a:schemeClr val="tx1"/>
                </a:solidFill>
                <a:effectLst/>
                <a:latin typeface="+mn-lt"/>
                <a:ea typeface="+mn-ea"/>
                <a:cs typeface="+mn-cs"/>
              </a:rPr>
              <a:t>Так что Христос скоро придет, мы должны пребывать в Нем.</a:t>
            </a:r>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22</a:t>
            </a:fld>
            <a:endParaRPr lang="ru-RU"/>
          </a:p>
        </p:txBody>
      </p:sp>
    </p:spTree>
    <p:extLst>
      <p:ext uri="{BB962C8B-B14F-4D97-AF65-F5344CB8AC3E}">
        <p14:creationId xmlns:p14="http://schemas.microsoft.com/office/powerpoint/2010/main" val="36960912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tx1"/>
                </a:solidFill>
                <a:effectLst/>
                <a:latin typeface="+mn-lt"/>
                <a:ea typeface="+mn-ea"/>
                <a:cs typeface="+mn-cs"/>
              </a:rPr>
              <a:t>2. Из-за того, что Христос скоро придет - нам нужно быть верными.</a:t>
            </a:r>
            <a:r>
              <a:rPr lang="ru-RU" sz="1200" kern="1200" dirty="0">
                <a:solidFill>
                  <a:schemeClr val="tx1"/>
                </a:solidFill>
                <a:effectLst/>
                <a:latin typeface="+mn-lt"/>
                <a:ea typeface="+mn-ea"/>
                <a:cs typeface="+mn-cs"/>
              </a:rPr>
              <a:t> </a:t>
            </a:r>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23</a:t>
            </a:fld>
            <a:endParaRPr lang="ru-RU"/>
          </a:p>
        </p:txBody>
      </p:sp>
    </p:spTree>
    <p:extLst>
      <p:ext uri="{BB962C8B-B14F-4D97-AF65-F5344CB8AC3E}">
        <p14:creationId xmlns:p14="http://schemas.microsoft.com/office/powerpoint/2010/main" val="42361040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effectLst/>
                <a:latin typeface="+mn-lt"/>
                <a:ea typeface="+mn-ea"/>
                <a:cs typeface="+mn-cs"/>
              </a:rPr>
              <a:t>2Тим.4.3-4.</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Ибо будет время, когда здравого учения принимать не будут, но по своим прихотям будут избирать себе учителей, которые льстили бы слуху; и от истины отвратят слух и обратятся к басням.</a:t>
            </a:r>
          </a:p>
          <a:p>
            <a:r>
              <a:rPr lang="ru-RU" sz="1200" kern="1200" dirty="0">
                <a:solidFill>
                  <a:schemeClr val="tx1"/>
                </a:solidFill>
                <a:effectLst/>
                <a:latin typeface="+mn-lt"/>
                <a:ea typeface="+mn-ea"/>
                <a:cs typeface="+mn-cs"/>
              </a:rPr>
              <a:t>Христос говорит, что в конце времени дьявол будет пытаться сделать все, чтобы погубить многих. </a:t>
            </a:r>
          </a:p>
          <a:p>
            <a:r>
              <a:rPr lang="ru-RU" sz="1200" kern="1200" dirty="0">
                <a:solidFill>
                  <a:schemeClr val="tx1"/>
                </a:solidFill>
                <a:effectLst/>
                <a:latin typeface="+mn-lt"/>
                <a:ea typeface="+mn-ea"/>
                <a:cs typeface="+mn-cs"/>
              </a:rPr>
              <a:t>В Матфея 24 главе Христос сказал притчу о верном и злом рабе. </a:t>
            </a:r>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24</a:t>
            </a:fld>
            <a:endParaRPr lang="ru-RU"/>
          </a:p>
        </p:txBody>
      </p:sp>
    </p:spTree>
    <p:extLst>
      <p:ext uri="{BB962C8B-B14F-4D97-AF65-F5344CB8AC3E}">
        <p14:creationId xmlns:p14="http://schemas.microsoft.com/office/powerpoint/2010/main" val="21935198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effectLst/>
                <a:latin typeface="+mn-lt"/>
                <a:ea typeface="+mn-ea"/>
                <a:cs typeface="+mn-cs"/>
              </a:rPr>
              <a:t>Матфея 24.45-51.</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Кто же верный и благоразумный раб, которого господин его поставил над слугами своими, чтобы давать им пищу во время? Блажен тот раб, которого господин его, придя, найдет поступающим так; истинно говорю вам, что над всем имением своим поставит его. Если же раб тот, будучи зол, скажет в сердце своем: не скоро придет господин мой, и начнет бить товарищей своих и есть и пить с пьяницами, - то придет господин раба того в день, в который он не ожидает, и в час, в который не думает, и рассечет его, и подвергнет его одной участи с лицемерами; там будет плач и скрежет зубов.</a:t>
            </a:r>
          </a:p>
          <a:p>
            <a:r>
              <a:rPr lang="ru-RU" sz="1200" kern="1200" dirty="0">
                <a:solidFill>
                  <a:schemeClr val="tx1"/>
                </a:solidFill>
                <a:effectLst/>
                <a:latin typeface="+mn-lt"/>
                <a:ea typeface="+mn-ea"/>
                <a:cs typeface="+mn-cs"/>
              </a:rPr>
              <a:t>- Кто здесь господин? </a:t>
            </a:r>
          </a:p>
          <a:p>
            <a:pPr lvl="0"/>
            <a:r>
              <a:rPr lang="ru-RU" sz="1200" kern="1200" dirty="0">
                <a:solidFill>
                  <a:schemeClr val="tx1"/>
                </a:solidFill>
                <a:effectLst/>
                <a:latin typeface="+mn-lt"/>
                <a:ea typeface="+mn-ea"/>
                <a:cs typeface="+mn-cs"/>
              </a:rPr>
              <a:t>Иисус! </a:t>
            </a:r>
          </a:p>
          <a:p>
            <a:r>
              <a:rPr lang="ru-RU" sz="1200" kern="1200" dirty="0">
                <a:solidFill>
                  <a:schemeClr val="tx1"/>
                </a:solidFill>
                <a:effectLst/>
                <a:latin typeface="+mn-lt"/>
                <a:ea typeface="+mn-ea"/>
                <a:cs typeface="+mn-cs"/>
              </a:rPr>
              <a:t>- Что такое имение в этой притче? </a:t>
            </a:r>
          </a:p>
          <a:p>
            <a:pPr lvl="0"/>
            <a:r>
              <a:rPr lang="ru-RU" sz="1200" kern="1200" dirty="0">
                <a:solidFill>
                  <a:schemeClr val="tx1"/>
                </a:solidFill>
                <a:effectLst/>
                <a:latin typeface="+mn-lt"/>
                <a:ea typeface="+mn-ea"/>
                <a:cs typeface="+mn-cs"/>
              </a:rPr>
              <a:t>Церковь! </a:t>
            </a:r>
          </a:p>
          <a:p>
            <a:r>
              <a:rPr lang="ru-RU" sz="1200" kern="1200" dirty="0">
                <a:solidFill>
                  <a:schemeClr val="tx1"/>
                </a:solidFill>
                <a:effectLst/>
                <a:latin typeface="+mn-lt"/>
                <a:ea typeface="+mn-ea"/>
                <a:cs typeface="+mn-cs"/>
              </a:rPr>
              <a:t>Здесь сказано, что господин дал пищу, чтобы они вовремя раздали еду в доме. </a:t>
            </a:r>
          </a:p>
          <a:p>
            <a:r>
              <a:rPr lang="ru-RU" sz="1200" kern="1200" dirty="0">
                <a:solidFill>
                  <a:schemeClr val="tx1"/>
                </a:solidFill>
                <a:effectLst/>
                <a:latin typeface="+mn-lt"/>
                <a:ea typeface="+mn-ea"/>
                <a:cs typeface="+mn-cs"/>
              </a:rPr>
              <a:t>- Кто слуги? </a:t>
            </a:r>
          </a:p>
          <a:p>
            <a:pPr lvl="0"/>
            <a:r>
              <a:rPr lang="ru-RU" sz="1200" kern="1200" dirty="0">
                <a:solidFill>
                  <a:schemeClr val="tx1"/>
                </a:solidFill>
                <a:effectLst/>
                <a:latin typeface="+mn-lt"/>
                <a:ea typeface="+mn-ea"/>
                <a:cs typeface="+mn-cs"/>
              </a:rPr>
              <a:t>Лидеры, пасторы, служители. </a:t>
            </a:r>
          </a:p>
          <a:p>
            <a:r>
              <a:rPr lang="ru-RU" sz="1200" kern="1200" dirty="0">
                <a:solidFill>
                  <a:schemeClr val="tx1"/>
                </a:solidFill>
                <a:effectLst/>
                <a:latin typeface="+mn-lt"/>
                <a:ea typeface="+mn-ea"/>
                <a:cs typeface="+mn-cs"/>
              </a:rPr>
              <a:t>- В чем же самая большая проблема? </a:t>
            </a:r>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25</a:t>
            </a:fld>
            <a:endParaRPr lang="ru-RU"/>
          </a:p>
        </p:txBody>
      </p:sp>
    </p:spTree>
    <p:extLst>
      <p:ext uri="{BB962C8B-B14F-4D97-AF65-F5344CB8AC3E}">
        <p14:creationId xmlns:p14="http://schemas.microsoft.com/office/powerpoint/2010/main" val="5674684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effectLst/>
                <a:latin typeface="+mn-lt"/>
                <a:ea typeface="+mn-ea"/>
                <a:cs typeface="+mn-cs"/>
              </a:rPr>
              <a:t>Матф.24.48. </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Если же раб тот, будучи зол, скажет в сердце своем: не скоро придет господин мой…</a:t>
            </a:r>
          </a:p>
          <a:p>
            <a:r>
              <a:rPr lang="ru-RU" sz="1200" kern="1200" dirty="0">
                <a:solidFill>
                  <a:schemeClr val="tx1"/>
                </a:solidFill>
                <a:effectLst/>
                <a:latin typeface="+mn-lt"/>
                <a:ea typeface="+mn-ea"/>
                <a:cs typeface="+mn-cs"/>
              </a:rPr>
              <a:t>«Мой господин запаздывает». </a:t>
            </a:r>
          </a:p>
          <a:p>
            <a:r>
              <a:rPr lang="ru-RU" sz="1200" kern="1200" dirty="0">
                <a:solidFill>
                  <a:schemeClr val="tx1"/>
                </a:solidFill>
                <a:effectLst/>
                <a:latin typeface="+mn-lt"/>
                <a:ea typeface="+mn-ea"/>
                <a:cs typeface="+mn-cs"/>
              </a:rPr>
              <a:t>Прошло время, тенденция такова, что люди думают, пожалуй, Христос придет еще не скоро. </a:t>
            </a:r>
          </a:p>
          <a:p>
            <a:r>
              <a:rPr lang="ru-RU" sz="1200" kern="1200" dirty="0">
                <a:solidFill>
                  <a:schemeClr val="tx1"/>
                </a:solidFill>
                <a:effectLst/>
                <a:latin typeface="+mn-lt"/>
                <a:ea typeface="+mn-ea"/>
                <a:cs typeface="+mn-cs"/>
              </a:rPr>
              <a:t>Заметьте, он не проповедовал это из-за кафедры, или на СШ, а где он сказал это? </a:t>
            </a:r>
          </a:p>
          <a:p>
            <a:r>
              <a:rPr lang="ru-RU" sz="1200" kern="1200" dirty="0">
                <a:solidFill>
                  <a:schemeClr val="tx1"/>
                </a:solidFill>
                <a:effectLst/>
                <a:latin typeface="+mn-lt"/>
                <a:ea typeface="+mn-ea"/>
                <a:cs typeface="+mn-cs"/>
              </a:rPr>
              <a:t>В сердце своем. </a:t>
            </a:r>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26</a:t>
            </a:fld>
            <a:endParaRPr lang="ru-RU"/>
          </a:p>
        </p:txBody>
      </p:sp>
    </p:spTree>
    <p:extLst>
      <p:ext uri="{BB962C8B-B14F-4D97-AF65-F5344CB8AC3E}">
        <p14:creationId xmlns:p14="http://schemas.microsoft.com/office/powerpoint/2010/main" val="33032544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effectLst/>
                <a:latin typeface="+mn-lt"/>
                <a:ea typeface="+mn-ea"/>
                <a:cs typeface="+mn-cs"/>
              </a:rPr>
              <a:t>Матф.24.49. </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И начнет бить товарищей своих и есть и пить с пьяницами…</a:t>
            </a:r>
          </a:p>
          <a:p>
            <a:r>
              <a:rPr lang="ru-RU" sz="1200" kern="1200" dirty="0">
                <a:solidFill>
                  <a:schemeClr val="tx1"/>
                </a:solidFill>
                <a:effectLst/>
                <a:latin typeface="+mn-lt"/>
                <a:ea typeface="+mn-ea"/>
                <a:cs typeface="+mn-cs"/>
              </a:rPr>
              <a:t>Фактически, говоря духовном языке в Откр.17 говорится о силе, в церковной системе, которая в средние века опьянела он вина блуда и ложного учения фальшивых доктрин, которые были привнесены в церковь. </a:t>
            </a:r>
          </a:p>
        </p:txBody>
      </p:sp>
      <p:sp>
        <p:nvSpPr>
          <p:cNvPr id="4" name="Номер слайда 3"/>
          <p:cNvSpPr>
            <a:spLocks noGrp="1"/>
          </p:cNvSpPr>
          <p:nvPr>
            <p:ph type="sldNum" sz="quarter" idx="10"/>
          </p:nvPr>
        </p:nvSpPr>
        <p:spPr/>
        <p:txBody>
          <a:bodyPr/>
          <a:lstStyle/>
          <a:p>
            <a:fld id="{0EB42042-6C17-4CBA-88A0-7A8778FA0ADB}" type="slidenum">
              <a:rPr lang="ru-RU" smtClean="0"/>
              <a:pPr/>
              <a:t>27</a:t>
            </a:fld>
            <a:endParaRPr lang="ru-RU"/>
          </a:p>
        </p:txBody>
      </p:sp>
    </p:spTree>
    <p:extLst>
      <p:ext uri="{BB962C8B-B14F-4D97-AF65-F5344CB8AC3E}">
        <p14:creationId xmlns:p14="http://schemas.microsoft.com/office/powerpoint/2010/main" val="41262340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effectLst/>
                <a:latin typeface="+mn-lt"/>
                <a:ea typeface="+mn-ea"/>
                <a:cs typeface="+mn-cs"/>
              </a:rPr>
              <a:t>Матф.24.50. </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То придет господин раба того в день, в который он не ожидает, и в час, в который не думает.</a:t>
            </a:r>
          </a:p>
          <a:p>
            <a:r>
              <a:rPr lang="ru-RU" sz="1200" kern="1200" dirty="0">
                <a:solidFill>
                  <a:schemeClr val="tx1"/>
                </a:solidFill>
                <a:effectLst/>
                <a:latin typeface="+mn-lt"/>
                <a:ea typeface="+mn-ea"/>
                <a:cs typeface="+mn-cs"/>
              </a:rPr>
              <a:t>Господин пришел тогда, когда его не ждали. Конечно, Библия говорит об определенных пророчествах, которые должны состояться перед приходом Христа. </a:t>
            </a:r>
          </a:p>
          <a:p>
            <a:r>
              <a:rPr lang="ru-RU" sz="1200" kern="1200" dirty="0">
                <a:solidFill>
                  <a:schemeClr val="tx1"/>
                </a:solidFill>
                <a:effectLst/>
                <a:latin typeface="+mn-lt"/>
                <a:ea typeface="+mn-ea"/>
                <a:cs typeface="+mn-cs"/>
              </a:rPr>
              <a:t>- Но можем ли мы предположить, что многие верующие, когда закроется благодать окажутся не готовы к приходу Христа?</a:t>
            </a:r>
          </a:p>
          <a:p>
            <a:r>
              <a:rPr lang="ru-RU" sz="1200" kern="1200" dirty="0">
                <a:solidFill>
                  <a:schemeClr val="tx1"/>
                </a:solidFill>
                <a:effectLst/>
                <a:latin typeface="+mn-lt"/>
                <a:ea typeface="+mn-ea"/>
                <a:cs typeface="+mn-cs"/>
              </a:rPr>
              <a:t>Далее идет продолжение этой темы.</a:t>
            </a:r>
          </a:p>
          <a:p>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0EB42042-6C17-4CBA-88A0-7A8778FA0ADB}" type="slidenum">
              <a:rPr lang="ru-RU" smtClean="0"/>
              <a:pPr/>
              <a:t>28</a:t>
            </a:fld>
            <a:endParaRPr lang="ru-RU"/>
          </a:p>
        </p:txBody>
      </p:sp>
    </p:spTree>
    <p:extLst>
      <p:ext uri="{BB962C8B-B14F-4D97-AF65-F5344CB8AC3E}">
        <p14:creationId xmlns:p14="http://schemas.microsoft.com/office/powerpoint/2010/main" val="31875950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effectLst/>
                <a:latin typeface="+mn-lt"/>
                <a:ea typeface="+mn-ea"/>
                <a:cs typeface="+mn-cs"/>
              </a:rPr>
              <a:t>Матфея 25.1-13. </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Тогда подобно будет Царство Небесное десяти девам, которые, взяв светильники свои, вышли навстречу жениху. Из них пять было мудрых и пять неразумных. Неразумные, взяв светильники свои, не взяли с собою масла. Мудрые же, вместе со светильниками своими, взяли масла в сосудах своих. И как жених замедлил, то задремали все и уснули. Но в полночь раздался крик: вот, жених идет, выходите навстречу ему. Тогда встали все девы те и поправили светильники свои. Неразумные же сказали мудрым: дайте нам вашего масла, потому что светильники наши гаснут. А мудрые отвечали: чтобы не случилось недостатка и у нас и у вас, пойдите лучше к продающим и купите себе. Когда же пошли они покупать, пришел жених, и готовые вошли с ним на брачный пир, и двери затворились; после приходят и прочие девы, и говорят: Господи! Господи! отвори нам. Он же сказал им в ответ: истинно говорю вам: не знаю вас. Итак, бодрствуйте, потому что не знаете ни дня, ни часа, в который </a:t>
            </a:r>
            <a:r>
              <a:rPr lang="ru-RU" sz="1200" kern="1200" dirty="0" err="1">
                <a:solidFill>
                  <a:schemeClr val="tx1"/>
                </a:solidFill>
                <a:effectLst/>
                <a:latin typeface="+mn-lt"/>
                <a:ea typeface="+mn-ea"/>
                <a:cs typeface="+mn-cs"/>
              </a:rPr>
              <a:t>приидет</a:t>
            </a:r>
            <a:r>
              <a:rPr lang="ru-RU" sz="1200" kern="1200" dirty="0">
                <a:solidFill>
                  <a:schemeClr val="tx1"/>
                </a:solidFill>
                <a:effectLst/>
                <a:latin typeface="+mn-lt"/>
                <a:ea typeface="+mn-ea"/>
                <a:cs typeface="+mn-cs"/>
              </a:rPr>
              <a:t> Сын Человеческий.</a:t>
            </a:r>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29</a:t>
            </a:fld>
            <a:endParaRPr lang="ru-RU"/>
          </a:p>
        </p:txBody>
      </p:sp>
    </p:spTree>
    <p:extLst>
      <p:ext uri="{BB962C8B-B14F-4D97-AF65-F5344CB8AC3E}">
        <p14:creationId xmlns:p14="http://schemas.microsoft.com/office/powerpoint/2010/main" val="2130319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effectLst/>
                <a:latin typeface="+mn-lt"/>
                <a:ea typeface="+mn-ea"/>
                <a:cs typeface="+mn-cs"/>
              </a:rPr>
              <a:t>Три секции:</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1. Откр.14.1-5. </a:t>
            </a:r>
          </a:p>
          <a:p>
            <a:r>
              <a:rPr lang="ru-RU" sz="1200" kern="1200" dirty="0">
                <a:solidFill>
                  <a:schemeClr val="tx1"/>
                </a:solidFill>
                <a:effectLst/>
                <a:latin typeface="+mn-lt"/>
                <a:ea typeface="+mn-ea"/>
                <a:cs typeface="+mn-cs"/>
              </a:rPr>
              <a:t>(описана группа 144 000)</a:t>
            </a:r>
          </a:p>
          <a:p>
            <a:r>
              <a:rPr lang="ru-RU" sz="1200" kern="1200" dirty="0">
                <a:solidFill>
                  <a:schemeClr val="tx1"/>
                </a:solidFill>
                <a:effectLst/>
                <a:latin typeface="+mn-lt"/>
                <a:ea typeface="+mn-ea"/>
                <a:cs typeface="+mn-cs"/>
              </a:rPr>
              <a:t>2. Откр.14.6-13. </a:t>
            </a:r>
          </a:p>
          <a:p>
            <a:r>
              <a:rPr lang="ru-RU" sz="1200" kern="1200" dirty="0">
                <a:solidFill>
                  <a:schemeClr val="tx1"/>
                </a:solidFill>
                <a:effectLst/>
                <a:latin typeface="+mn-lt"/>
                <a:ea typeface="+mn-ea"/>
                <a:cs typeface="+mn-cs"/>
              </a:rPr>
              <a:t>(вести трех Ангелов) Предупреждение Бога жителям земли.</a:t>
            </a:r>
          </a:p>
          <a:p>
            <a:r>
              <a:rPr lang="ru-RU" sz="1200" kern="1200" dirty="0">
                <a:solidFill>
                  <a:schemeClr val="tx1"/>
                </a:solidFill>
                <a:effectLst/>
                <a:latin typeface="+mn-lt"/>
                <a:ea typeface="+mn-ea"/>
                <a:cs typeface="+mn-cs"/>
              </a:rPr>
              <a:t>3. Откр.14.14.</a:t>
            </a:r>
          </a:p>
          <a:p>
            <a:r>
              <a:rPr lang="ru-RU" sz="1200" kern="1200" dirty="0">
                <a:solidFill>
                  <a:schemeClr val="tx1"/>
                </a:solidFill>
                <a:effectLst/>
                <a:latin typeface="+mn-lt"/>
                <a:ea typeface="+mn-ea"/>
                <a:cs typeface="+mn-cs"/>
              </a:rPr>
              <a:t>(описание Второго пришествия Христа, чтобы пожать жатву)</a:t>
            </a:r>
          </a:p>
          <a:p>
            <a:r>
              <a:rPr lang="ru-RU" sz="1200" kern="1200" dirty="0">
                <a:solidFill>
                  <a:schemeClr val="tx1"/>
                </a:solidFill>
                <a:effectLst/>
                <a:latin typeface="+mn-lt"/>
                <a:ea typeface="+mn-ea"/>
                <a:cs typeface="+mn-cs"/>
              </a:rPr>
              <a:t>Хочется сразу добавить, что будет две жатвы: </a:t>
            </a:r>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3</a:t>
            </a:fld>
            <a:endParaRPr lang="ru-RU"/>
          </a:p>
        </p:txBody>
      </p:sp>
    </p:spTree>
    <p:extLst>
      <p:ext uri="{BB962C8B-B14F-4D97-AF65-F5344CB8AC3E}">
        <p14:creationId xmlns:p14="http://schemas.microsoft.com/office/powerpoint/2010/main" val="18618171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Девы представляют церковь. </a:t>
            </a:r>
          </a:p>
          <a:p>
            <a:r>
              <a:rPr lang="ru-RU" sz="1200" kern="1200" dirty="0">
                <a:solidFill>
                  <a:schemeClr val="tx1"/>
                </a:solidFill>
                <a:effectLst/>
                <a:latin typeface="+mn-lt"/>
                <a:ea typeface="+mn-ea"/>
                <a:cs typeface="+mn-cs"/>
              </a:rPr>
              <a:t>Поскольку жених опаздывал – это то время, где мы с вами сейчас. </a:t>
            </a:r>
          </a:p>
          <a:p>
            <a:r>
              <a:rPr lang="ru-RU" sz="1200" kern="1200" dirty="0">
                <a:solidFill>
                  <a:schemeClr val="tx1"/>
                </a:solidFill>
                <a:effectLst/>
                <a:latin typeface="+mn-lt"/>
                <a:ea typeface="+mn-ea"/>
                <a:cs typeface="+mn-cs"/>
              </a:rPr>
              <a:t>И все задремали – </a:t>
            </a:r>
            <a:r>
              <a:rPr lang="ru-RU" sz="1200" kern="1200" dirty="0" err="1">
                <a:solidFill>
                  <a:schemeClr val="tx1"/>
                </a:solidFill>
                <a:effectLst/>
                <a:latin typeface="+mn-lt"/>
                <a:ea typeface="+mn-ea"/>
                <a:cs typeface="+mn-cs"/>
              </a:rPr>
              <a:t>Лаодикия</a:t>
            </a:r>
            <a:r>
              <a:rPr lang="ru-RU" sz="1200" kern="1200" dirty="0">
                <a:solidFill>
                  <a:schemeClr val="tx1"/>
                </a:solidFill>
                <a:effectLst/>
                <a:latin typeface="+mn-lt"/>
                <a:ea typeface="+mn-ea"/>
                <a:cs typeface="+mn-cs"/>
              </a:rPr>
              <a:t> Откр.3. </a:t>
            </a:r>
          </a:p>
          <a:p>
            <a:r>
              <a:rPr lang="ru-RU" sz="1200" kern="1200" dirty="0">
                <a:solidFill>
                  <a:schemeClr val="tx1"/>
                </a:solidFill>
                <a:effectLst/>
                <a:latin typeface="+mn-lt"/>
                <a:ea typeface="+mn-ea"/>
                <a:cs typeface="+mn-cs"/>
              </a:rPr>
              <a:t>Заметьте, что они были девами – то есть они все имели правильную доктрину. </a:t>
            </a:r>
          </a:p>
          <a:p>
            <a:r>
              <a:rPr lang="ru-RU" sz="1200" kern="1200" dirty="0">
                <a:solidFill>
                  <a:schemeClr val="tx1"/>
                </a:solidFill>
                <a:effectLst/>
                <a:latin typeface="+mn-lt"/>
                <a:ea typeface="+mn-ea"/>
                <a:cs typeface="+mn-cs"/>
              </a:rPr>
              <a:t>Они имели светильники – Слово Божие. </a:t>
            </a:r>
          </a:p>
          <a:p>
            <a:r>
              <a:rPr lang="ru-RU" sz="1200" kern="1200" dirty="0">
                <a:solidFill>
                  <a:schemeClr val="tx1"/>
                </a:solidFill>
                <a:effectLst/>
                <a:latin typeface="+mn-lt"/>
                <a:ea typeface="+mn-ea"/>
                <a:cs typeface="+mn-cs"/>
              </a:rPr>
              <a:t>И все они ждали приход Жениха… </a:t>
            </a:r>
          </a:p>
          <a:p>
            <a:r>
              <a:rPr lang="ru-RU" sz="1200" kern="1200" dirty="0">
                <a:solidFill>
                  <a:schemeClr val="tx1"/>
                </a:solidFill>
                <a:effectLst/>
                <a:latin typeface="+mn-lt"/>
                <a:ea typeface="+mn-ea"/>
                <a:cs typeface="+mn-cs"/>
              </a:rPr>
              <a:t>- Что это за время «в полночь»? </a:t>
            </a:r>
          </a:p>
          <a:p>
            <a:r>
              <a:rPr lang="ru-RU" sz="1200" kern="1200" dirty="0">
                <a:solidFill>
                  <a:schemeClr val="tx1"/>
                </a:solidFill>
                <a:effectLst/>
                <a:latin typeface="+mn-lt"/>
                <a:ea typeface="+mn-ea"/>
                <a:cs typeface="+mn-cs"/>
              </a:rPr>
              <a:t>Для жителей Иерусалима, было сказано, что когда увидите, что войска отступили, бегите и будете спасены. Для жителей последнего времени, сказано, что когда они увидят свертывания религиозных свобод в мире, это приведет к углубленному исследованию слова Божия в Церкви. </a:t>
            </a:r>
          </a:p>
          <a:p>
            <a:r>
              <a:rPr lang="ru-RU" sz="1200" kern="1200" dirty="0">
                <a:solidFill>
                  <a:schemeClr val="tx1"/>
                </a:solidFill>
                <a:effectLst/>
                <a:latin typeface="+mn-lt"/>
                <a:ea typeface="+mn-ea"/>
                <a:cs typeface="+mn-cs"/>
              </a:rPr>
              <a:t>Состоится великое пробуждение.</a:t>
            </a:r>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30</a:t>
            </a:fld>
            <a:endParaRPr lang="ru-RU"/>
          </a:p>
        </p:txBody>
      </p:sp>
    </p:spTree>
    <p:extLst>
      <p:ext uri="{BB962C8B-B14F-4D97-AF65-F5344CB8AC3E}">
        <p14:creationId xmlns:p14="http://schemas.microsoft.com/office/powerpoint/2010/main" val="42440433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effectLst/>
                <a:latin typeface="+mn-lt"/>
                <a:ea typeface="+mn-ea"/>
                <a:cs typeface="+mn-cs"/>
              </a:rPr>
              <a:t>Матф.25.7-8. </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Тогда встали все девы те и поправили светильники свои. Неразумные же сказали мудрым: дайте нам вашего масла, потому что светильники наши гаснут.</a:t>
            </a:r>
          </a:p>
          <a:p>
            <a:r>
              <a:rPr lang="ru-RU" sz="1200" kern="1200" dirty="0">
                <a:solidFill>
                  <a:schemeClr val="tx1"/>
                </a:solidFill>
                <a:effectLst/>
                <a:latin typeface="+mn-lt"/>
                <a:ea typeface="+mn-ea"/>
                <a:cs typeface="+mn-cs"/>
              </a:rPr>
              <a:t>Но когда выйдут воскресные законы, тогда будет уже поздно. </a:t>
            </a:r>
          </a:p>
          <a:p>
            <a:r>
              <a:rPr lang="ru-RU" sz="1200" kern="1200" dirty="0">
                <a:solidFill>
                  <a:schemeClr val="tx1"/>
                </a:solidFill>
                <a:effectLst/>
                <a:latin typeface="+mn-lt"/>
                <a:ea typeface="+mn-ea"/>
                <a:cs typeface="+mn-cs"/>
              </a:rPr>
              <a:t>Сегодня время запастись маслом. </a:t>
            </a:r>
          </a:p>
          <a:p>
            <a:r>
              <a:rPr lang="ru-RU" sz="1200" kern="1200" dirty="0">
                <a:solidFill>
                  <a:schemeClr val="tx1"/>
                </a:solidFill>
                <a:effectLst/>
                <a:latin typeface="+mn-lt"/>
                <a:ea typeface="+mn-ea"/>
                <a:cs typeface="+mn-cs"/>
              </a:rPr>
              <a:t>Сегодня время просить у Господа Святого Духа. </a:t>
            </a:r>
          </a:p>
          <a:p>
            <a:r>
              <a:rPr lang="ru-RU" sz="1200" kern="1200" dirty="0">
                <a:solidFill>
                  <a:schemeClr val="tx1"/>
                </a:solidFill>
                <a:effectLst/>
                <a:latin typeface="+mn-lt"/>
                <a:ea typeface="+mn-ea"/>
                <a:cs typeface="+mn-cs"/>
              </a:rPr>
              <a:t>Умные девушки, поправили свои светильники и вышли встречать жениха. </a:t>
            </a:r>
          </a:p>
          <a:p>
            <a:r>
              <a:rPr lang="ru-RU" sz="1200" kern="1200" dirty="0">
                <a:solidFill>
                  <a:schemeClr val="tx1"/>
                </a:solidFill>
                <a:effectLst/>
                <a:latin typeface="+mn-lt"/>
                <a:ea typeface="+mn-ea"/>
                <a:cs typeface="+mn-cs"/>
              </a:rPr>
              <a:t>- Для чего ожидать воскресного закона? </a:t>
            </a:r>
          </a:p>
          <a:p>
            <a:r>
              <a:rPr lang="ru-RU" sz="1200" kern="1200" dirty="0">
                <a:solidFill>
                  <a:schemeClr val="tx1"/>
                </a:solidFill>
                <a:effectLst/>
                <a:latin typeface="+mn-lt"/>
                <a:ea typeface="+mn-ea"/>
                <a:cs typeface="+mn-cs"/>
              </a:rPr>
              <a:t>Сегодня время для проповеди. </a:t>
            </a:r>
          </a:p>
          <a:p>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0EB42042-6C17-4CBA-88A0-7A8778FA0ADB}" type="slidenum">
              <a:rPr lang="ru-RU" smtClean="0"/>
              <a:pPr/>
              <a:t>31</a:t>
            </a:fld>
            <a:endParaRPr lang="ru-RU"/>
          </a:p>
        </p:txBody>
      </p:sp>
    </p:spTree>
    <p:extLst>
      <p:ext uri="{BB962C8B-B14F-4D97-AF65-F5344CB8AC3E}">
        <p14:creationId xmlns:p14="http://schemas.microsoft.com/office/powerpoint/2010/main" val="21345487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effectLst/>
                <a:latin typeface="+mn-lt"/>
                <a:ea typeface="+mn-ea"/>
                <a:cs typeface="+mn-cs"/>
              </a:rPr>
              <a:t>Матф.25.9. </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А мудрые отвечали: чтобы не случилось недостатка и у нас, и у вас, пойдите лучше к продающим и купите себе.</a:t>
            </a:r>
          </a:p>
          <a:p>
            <a:r>
              <a:rPr lang="ru-RU" sz="1200" kern="1200" dirty="0">
                <a:solidFill>
                  <a:schemeClr val="tx1"/>
                </a:solidFill>
                <a:effectLst/>
                <a:latin typeface="+mn-lt"/>
                <a:ea typeface="+mn-ea"/>
                <a:cs typeface="+mn-cs"/>
              </a:rPr>
              <a:t>В конце времени будет много подделок на масло Святого Духа. </a:t>
            </a:r>
          </a:p>
          <a:p>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0EB42042-6C17-4CBA-88A0-7A8778FA0ADB}" type="slidenum">
              <a:rPr lang="ru-RU" smtClean="0"/>
              <a:pPr/>
              <a:t>32</a:t>
            </a:fld>
            <a:endParaRPr lang="ru-RU"/>
          </a:p>
        </p:txBody>
      </p:sp>
    </p:spTree>
    <p:extLst>
      <p:ext uri="{BB962C8B-B14F-4D97-AF65-F5344CB8AC3E}">
        <p14:creationId xmlns:p14="http://schemas.microsoft.com/office/powerpoint/2010/main" val="19495839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effectLst/>
                <a:latin typeface="+mn-lt"/>
                <a:ea typeface="+mn-ea"/>
                <a:cs typeface="+mn-cs"/>
              </a:rPr>
              <a:t>Матф.25.10.</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Когда же пошли они покупать, пришел жених, и готовые вошли с ним на брачный пир, и двери затворились.</a:t>
            </a:r>
          </a:p>
          <a:p>
            <a:r>
              <a:rPr lang="ru-RU" sz="1200" kern="1200" dirty="0">
                <a:solidFill>
                  <a:schemeClr val="tx1"/>
                </a:solidFill>
                <a:effectLst/>
                <a:latin typeface="+mn-lt"/>
                <a:ea typeface="+mn-ea"/>
                <a:cs typeface="+mn-cs"/>
              </a:rPr>
              <a:t>Пришел жених. </a:t>
            </a:r>
          </a:p>
          <a:p>
            <a:r>
              <a:rPr lang="ru-RU" sz="1200" kern="1200" dirty="0">
                <a:solidFill>
                  <a:schemeClr val="tx1"/>
                </a:solidFill>
                <a:effectLst/>
                <a:latin typeface="+mn-lt"/>
                <a:ea typeface="+mn-ea"/>
                <a:cs typeface="+mn-cs"/>
              </a:rPr>
              <a:t>И дверь закрылась. </a:t>
            </a:r>
          </a:p>
          <a:p>
            <a:r>
              <a:rPr lang="ru-RU" sz="1200" kern="1200" dirty="0">
                <a:solidFill>
                  <a:schemeClr val="tx1"/>
                </a:solidFill>
                <a:effectLst/>
                <a:latin typeface="+mn-lt"/>
                <a:ea typeface="+mn-ea"/>
                <a:cs typeface="+mn-cs"/>
              </a:rPr>
              <a:t>Я не знаю вас. </a:t>
            </a:r>
          </a:p>
          <a:p>
            <a:r>
              <a:rPr lang="ru-RU" sz="1200" kern="1200" dirty="0">
                <a:solidFill>
                  <a:schemeClr val="tx1"/>
                </a:solidFill>
                <a:effectLst/>
                <a:latin typeface="+mn-lt"/>
                <a:ea typeface="+mn-ea"/>
                <a:cs typeface="+mn-cs"/>
              </a:rPr>
              <a:t>Это были АСД, многое знали, пророчества, о субботе .... но не имели Святого Духа. </a:t>
            </a:r>
          </a:p>
          <a:p>
            <a:r>
              <a:rPr lang="ru-RU" sz="1200" kern="1200" dirty="0">
                <a:solidFill>
                  <a:schemeClr val="tx1"/>
                </a:solidFill>
                <a:effectLst/>
                <a:latin typeface="+mn-lt"/>
                <a:ea typeface="+mn-ea"/>
                <a:cs typeface="+mn-cs"/>
              </a:rPr>
              <a:t>Они не стали подобными образу Иисуса Христа.</a:t>
            </a:r>
          </a:p>
          <a:p>
            <a:r>
              <a:rPr lang="ru-RU" sz="1200" kern="1200" dirty="0">
                <a:solidFill>
                  <a:schemeClr val="tx1"/>
                </a:solidFill>
                <a:effectLst/>
                <a:latin typeface="+mn-lt"/>
                <a:ea typeface="+mn-ea"/>
                <a:cs typeface="+mn-cs"/>
              </a:rPr>
              <a:t>В Откр.13 говорится о другом образе. </a:t>
            </a:r>
          </a:p>
          <a:p>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0EB42042-6C17-4CBA-88A0-7A8778FA0ADB}" type="slidenum">
              <a:rPr lang="ru-RU" smtClean="0"/>
              <a:pPr/>
              <a:t>33</a:t>
            </a:fld>
            <a:endParaRPr lang="ru-RU"/>
          </a:p>
        </p:txBody>
      </p:sp>
    </p:spTree>
    <p:extLst>
      <p:ext uri="{BB962C8B-B14F-4D97-AF65-F5344CB8AC3E}">
        <p14:creationId xmlns:p14="http://schemas.microsoft.com/office/powerpoint/2010/main" val="25318822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Нужно будет стоять за истину, как юноши из книги Даниила. </a:t>
            </a:r>
          </a:p>
          <a:p>
            <a:r>
              <a:rPr lang="ru-RU" sz="1200" kern="1200" dirty="0">
                <a:solidFill>
                  <a:schemeClr val="tx1"/>
                </a:solidFill>
                <a:effectLst/>
                <a:latin typeface="+mn-lt"/>
                <a:ea typeface="+mn-ea"/>
                <a:cs typeface="+mn-cs"/>
              </a:rPr>
              <a:t>Они знали в кого они поверили. </a:t>
            </a:r>
          </a:p>
          <a:p>
            <a:r>
              <a:rPr lang="ru-RU" sz="1200" kern="1200" dirty="0">
                <a:solidFill>
                  <a:schemeClr val="tx1"/>
                </a:solidFill>
                <a:effectLst/>
                <a:latin typeface="+mn-lt"/>
                <a:ea typeface="+mn-ea"/>
                <a:cs typeface="+mn-cs"/>
              </a:rPr>
              <a:t>Проводили время со своим Господом. </a:t>
            </a:r>
          </a:p>
          <a:p>
            <a:r>
              <a:rPr lang="ru-RU" sz="1200" kern="1200" dirty="0">
                <a:solidFill>
                  <a:schemeClr val="tx1"/>
                </a:solidFill>
                <a:effectLst/>
                <a:latin typeface="+mn-lt"/>
                <a:ea typeface="+mn-ea"/>
                <a:cs typeface="+mn-cs"/>
              </a:rPr>
              <a:t>Царь говорит – разве мы не трех бросили, но четвертый подобный Сыну Человеческому. </a:t>
            </a:r>
          </a:p>
          <a:p>
            <a:r>
              <a:rPr lang="ru-RU" sz="1200" kern="1200" dirty="0">
                <a:solidFill>
                  <a:schemeClr val="tx1"/>
                </a:solidFill>
                <a:effectLst/>
                <a:latin typeface="+mn-lt"/>
                <a:ea typeface="+mn-ea"/>
                <a:cs typeface="+mn-cs"/>
              </a:rPr>
              <a:t>Нам именно теперь нужно стоять за истину.</a:t>
            </a:r>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34</a:t>
            </a:fld>
            <a:endParaRPr lang="ru-RU"/>
          </a:p>
        </p:txBody>
      </p:sp>
    </p:spTree>
    <p:extLst>
      <p:ext uri="{BB962C8B-B14F-4D97-AF65-F5344CB8AC3E}">
        <p14:creationId xmlns:p14="http://schemas.microsoft.com/office/powerpoint/2010/main" val="1770061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Индонезия - мусульманская страна. </a:t>
            </a:r>
          </a:p>
          <a:p>
            <a:r>
              <a:rPr lang="ru-RU" sz="1200" kern="1200" dirty="0">
                <a:solidFill>
                  <a:schemeClr val="tx1"/>
                </a:solidFill>
                <a:effectLst/>
                <a:latin typeface="+mn-lt"/>
                <a:ea typeface="+mn-ea"/>
                <a:cs typeface="+mn-cs"/>
              </a:rPr>
              <a:t>Там АСД проводили анкетирование. </a:t>
            </a:r>
          </a:p>
          <a:p>
            <a:r>
              <a:rPr lang="ru-RU" sz="1200" kern="1200" dirty="0">
                <a:solidFill>
                  <a:schemeClr val="tx1"/>
                </a:solidFill>
                <a:effectLst/>
                <a:latin typeface="+mn-lt"/>
                <a:ea typeface="+mn-ea"/>
                <a:cs typeface="+mn-cs"/>
              </a:rPr>
              <a:t>Один человек очень не любил, что АСД ходили по домам и проводили анкетирования. </a:t>
            </a:r>
          </a:p>
          <a:p>
            <a:r>
              <a:rPr lang="ru-RU" sz="1200" kern="1200" dirty="0">
                <a:solidFill>
                  <a:schemeClr val="tx1"/>
                </a:solidFill>
                <a:effectLst/>
                <a:latin typeface="+mn-lt"/>
                <a:ea typeface="+mn-ea"/>
                <a:cs typeface="+mn-cs"/>
              </a:rPr>
              <a:t>В одном из ресторанов, владелец спокойно начал говорить с молодыми людьми, у него было намерение им сделать огромную беду, но он не сделал этого потому что с ними постоянно ходит какой-то очень большой и сильный человек. </a:t>
            </a:r>
          </a:p>
          <a:p>
            <a:r>
              <a:rPr lang="ru-RU" sz="1200" kern="1200" dirty="0">
                <a:solidFill>
                  <a:schemeClr val="tx1"/>
                </a:solidFill>
                <a:effectLst/>
                <a:latin typeface="+mn-lt"/>
                <a:ea typeface="+mn-ea"/>
                <a:cs typeface="+mn-cs"/>
              </a:rPr>
              <a:t>- Они спросили, что за человек? Нас только двое. </a:t>
            </a:r>
          </a:p>
          <a:p>
            <a:r>
              <a:rPr lang="ru-RU" sz="1200" kern="1200" dirty="0">
                <a:solidFill>
                  <a:schemeClr val="tx1"/>
                </a:solidFill>
                <a:effectLst/>
                <a:latin typeface="+mn-lt"/>
                <a:ea typeface="+mn-ea"/>
                <a:cs typeface="+mn-cs"/>
              </a:rPr>
              <a:t>- Нет, трое. </a:t>
            </a:r>
          </a:p>
          <a:p>
            <a:r>
              <a:rPr lang="ru-RU" sz="1200" kern="1200" dirty="0">
                <a:solidFill>
                  <a:schemeClr val="tx1"/>
                </a:solidFill>
                <a:effectLst/>
                <a:latin typeface="+mn-lt"/>
                <a:ea typeface="+mn-ea"/>
                <a:cs typeface="+mn-cs"/>
              </a:rPr>
              <a:t>Так где же он? Ждет, пока вы пообедаете. </a:t>
            </a:r>
          </a:p>
          <a:p>
            <a:r>
              <a:rPr lang="ru-RU" sz="1200" kern="1200" dirty="0">
                <a:solidFill>
                  <a:schemeClr val="tx1"/>
                </a:solidFill>
                <a:effectLst/>
                <a:latin typeface="+mn-lt"/>
                <a:ea typeface="+mn-ea"/>
                <a:cs typeface="+mn-cs"/>
              </a:rPr>
              <a:t>Это ангел был с ними.</a:t>
            </a:r>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35</a:t>
            </a:fld>
            <a:endParaRPr lang="ru-RU"/>
          </a:p>
        </p:txBody>
      </p:sp>
    </p:spTree>
    <p:extLst>
      <p:ext uri="{BB962C8B-B14F-4D97-AF65-F5344CB8AC3E}">
        <p14:creationId xmlns:p14="http://schemas.microsoft.com/office/powerpoint/2010/main" val="12665763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effectLst/>
                <a:latin typeface="+mn-lt"/>
                <a:ea typeface="+mn-ea"/>
                <a:cs typeface="+mn-cs"/>
              </a:rPr>
              <a:t>3. Из-за того, что Христос скоро придет нам нужно работать</a:t>
            </a:r>
            <a:r>
              <a:rPr lang="ru-RU" sz="1200" kern="1200" dirty="0">
                <a:solidFill>
                  <a:schemeClr val="tx1"/>
                </a:solidFill>
                <a:effectLst/>
                <a:latin typeface="+mn-lt"/>
                <a:ea typeface="+mn-ea"/>
                <a:cs typeface="+mn-cs"/>
              </a:rPr>
              <a:t> </a:t>
            </a:r>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36</a:t>
            </a:fld>
            <a:endParaRPr lang="ru-RU"/>
          </a:p>
        </p:txBody>
      </p:sp>
    </p:spTree>
    <p:extLst>
      <p:ext uri="{BB962C8B-B14F-4D97-AF65-F5344CB8AC3E}">
        <p14:creationId xmlns:p14="http://schemas.microsoft.com/office/powerpoint/2010/main" val="13322431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effectLst/>
                <a:latin typeface="+mn-lt"/>
                <a:ea typeface="+mn-ea"/>
                <a:cs typeface="+mn-cs"/>
              </a:rPr>
              <a:t>Откр.14.6. </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И увидел я другого Ангела, летящего по средине неба, который имел вечное Евангелие, чтобы благовествовать живущим на земле и всякому племени и колену, и языку и народу.</a:t>
            </a:r>
          </a:p>
          <a:p>
            <a:r>
              <a:rPr lang="ru-RU" sz="1200" kern="1200" dirty="0">
                <a:solidFill>
                  <a:schemeClr val="tx1"/>
                </a:solidFill>
                <a:effectLst/>
                <a:latin typeface="+mn-lt"/>
                <a:ea typeface="+mn-ea"/>
                <a:cs typeface="+mn-cs"/>
              </a:rPr>
              <a:t>- Почему ангелы возвещают всем жителям земли? </a:t>
            </a:r>
          </a:p>
          <a:p>
            <a:r>
              <a:rPr lang="ru-RU" sz="1200" kern="1200" dirty="0">
                <a:solidFill>
                  <a:schemeClr val="tx1"/>
                </a:solidFill>
                <a:effectLst/>
                <a:latin typeface="+mn-lt"/>
                <a:ea typeface="+mn-ea"/>
                <a:cs typeface="+mn-cs"/>
              </a:rPr>
              <a:t>Потому что следующая часть говорит о Втором пришествии, чтобы приготовить людей к этому событию. </a:t>
            </a:r>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37</a:t>
            </a:fld>
            <a:endParaRPr lang="ru-RU"/>
          </a:p>
        </p:txBody>
      </p:sp>
    </p:spTree>
    <p:extLst>
      <p:ext uri="{BB962C8B-B14F-4D97-AF65-F5344CB8AC3E}">
        <p14:creationId xmlns:p14="http://schemas.microsoft.com/office/powerpoint/2010/main" val="11101726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Бог призвал церковь АСД, чтобы приготовить людей. </a:t>
            </a:r>
          </a:p>
          <a:p>
            <a:r>
              <a:rPr lang="ru-RU" sz="1200" kern="1200" dirty="0">
                <a:solidFill>
                  <a:schemeClr val="tx1"/>
                </a:solidFill>
                <a:effectLst/>
                <a:latin typeface="+mn-lt"/>
                <a:ea typeface="+mn-ea"/>
                <a:cs typeface="+mn-cs"/>
              </a:rPr>
              <a:t>- Над кем дьявол больше работает – теми, кто записан в книгу жизни, или теми, кто не записан? </a:t>
            </a:r>
          </a:p>
          <a:p>
            <a:r>
              <a:rPr lang="ru-RU" sz="1200" kern="1200" dirty="0">
                <a:solidFill>
                  <a:schemeClr val="tx1"/>
                </a:solidFill>
                <a:effectLst/>
                <a:latin typeface="+mn-lt"/>
                <a:ea typeface="+mn-ea"/>
                <a:cs typeface="+mn-cs"/>
              </a:rPr>
              <a:t>В конце дьявол будет работать по-особому не над теми, кто и так является его, а над теми, кто идет по дороге жизни и записан в книгу жизни. </a:t>
            </a:r>
          </a:p>
          <a:p>
            <a:r>
              <a:rPr lang="ru-RU" sz="1200" kern="1200" dirty="0">
                <a:solidFill>
                  <a:schemeClr val="tx1"/>
                </a:solidFill>
                <a:effectLst/>
                <a:latin typeface="+mn-lt"/>
                <a:ea typeface="+mn-ea"/>
                <a:cs typeface="+mn-cs"/>
              </a:rPr>
              <a:t>Он предложит объездную дорогу, которая должна привести в тупик, но Бог на дороге выставил знаки предупреждения. </a:t>
            </a:r>
          </a:p>
          <a:p>
            <a:r>
              <a:rPr lang="ru-RU" sz="1200" kern="1200" dirty="0">
                <a:solidFill>
                  <a:schemeClr val="tx1"/>
                </a:solidFill>
                <a:effectLst/>
                <a:latin typeface="+mn-lt"/>
                <a:ea typeface="+mn-ea"/>
                <a:cs typeface="+mn-cs"/>
              </a:rPr>
              <a:t>Название этого знака – весть трех ангелов.</a:t>
            </a:r>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38</a:t>
            </a:fld>
            <a:endParaRPr lang="ru-RU"/>
          </a:p>
        </p:txBody>
      </p:sp>
    </p:spTree>
    <p:extLst>
      <p:ext uri="{BB962C8B-B14F-4D97-AF65-F5344CB8AC3E}">
        <p14:creationId xmlns:p14="http://schemas.microsoft.com/office/powerpoint/2010/main" val="39863712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«Особой миссией адвентистов седьмого дня является нести свет миру и стоять на страже истины. Им было вверено последнее предостережение к погибающему миру. Слово Божье освещает адвентистов своим чудесным светом. Господь поручил им самую почетную миссию - возвестить миру вести первого, второго и третьего ангелов. И нет более важной работы, чем эта. Адвентисты не вправе занимать свое внимание чем-то иным» (Свидетельства для Церкви, т. 9, с. 19,20).</a:t>
            </a:r>
          </a:p>
          <a:p>
            <a:r>
              <a:rPr lang="ru-RU" sz="1200" kern="1200" dirty="0">
                <a:solidFill>
                  <a:schemeClr val="tx1"/>
                </a:solidFill>
                <a:effectLst/>
                <a:latin typeface="+mn-lt"/>
                <a:ea typeface="+mn-ea"/>
                <a:cs typeface="+mn-cs"/>
              </a:rPr>
              <a:t>Кто-то подумает, много работы, но я же не теолог. </a:t>
            </a:r>
          </a:p>
          <a:p>
            <a:r>
              <a:rPr lang="ru-RU" sz="1200" kern="1200" dirty="0">
                <a:solidFill>
                  <a:schemeClr val="tx1"/>
                </a:solidFill>
                <a:effectLst/>
                <a:latin typeface="+mn-lt"/>
                <a:ea typeface="+mn-ea"/>
                <a:cs typeface="+mn-cs"/>
              </a:rPr>
              <a:t>Нет, каждый в меру своих возможностей мы можем свидетельствовать нашим родным, знакомым, на работе, соседям ... </a:t>
            </a:r>
          </a:p>
          <a:p>
            <a:r>
              <a:rPr lang="ru-RU" sz="1200" kern="1200" dirty="0">
                <a:solidFill>
                  <a:schemeClr val="tx1"/>
                </a:solidFill>
                <a:effectLst/>
                <a:latin typeface="+mn-lt"/>
                <a:ea typeface="+mn-ea"/>
                <a:cs typeface="+mn-cs"/>
              </a:rPr>
              <a:t>Кто-то уже имеет такой опыт, кто-то сможет получить этот опыт. </a:t>
            </a:r>
          </a:p>
          <a:p>
            <a:r>
              <a:rPr lang="ru-RU" sz="1200" kern="1200" dirty="0">
                <a:solidFill>
                  <a:schemeClr val="tx1"/>
                </a:solidFill>
                <a:effectLst/>
                <a:latin typeface="+mn-lt"/>
                <a:ea typeface="+mn-ea"/>
                <a:cs typeface="+mn-cs"/>
              </a:rPr>
              <a:t>Помните, наше самое лучшее впереди. 1Кор.9. Евр.11.</a:t>
            </a:r>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39</a:t>
            </a:fld>
            <a:endParaRPr lang="ru-RU"/>
          </a:p>
        </p:txBody>
      </p:sp>
    </p:spTree>
    <p:extLst>
      <p:ext uri="{BB962C8B-B14F-4D97-AF65-F5344CB8AC3E}">
        <p14:creationId xmlns:p14="http://schemas.microsoft.com/office/powerpoint/2010/main" val="2996541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(1) пшеницы – праведных. </a:t>
            </a:r>
          </a:p>
          <a:p>
            <a:r>
              <a:rPr lang="ru-RU" sz="1200" kern="1200" dirty="0">
                <a:solidFill>
                  <a:schemeClr val="tx1"/>
                </a:solidFill>
                <a:effectLst/>
                <a:latin typeface="+mn-lt"/>
                <a:ea typeface="+mn-ea"/>
                <a:cs typeface="+mn-cs"/>
              </a:rPr>
              <a:t>(2) винограда - нечестивых.</a:t>
            </a:r>
          </a:p>
          <a:p>
            <a:r>
              <a:rPr lang="ru-RU" sz="1200" kern="1200" dirty="0">
                <a:solidFill>
                  <a:schemeClr val="tx1"/>
                </a:solidFill>
                <a:effectLst/>
                <a:latin typeface="+mn-lt"/>
                <a:ea typeface="+mn-ea"/>
                <a:cs typeface="+mn-cs"/>
              </a:rPr>
              <a:t>Сегодня мы рассмотрим третью часть, которая сообщает о Втором пришествии Христа.</a:t>
            </a:r>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4</a:t>
            </a:fld>
            <a:endParaRPr lang="ru-RU"/>
          </a:p>
        </p:txBody>
      </p:sp>
    </p:spTree>
    <p:extLst>
      <p:ext uri="{BB962C8B-B14F-4D97-AF65-F5344CB8AC3E}">
        <p14:creationId xmlns:p14="http://schemas.microsoft.com/office/powerpoint/2010/main" val="485963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В начале 19 в. один миссионер пожилого возраста, который всю свою жизнь посвятил служению в Африке возвращался домой, в Америку в Нью-Йорк. </a:t>
            </a:r>
          </a:p>
          <a:p>
            <a:r>
              <a:rPr lang="ru-RU" sz="1200" kern="1200" dirty="0">
                <a:solidFill>
                  <a:schemeClr val="tx1"/>
                </a:solidFill>
                <a:effectLst/>
                <a:latin typeface="+mn-lt"/>
                <a:ea typeface="+mn-ea"/>
                <a:cs typeface="+mn-cs"/>
              </a:rPr>
              <a:t>Так, в Африке он похоронил свою жену. </a:t>
            </a:r>
          </a:p>
          <a:p>
            <a:r>
              <a:rPr lang="ru-RU" sz="1200" kern="1200" dirty="0">
                <a:solidFill>
                  <a:schemeClr val="tx1"/>
                </a:solidFill>
                <a:effectLst/>
                <a:latin typeface="+mn-lt"/>
                <a:ea typeface="+mn-ea"/>
                <a:cs typeface="+mn-cs"/>
              </a:rPr>
              <a:t>Собрав свои некоторые вещи сел на корабль, на котором тоже возвращался домой президент Теодор Рузвельт, который ездил на охоту. </a:t>
            </a:r>
          </a:p>
          <a:p>
            <a:r>
              <a:rPr lang="ru-RU" sz="1200" kern="1200" dirty="0">
                <a:solidFill>
                  <a:schemeClr val="tx1"/>
                </a:solidFill>
                <a:effectLst/>
                <a:latin typeface="+mn-lt"/>
                <a:ea typeface="+mn-ea"/>
                <a:cs typeface="+mn-cs"/>
              </a:rPr>
              <a:t>Когда они прибыли в Нью-Йорк президента встречали военные, оркестр. </a:t>
            </a:r>
          </a:p>
          <a:p>
            <a:r>
              <a:rPr lang="ru-RU" sz="1200" kern="1200" dirty="0">
                <a:solidFill>
                  <a:schemeClr val="tx1"/>
                </a:solidFill>
                <a:effectLst/>
                <a:latin typeface="+mn-lt"/>
                <a:ea typeface="+mn-ea"/>
                <a:cs typeface="+mn-cs"/>
              </a:rPr>
              <a:t>Миссионер сошел на землю, его встретил старый друг, который пригласил к себе домой. </a:t>
            </a:r>
          </a:p>
          <a:p>
            <a:r>
              <a:rPr lang="ru-RU" sz="1200" kern="1200" dirty="0">
                <a:solidFill>
                  <a:schemeClr val="tx1"/>
                </a:solidFill>
                <a:effectLst/>
                <a:latin typeface="+mn-lt"/>
                <a:ea typeface="+mn-ea"/>
                <a:cs typeface="+mn-cs"/>
              </a:rPr>
              <a:t>Там они беседовали ... не справедливо здесь на земле, сказал миссионер – всю свою жизнь посвятил служению, а этот пострелял животных и его так помпезно встречают. </a:t>
            </a:r>
          </a:p>
          <a:p>
            <a:r>
              <a:rPr lang="ru-RU" sz="1200" kern="1200" dirty="0">
                <a:solidFill>
                  <a:schemeClr val="tx1"/>
                </a:solidFill>
                <a:effectLst/>
                <a:latin typeface="+mn-lt"/>
                <a:ea typeface="+mn-ea"/>
                <a:cs typeface="+mn-cs"/>
              </a:rPr>
              <a:t>На что друг ответил: «Мы еще не дома». </a:t>
            </a:r>
          </a:p>
          <a:p>
            <a:r>
              <a:rPr lang="ru-RU" sz="1200" kern="1200" dirty="0">
                <a:solidFill>
                  <a:schemeClr val="tx1"/>
                </a:solidFill>
                <a:effectLst/>
                <a:latin typeface="+mn-lt"/>
                <a:ea typeface="+mn-ea"/>
                <a:cs typeface="+mn-cs"/>
              </a:rPr>
              <a:t>Мы ждем славного возвращения Христа. </a:t>
            </a:r>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40</a:t>
            </a:fld>
            <a:endParaRPr lang="ru-RU"/>
          </a:p>
        </p:txBody>
      </p:sp>
    </p:spTree>
    <p:extLst>
      <p:ext uri="{BB962C8B-B14F-4D97-AF65-F5344CB8AC3E}">
        <p14:creationId xmlns:p14="http://schemas.microsoft.com/office/powerpoint/2010/main" val="19116382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Но пока мы имеем миссию: донести весть всему миру. Христос обещал, что скоро вернется, чтобы забрать нас домой.</a:t>
            </a:r>
          </a:p>
          <a:p>
            <a:r>
              <a:rPr lang="ru-RU" sz="1200" kern="1200" dirty="0">
                <a:solidFill>
                  <a:schemeClr val="tx1"/>
                </a:solidFill>
                <a:effectLst/>
                <a:latin typeface="+mn-lt"/>
                <a:ea typeface="+mn-ea"/>
                <a:cs typeface="+mn-cs"/>
              </a:rPr>
              <a:t>- Готовы ли вы к возвращению Иисуса Христа? </a:t>
            </a:r>
          </a:p>
          <a:p>
            <a:r>
              <a:rPr lang="ru-RU" sz="1200" kern="1200" dirty="0">
                <a:solidFill>
                  <a:schemeClr val="tx1"/>
                </a:solidFill>
                <a:effectLst/>
                <a:latin typeface="+mn-lt"/>
                <a:ea typeface="+mn-ea"/>
                <a:cs typeface="+mn-cs"/>
              </a:rPr>
              <a:t>- Ходите ли вы ежедневно с Ним, возлагая на Него все ваши тревоги и переживания?</a:t>
            </a:r>
          </a:p>
          <a:p>
            <a:r>
              <a:rPr lang="ru-RU" sz="1200" kern="1200" dirty="0">
                <a:solidFill>
                  <a:schemeClr val="tx1"/>
                </a:solidFill>
                <a:effectLst/>
                <a:latin typeface="+mn-lt"/>
                <a:ea typeface="+mn-ea"/>
                <a:cs typeface="+mn-cs"/>
              </a:rPr>
              <a:t>- Живите вы настолько близко с Христом, чтобы, когда Он вернется, чтобы продолжить жить с Ним в близких отношениях?</a:t>
            </a:r>
          </a:p>
          <a:p>
            <a:r>
              <a:rPr lang="ru-RU" sz="1200" kern="1200" dirty="0">
                <a:solidFill>
                  <a:schemeClr val="tx1"/>
                </a:solidFill>
                <a:effectLst/>
                <a:latin typeface="+mn-lt"/>
                <a:ea typeface="+mn-ea"/>
                <a:cs typeface="+mn-cs"/>
              </a:rPr>
              <a:t>Бог дает нам возможности проповедовать особую весть, ибо Он скоро вернется!</a:t>
            </a:r>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41</a:t>
            </a:fld>
            <a:endParaRPr lang="ru-RU"/>
          </a:p>
        </p:txBody>
      </p:sp>
    </p:spTree>
    <p:extLst>
      <p:ext uri="{BB962C8B-B14F-4D97-AF65-F5344CB8AC3E}">
        <p14:creationId xmlns:p14="http://schemas.microsoft.com/office/powerpoint/2010/main" val="33419166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Молитва.</a:t>
            </a:r>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42</a:t>
            </a:fld>
            <a:endParaRPr lang="ru-RU"/>
          </a:p>
        </p:txBody>
      </p:sp>
    </p:spTree>
    <p:extLst>
      <p:ext uri="{BB962C8B-B14F-4D97-AF65-F5344CB8AC3E}">
        <p14:creationId xmlns:p14="http://schemas.microsoft.com/office/powerpoint/2010/main" val="2552747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effectLst/>
                <a:latin typeface="+mn-lt"/>
                <a:ea typeface="+mn-ea"/>
                <a:cs typeface="+mn-cs"/>
              </a:rPr>
              <a:t>Откр.14.14.</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И взглянул я, и вот светлое облако, и на облаке сидит подобный Сыну Человеческому; на голове его золотой венец, и в руке его острый серп.</a:t>
            </a:r>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5</a:t>
            </a:fld>
            <a:endParaRPr lang="ru-RU"/>
          </a:p>
        </p:txBody>
      </p:sp>
    </p:spTree>
    <p:extLst>
      <p:ext uri="{BB962C8B-B14F-4D97-AF65-F5344CB8AC3E}">
        <p14:creationId xmlns:p14="http://schemas.microsoft.com/office/powerpoint/2010/main" val="2059729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Три года Христос учил своих учеников, но у Него был план вскоре покинуть их. </a:t>
            </a:r>
          </a:p>
          <a:p>
            <a:r>
              <a:rPr lang="ru-RU" sz="1200" kern="1200" dirty="0">
                <a:solidFill>
                  <a:schemeClr val="tx1"/>
                </a:solidFill>
                <a:effectLst/>
                <a:latin typeface="+mn-lt"/>
                <a:ea typeface="+mn-ea"/>
                <a:cs typeface="+mn-cs"/>
              </a:rPr>
              <a:t>Они опечалились, и тогда Он сказал им самые обнадеживающие слова... </a:t>
            </a:r>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6</a:t>
            </a:fld>
            <a:endParaRPr lang="ru-RU"/>
          </a:p>
        </p:txBody>
      </p:sp>
    </p:spTree>
    <p:extLst>
      <p:ext uri="{BB962C8B-B14F-4D97-AF65-F5344CB8AC3E}">
        <p14:creationId xmlns:p14="http://schemas.microsoft.com/office/powerpoint/2010/main" val="2138241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effectLst/>
                <a:latin typeface="+mn-lt"/>
                <a:ea typeface="+mn-ea"/>
                <a:cs typeface="+mn-cs"/>
              </a:rPr>
              <a:t>Иоанна 14.1-3.</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Да не смущается сердце ваше; веруйте в Бога, и в Меня веруйте. В доме Отца Моего обителей много. А если бы не так, Я сказал бы вам: Я иду приготовить место вам. И когда пойду и приготовлю вам место, приду опять и возьму вас к Себе, чтобы и вы были, где Я.</a:t>
            </a:r>
          </a:p>
          <a:p>
            <a:r>
              <a:rPr lang="ru-RU" sz="1200" kern="1200" dirty="0">
                <a:solidFill>
                  <a:schemeClr val="tx1"/>
                </a:solidFill>
                <a:effectLst/>
                <a:latin typeface="+mn-lt"/>
                <a:ea typeface="+mn-ea"/>
                <a:cs typeface="+mn-cs"/>
              </a:rPr>
              <a:t>Нам трудно понять до конца идею, которую здесь говорил Христос, если не знать, как это происходило в той среде на Востоке во время Христа.</a:t>
            </a:r>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7</a:t>
            </a:fld>
            <a:endParaRPr lang="ru-RU"/>
          </a:p>
        </p:txBody>
      </p:sp>
    </p:spTree>
    <p:extLst>
      <p:ext uri="{BB962C8B-B14F-4D97-AF65-F5344CB8AC3E}">
        <p14:creationId xmlns:p14="http://schemas.microsoft.com/office/powerpoint/2010/main" val="2279853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Молодой человек достраивал к дому родителей отдельную комнату. </a:t>
            </a:r>
          </a:p>
          <a:p>
            <a:r>
              <a:rPr lang="ru-RU" sz="1200" kern="1200" dirty="0">
                <a:solidFill>
                  <a:schemeClr val="tx1"/>
                </a:solidFill>
                <a:effectLst/>
                <a:latin typeface="+mn-lt"/>
                <a:ea typeface="+mn-ea"/>
                <a:cs typeface="+mn-cs"/>
              </a:rPr>
              <a:t>Когда комната была сделана, приглашал друзей и делали свадьбу и после свадьбы он шел с молодой женой в дом родителей в достроенную комнату. </a:t>
            </a:r>
          </a:p>
          <a:p>
            <a:r>
              <a:rPr lang="ru-RU" sz="1200" kern="1200" dirty="0">
                <a:solidFill>
                  <a:schemeClr val="tx1"/>
                </a:solidFill>
                <a:effectLst/>
                <a:latin typeface="+mn-lt"/>
                <a:ea typeface="+mn-ea"/>
                <a:cs typeface="+mn-cs"/>
              </a:rPr>
              <a:t>И жили в той комнате, пока мужчина не построит свой собственный дом.</a:t>
            </a:r>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8</a:t>
            </a:fld>
            <a:endParaRPr lang="ru-RU"/>
          </a:p>
        </p:txBody>
      </p:sp>
    </p:spTree>
    <p:extLst>
      <p:ext uri="{BB962C8B-B14F-4D97-AF65-F5344CB8AC3E}">
        <p14:creationId xmlns:p14="http://schemas.microsoft.com/office/powerpoint/2010/main" val="1260557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Поэтому, когда Иисус сказал, что Он идет приготовить место, ученики поняли, что здесь вопрос идет о браке.</a:t>
            </a:r>
          </a:p>
          <a:p>
            <a:r>
              <a:rPr lang="ru-RU" sz="1200" kern="1200" dirty="0">
                <a:solidFill>
                  <a:schemeClr val="tx1"/>
                </a:solidFill>
                <a:effectLst/>
                <a:latin typeface="+mn-lt"/>
                <a:ea typeface="+mn-ea"/>
                <a:cs typeface="+mn-cs"/>
              </a:rPr>
              <a:t>В Библии один из образов Христа – Он жених, а Церковь – невеста. </a:t>
            </a:r>
          </a:p>
          <a:p>
            <a:r>
              <a:rPr lang="ru-RU" sz="1200" kern="1200" dirty="0">
                <a:solidFill>
                  <a:schemeClr val="tx1"/>
                </a:solidFill>
                <a:effectLst/>
                <a:latin typeface="+mn-lt"/>
                <a:ea typeface="+mn-ea"/>
                <a:cs typeface="+mn-cs"/>
              </a:rPr>
              <a:t>И когда Христос вернется, Он соберет народ на брак Агнца со Своей церковью. </a:t>
            </a:r>
          </a:p>
          <a:p>
            <a:r>
              <a:rPr lang="ru-RU" sz="1200" kern="1200" dirty="0">
                <a:solidFill>
                  <a:schemeClr val="tx1"/>
                </a:solidFill>
                <a:effectLst/>
                <a:latin typeface="+mn-lt"/>
                <a:ea typeface="+mn-ea"/>
                <a:cs typeface="+mn-cs"/>
              </a:rPr>
              <a:t>Там жить народ Божий будет 1000 лет, а после этого Новый Иерусалим опустится на землю. </a:t>
            </a:r>
          </a:p>
          <a:p>
            <a:r>
              <a:rPr lang="ru-RU" sz="1200" kern="1200" dirty="0">
                <a:solidFill>
                  <a:schemeClr val="tx1"/>
                </a:solidFill>
                <a:effectLst/>
                <a:latin typeface="+mn-lt"/>
                <a:ea typeface="+mn-ea"/>
                <a:cs typeface="+mn-cs"/>
              </a:rPr>
              <a:t>И на новой земле в новый Иерусалим народ Божий будет приходить на поклонение Богу.</a:t>
            </a:r>
          </a:p>
          <a:p>
            <a:r>
              <a:rPr lang="ru-RU" sz="1200" kern="1200" dirty="0">
                <a:solidFill>
                  <a:schemeClr val="tx1"/>
                </a:solidFill>
                <a:effectLst/>
                <a:latin typeface="+mn-lt"/>
                <a:ea typeface="+mn-ea"/>
                <a:cs typeface="+mn-cs"/>
              </a:rPr>
              <a:t>Мы, АСД верим в личный, буквальный, видимый, слышимый приход Христа. </a:t>
            </a:r>
          </a:p>
          <a:p>
            <a:r>
              <a:rPr lang="ru-RU" sz="1200" kern="1200" dirty="0">
                <a:solidFill>
                  <a:schemeClr val="tx1"/>
                </a:solidFill>
                <a:effectLst/>
                <a:latin typeface="+mn-lt"/>
                <a:ea typeface="+mn-ea"/>
                <a:cs typeface="+mn-cs"/>
              </a:rPr>
              <a:t>Я хочу обратить внимание на четыре важных момента:</a:t>
            </a:r>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9</a:t>
            </a:fld>
            <a:endParaRPr lang="ru-RU"/>
          </a:p>
        </p:txBody>
      </p:sp>
    </p:spTree>
    <p:extLst>
      <p:ext uri="{BB962C8B-B14F-4D97-AF65-F5344CB8AC3E}">
        <p14:creationId xmlns:p14="http://schemas.microsoft.com/office/powerpoint/2010/main" val="2307365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790888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0807275"/>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1.JPG"/>
          <p:cNvPicPr>
            <a:picLocks noChangeAspect="1"/>
          </p:cNvPicPr>
          <p:nvPr/>
        </p:nvPicPr>
        <p:blipFill>
          <a:blip r:embed="rId3"/>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6DD5C96-A836-4A46-9C4F-32D5168CED82}"/>
              </a:ext>
            </a:extLst>
          </p:cNvPr>
          <p:cNvSpPr txBox="1"/>
          <p:nvPr/>
        </p:nvSpPr>
        <p:spPr>
          <a:xfrm>
            <a:off x="6952891" y="6035040"/>
            <a:ext cx="4899803" cy="461665"/>
          </a:xfrm>
          <a:prstGeom prst="rect">
            <a:avLst/>
          </a:prstGeom>
          <a:noFill/>
        </p:spPr>
        <p:txBody>
          <a:bodyPr wrap="square" rtlCol="0">
            <a:spAutoFit/>
          </a:bodyPr>
          <a:lstStyle/>
          <a:p>
            <a:r>
              <a:rPr lang="ru-RU" sz="2400" dirty="0">
                <a:solidFill>
                  <a:schemeClr val="bg1"/>
                </a:solidFill>
              </a:rPr>
              <a:t>®</a:t>
            </a:r>
            <a:r>
              <a:rPr lang="ru-RU" sz="2400" i="1" dirty="0">
                <a:solidFill>
                  <a:schemeClr val="bg1"/>
                </a:solidFill>
              </a:rPr>
              <a:t>Духовное наследие Э. Уайт в ЕАД</a:t>
            </a:r>
          </a:p>
        </p:txBody>
      </p:sp>
    </p:spTree>
    <p:extLst>
      <p:ext uri="{BB962C8B-B14F-4D97-AF65-F5344CB8AC3E}">
        <p14:creationId xmlns:p14="http://schemas.microsoft.com/office/powerpoint/2010/main" val="312409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0.JPG"/>
          <p:cNvPicPr>
            <a:picLocks noChangeAspect="1"/>
          </p:cNvPicPr>
          <p:nvPr/>
        </p:nvPicPr>
        <p:blipFill>
          <a:blip r:embed="rId3"/>
          <a:stretch>
            <a:fillRect/>
          </a:stretch>
        </p:blipFill>
        <p:spPr>
          <a:xfrm>
            <a:off x="0" y="0"/>
            <a:ext cx="12192000" cy="6858000"/>
          </a:xfrm>
          <a:prstGeom prst="rect">
            <a:avLst/>
          </a:prstGeom>
        </p:spPr>
      </p:pic>
      <p:sp>
        <p:nvSpPr>
          <p:cNvPr id="8" name="TextBox 7"/>
          <p:cNvSpPr txBox="1"/>
          <p:nvPr/>
        </p:nvSpPr>
        <p:spPr>
          <a:xfrm>
            <a:off x="8033658" y="4212773"/>
            <a:ext cx="3631474" cy="2123658"/>
          </a:xfrm>
          <a:prstGeom prst="rect">
            <a:avLst/>
          </a:prstGeom>
          <a:noFill/>
        </p:spPr>
        <p:txBody>
          <a:bodyPr wrap="square" rtlCol="0">
            <a:spAutoFit/>
          </a:bodyPr>
          <a:lstStyle/>
          <a:p>
            <a:pPr marL="809625" indent="-809625"/>
            <a:r>
              <a:rPr lang="ru-RU" sz="4400" b="1" dirty="0">
                <a:ln w="10160">
                  <a:solidFill>
                    <a:sysClr val="windowText" lastClr="000000"/>
                  </a:solidFill>
                  <a:prstDash val="solid"/>
                </a:ln>
                <a:solidFill>
                  <a:srgbClr val="FFFFFF"/>
                </a:solidFill>
                <a:effectLst>
                  <a:glow rad="228600">
                    <a:srgbClr val="000000"/>
                  </a:glow>
                  <a:outerShdw blurRad="38100" dist="22860" dir="5400000" algn="tl" rotWithShape="0">
                    <a:srgbClr val="000000">
                      <a:alpha val="30000"/>
                    </a:srgbClr>
                  </a:outerShdw>
                </a:effectLst>
                <a:latin typeface="Nikola" panose="02000505080000020004" pitchFamily="2" charset="-52"/>
              </a:rPr>
              <a:t>1. ЛИЧНОЕ знание Бога</a:t>
            </a:r>
          </a:p>
        </p:txBody>
      </p:sp>
    </p:spTree>
    <p:extLst>
      <p:ext uri="{BB962C8B-B14F-4D97-AF65-F5344CB8AC3E}">
        <p14:creationId xmlns:p14="http://schemas.microsoft.com/office/powerpoint/2010/main" val="4139027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1.JPG"/>
          <p:cNvPicPr>
            <a:picLocks noChangeAspect="1"/>
          </p:cNvPicPr>
          <p:nvPr/>
        </p:nvPicPr>
        <p:blipFill>
          <a:blip r:embed="rId3"/>
          <a:stretch>
            <a:fillRect/>
          </a:stretch>
        </p:blipFill>
        <p:spPr>
          <a:xfrm>
            <a:off x="0" y="0"/>
            <a:ext cx="12192000" cy="6858000"/>
          </a:xfrm>
          <a:prstGeom prst="rect">
            <a:avLst/>
          </a:prstGeom>
        </p:spPr>
      </p:pic>
      <p:sp>
        <p:nvSpPr>
          <p:cNvPr id="9" name="Прямоугольник 8"/>
          <p:cNvSpPr/>
          <p:nvPr/>
        </p:nvSpPr>
        <p:spPr>
          <a:xfrm>
            <a:off x="2238232" y="290313"/>
            <a:ext cx="9528652" cy="255454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4000" b="1" spc="50" dirty="0">
                <a:ln w="11430"/>
                <a:solidFill>
                  <a:srgbClr val="8A4500"/>
                </a:solidFill>
                <a:effectLst>
                  <a:outerShdw blurRad="76200" dist="50800" dir="5400000" algn="tl" rotWithShape="0">
                    <a:srgbClr val="000000">
                      <a:alpha val="65000"/>
                    </a:srgbClr>
                  </a:outerShdw>
                </a:effectLst>
                <a:latin typeface="Cricket" pitchFamily="2" charset="0"/>
              </a:rPr>
              <a:t>Сия же есть жизнь вечная, да знают Тебя, единого истинного Бога, и посланного Тобою Иисуса Христа.</a:t>
            </a:r>
          </a:p>
        </p:txBody>
      </p:sp>
      <p:sp>
        <p:nvSpPr>
          <p:cNvPr id="10" name="Прямоугольник 9"/>
          <p:cNvSpPr/>
          <p:nvPr/>
        </p:nvSpPr>
        <p:spPr>
          <a:xfrm>
            <a:off x="6910541" y="5824416"/>
            <a:ext cx="50292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r"/>
            <a:r>
              <a:rPr lang="ru-RU" sz="3600" b="1" dirty="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Adventure" pitchFamily="2" charset="0"/>
              </a:rPr>
              <a:t>Иоанна 17.3. </a:t>
            </a:r>
          </a:p>
        </p:txBody>
      </p:sp>
    </p:spTree>
    <p:extLst>
      <p:ext uri="{BB962C8B-B14F-4D97-AF65-F5344CB8AC3E}">
        <p14:creationId xmlns:p14="http://schemas.microsoft.com/office/powerpoint/2010/main" val="3696419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2.JPG"/>
          <p:cNvPicPr>
            <a:picLocks noChangeAspect="1"/>
          </p:cNvPicPr>
          <p:nvPr/>
        </p:nvPicPr>
        <p:blipFill>
          <a:blip r:embed="rId3"/>
          <a:stretch>
            <a:fillRect/>
          </a:stretch>
        </p:blipFill>
        <p:spPr>
          <a:xfrm>
            <a:off x="0" y="0"/>
            <a:ext cx="12192000" cy="6858000"/>
          </a:xfrm>
          <a:prstGeom prst="rect">
            <a:avLst/>
          </a:prstGeom>
        </p:spPr>
      </p:pic>
      <p:sp>
        <p:nvSpPr>
          <p:cNvPr id="9" name="Прямоугольник 8"/>
          <p:cNvSpPr/>
          <p:nvPr/>
        </p:nvSpPr>
        <p:spPr>
          <a:xfrm>
            <a:off x="2238232" y="290313"/>
            <a:ext cx="9528652" cy="563231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4000" b="1" spc="50" dirty="0">
                <a:ln w="11430"/>
                <a:solidFill>
                  <a:srgbClr val="8A4500"/>
                </a:solidFill>
                <a:effectLst>
                  <a:outerShdw blurRad="76200" dist="50800" dir="5400000" algn="tl" rotWithShape="0">
                    <a:srgbClr val="000000">
                      <a:alpha val="65000"/>
                    </a:srgbClr>
                  </a:outerShdw>
                </a:effectLst>
                <a:latin typeface="Cricket" pitchFamily="2" charset="0"/>
              </a:rPr>
              <a:t>Так говорит Господь: да не хвалится мудрый мудростью своею, да не хвалится сильный силою своею, да не хвалится богатый богатством своим. Но хвалящийся хвались тем, что разумеет и знает Меня, что Я - Господь, творящий милость, суд и правду на земле…</a:t>
            </a:r>
          </a:p>
        </p:txBody>
      </p:sp>
      <p:sp>
        <p:nvSpPr>
          <p:cNvPr id="10" name="Прямоугольник 9"/>
          <p:cNvSpPr/>
          <p:nvPr/>
        </p:nvSpPr>
        <p:spPr>
          <a:xfrm>
            <a:off x="6910541" y="5824416"/>
            <a:ext cx="50292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r"/>
            <a:r>
              <a:rPr lang="ru-RU" sz="3600" b="1" dirty="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Adventure" pitchFamily="2" charset="0"/>
              </a:rPr>
              <a:t>Иеремии 9.23-24.</a:t>
            </a:r>
          </a:p>
        </p:txBody>
      </p:sp>
    </p:spTree>
    <p:extLst>
      <p:ext uri="{BB962C8B-B14F-4D97-AF65-F5344CB8AC3E}">
        <p14:creationId xmlns:p14="http://schemas.microsoft.com/office/powerpoint/2010/main" val="2930141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Слайд13.JPG"/>
          <p:cNvPicPr>
            <a:picLocks noChangeAspect="1"/>
          </p:cNvPicPr>
          <p:nvPr/>
        </p:nvPicPr>
        <p:blipFill>
          <a:blip r:embed="rId3"/>
          <a:stretch>
            <a:fillRect/>
          </a:stretch>
        </p:blipFill>
        <p:spPr>
          <a:xfrm>
            <a:off x="0" y="0"/>
            <a:ext cx="12192000" cy="6858000"/>
          </a:xfrm>
          <a:prstGeom prst="rect">
            <a:avLst/>
          </a:prstGeom>
        </p:spPr>
      </p:pic>
      <p:sp>
        <p:nvSpPr>
          <p:cNvPr id="10" name="Прямоугольник 9"/>
          <p:cNvSpPr/>
          <p:nvPr/>
        </p:nvSpPr>
        <p:spPr>
          <a:xfrm>
            <a:off x="2238232" y="290313"/>
            <a:ext cx="9528652" cy="440120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4000" b="1" spc="50" dirty="0">
                <a:ln w="11430"/>
                <a:solidFill>
                  <a:srgbClr val="8A4500"/>
                </a:solidFill>
                <a:effectLst>
                  <a:outerShdw blurRad="76200" dist="50800" dir="5400000" algn="tl" rotWithShape="0">
                    <a:srgbClr val="000000">
                      <a:alpha val="65000"/>
                    </a:srgbClr>
                  </a:outerShdw>
                </a:effectLst>
                <a:latin typeface="Cricket" pitchFamily="2" charset="0"/>
              </a:rPr>
              <a:t>Достоинство человека определяется на небесах сообразно со способностью его сердца познавать Бога. Это познание является источником, из которого проистекает вся наша сила.</a:t>
            </a:r>
          </a:p>
        </p:txBody>
      </p:sp>
      <p:sp>
        <p:nvSpPr>
          <p:cNvPr id="11" name="Прямоугольник 10"/>
          <p:cNvSpPr/>
          <p:nvPr/>
        </p:nvSpPr>
        <p:spPr>
          <a:xfrm>
            <a:off x="6910541" y="5824416"/>
            <a:ext cx="50292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r"/>
            <a:r>
              <a:rPr lang="ru-RU" sz="3600" b="1" dirty="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Adventure" pitchFamily="2" charset="0"/>
              </a:rPr>
              <a:t>НУХ. 354.</a:t>
            </a:r>
          </a:p>
        </p:txBody>
      </p:sp>
    </p:spTree>
    <p:extLst>
      <p:ext uri="{BB962C8B-B14F-4D97-AF65-F5344CB8AC3E}">
        <p14:creationId xmlns:p14="http://schemas.microsoft.com/office/powerpoint/2010/main" val="3470429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14.JPG"/>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2326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15.JPG"/>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63934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16.JPG"/>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1848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7.JPG"/>
          <p:cNvPicPr>
            <a:picLocks noChangeAspect="1"/>
          </p:cNvPicPr>
          <p:nvPr/>
        </p:nvPicPr>
        <p:blipFill>
          <a:blip r:embed="rId3"/>
          <a:stretch>
            <a:fillRect/>
          </a:stretch>
        </p:blipFill>
        <p:spPr>
          <a:xfrm>
            <a:off x="0" y="0"/>
            <a:ext cx="12192000" cy="6858000"/>
          </a:xfrm>
          <a:prstGeom prst="rect">
            <a:avLst/>
          </a:prstGeom>
        </p:spPr>
      </p:pic>
      <p:sp>
        <p:nvSpPr>
          <p:cNvPr id="9" name="Прямоугольник 8"/>
          <p:cNvSpPr/>
          <p:nvPr/>
        </p:nvSpPr>
        <p:spPr>
          <a:xfrm>
            <a:off x="2238232" y="290313"/>
            <a:ext cx="9528652" cy="532453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3400" b="1" spc="50" dirty="0">
                <a:ln w="11430"/>
                <a:solidFill>
                  <a:srgbClr val="8A4500"/>
                </a:solidFill>
                <a:effectLst>
                  <a:outerShdw blurRad="76200" dist="50800" dir="5400000" algn="tl" rotWithShape="0">
                    <a:srgbClr val="000000">
                      <a:alpha val="65000"/>
                    </a:srgbClr>
                  </a:outerShdw>
                </a:effectLst>
                <a:latin typeface="Cricket" pitchFamily="2" charset="0"/>
              </a:rPr>
              <a:t>Пребудьте во Мне, и Я в вас. Как ветвь не может приносить плода сама собою, если не будет на лозе: так и вы, если не будете во Мне. Я </a:t>
            </a:r>
            <a:r>
              <a:rPr lang="ru-RU" sz="3400" b="1" spc="50" dirty="0" err="1">
                <a:ln w="11430"/>
                <a:solidFill>
                  <a:srgbClr val="8A4500"/>
                </a:solidFill>
                <a:effectLst>
                  <a:outerShdw blurRad="76200" dist="50800" dir="5400000" algn="tl" rotWithShape="0">
                    <a:srgbClr val="000000">
                      <a:alpha val="65000"/>
                    </a:srgbClr>
                  </a:outerShdw>
                </a:effectLst>
                <a:latin typeface="Cricket" pitchFamily="2" charset="0"/>
              </a:rPr>
              <a:t>есмь</a:t>
            </a:r>
            <a:r>
              <a:rPr lang="ru-RU" sz="3400" b="1" spc="50" dirty="0">
                <a:ln w="11430"/>
                <a:solidFill>
                  <a:srgbClr val="8A4500"/>
                </a:solidFill>
                <a:effectLst>
                  <a:outerShdw blurRad="76200" dist="50800" dir="5400000" algn="tl" rotWithShape="0">
                    <a:srgbClr val="000000">
                      <a:alpha val="65000"/>
                    </a:srgbClr>
                  </a:outerShdw>
                </a:effectLst>
                <a:latin typeface="Cricket" pitchFamily="2" charset="0"/>
              </a:rPr>
              <a:t> лоза, а вы ветви; кто пребывает во Мне, и Я в нем, тот приносит много плода; ибо без Меня не можете делать ничего. Кто не пребудет во Мне, извергнется вон, как ветвь, и засохнет; а такие ветви собирают и бросают в огонь, и они сгорают. </a:t>
            </a:r>
          </a:p>
        </p:txBody>
      </p:sp>
      <p:sp>
        <p:nvSpPr>
          <p:cNvPr id="10" name="Прямоугольник 9"/>
          <p:cNvSpPr/>
          <p:nvPr/>
        </p:nvSpPr>
        <p:spPr>
          <a:xfrm>
            <a:off x="6910541" y="5824416"/>
            <a:ext cx="50292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r"/>
            <a:r>
              <a:rPr lang="ru-RU" sz="3600" b="1" dirty="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Adventure" pitchFamily="2" charset="0"/>
              </a:rPr>
              <a:t>Иоанна 15.4-6.</a:t>
            </a:r>
          </a:p>
        </p:txBody>
      </p:sp>
    </p:spTree>
    <p:extLst>
      <p:ext uri="{BB962C8B-B14F-4D97-AF65-F5344CB8AC3E}">
        <p14:creationId xmlns:p14="http://schemas.microsoft.com/office/powerpoint/2010/main" val="28387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18.JPG"/>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89591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9.JPG"/>
          <p:cNvPicPr>
            <a:picLocks noChangeAspect="1"/>
          </p:cNvPicPr>
          <p:nvPr/>
        </p:nvPicPr>
        <p:blipFill>
          <a:blip r:embed="rId3"/>
          <a:stretch>
            <a:fillRect/>
          </a:stretch>
        </p:blipFill>
        <p:spPr>
          <a:xfrm>
            <a:off x="0" y="0"/>
            <a:ext cx="12192000" cy="6858000"/>
          </a:xfrm>
          <a:prstGeom prst="rect">
            <a:avLst/>
          </a:prstGeom>
        </p:spPr>
      </p:pic>
      <p:sp>
        <p:nvSpPr>
          <p:cNvPr id="9" name="Прямоугольник 8"/>
          <p:cNvSpPr/>
          <p:nvPr/>
        </p:nvSpPr>
        <p:spPr>
          <a:xfrm>
            <a:off x="2238232" y="290313"/>
            <a:ext cx="9528652" cy="4801314"/>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3400" b="1" spc="50" dirty="0">
                <a:ln w="11430"/>
                <a:solidFill>
                  <a:srgbClr val="8A4500"/>
                </a:solidFill>
                <a:effectLst>
                  <a:outerShdw blurRad="76200" dist="50800" dir="5400000" algn="tl" rotWithShape="0">
                    <a:srgbClr val="000000">
                      <a:alpha val="65000"/>
                    </a:srgbClr>
                  </a:outerShdw>
                </a:effectLst>
                <a:latin typeface="Cricket" pitchFamily="2" charset="0"/>
              </a:rPr>
              <a:t>Многие думают, что должны сами совершить часть дела спасения. Они доверились Христу, чтобы получить прощение грехов, а теперь они стараются собственными усилиями жить правильно. Но всякое подобное усилие потерпит неудачу. Иисус говорит: "Без Меня не можете делать ничего"…</a:t>
            </a:r>
          </a:p>
        </p:txBody>
      </p:sp>
      <p:sp>
        <p:nvSpPr>
          <p:cNvPr id="10" name="Прямоугольник 9"/>
          <p:cNvSpPr/>
          <p:nvPr/>
        </p:nvSpPr>
        <p:spPr>
          <a:xfrm>
            <a:off x="6910541" y="5824416"/>
            <a:ext cx="50292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r"/>
            <a:r>
              <a:rPr lang="ru-RU" sz="3600" b="1" dirty="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Adventure" pitchFamily="2" charset="0"/>
              </a:rPr>
              <a:t>Путь ко Христу. 69</a:t>
            </a:r>
          </a:p>
        </p:txBody>
      </p:sp>
    </p:spTree>
    <p:extLst>
      <p:ext uri="{BB962C8B-B14F-4D97-AF65-F5344CB8AC3E}">
        <p14:creationId xmlns:p14="http://schemas.microsoft.com/office/powerpoint/2010/main" val="2602047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2.JPG"/>
          <p:cNvPicPr>
            <a:picLocks noChangeAspect="1"/>
          </p:cNvPicPr>
          <p:nvPr/>
        </p:nvPicPr>
        <p:blipFill>
          <a:blip r:embed="rId3"/>
          <a:stretch>
            <a:fillRect/>
          </a:stretch>
        </p:blipFill>
        <p:spPr>
          <a:xfrm>
            <a:off x="0" y="0"/>
            <a:ext cx="12192000" cy="6858000"/>
          </a:xfrm>
          <a:prstGeom prst="rect">
            <a:avLst/>
          </a:prstGeom>
        </p:spPr>
      </p:pic>
      <p:sp>
        <p:nvSpPr>
          <p:cNvPr id="7" name="TextBox 6"/>
          <p:cNvSpPr txBox="1"/>
          <p:nvPr/>
        </p:nvSpPr>
        <p:spPr>
          <a:xfrm>
            <a:off x="2470783" y="315334"/>
            <a:ext cx="9389660" cy="3554819"/>
          </a:xfrm>
          <a:prstGeom prst="rect">
            <a:avLst/>
          </a:prstGeom>
          <a:noFill/>
        </p:spPr>
        <p:txBody>
          <a:bodyPr wrap="square" rtlCol="0">
            <a:spAutoFit/>
          </a:bodyPr>
          <a:lstStyle/>
          <a:p>
            <a:pPr algn="r">
              <a:lnSpc>
                <a:spcPts val="9000"/>
              </a:lnSpc>
            </a:pPr>
            <a:r>
              <a:rPr lang="ru-RU" sz="6000" b="1" dirty="0">
                <a:ln w="10160">
                  <a:solidFill>
                    <a:sysClr val="windowText" lastClr="000000"/>
                  </a:solidFill>
                  <a:prstDash val="solid"/>
                </a:ln>
                <a:solidFill>
                  <a:srgbClr val="FFFFFF"/>
                </a:solidFill>
                <a:effectLst>
                  <a:glow rad="228600">
                    <a:srgbClr val="000000"/>
                  </a:glow>
                  <a:outerShdw blurRad="38100" dist="22860" dir="5400000" algn="tl" rotWithShape="0">
                    <a:srgbClr val="000000">
                      <a:alpha val="30000"/>
                    </a:srgbClr>
                  </a:outerShdw>
                </a:effectLst>
                <a:latin typeface="BLAGO" panose="02000600080000020004" pitchFamily="2" charset="0"/>
              </a:rPr>
              <a:t>Иисус </a:t>
            </a:r>
          </a:p>
          <a:p>
            <a:pPr algn="r">
              <a:lnSpc>
                <a:spcPts val="9000"/>
              </a:lnSpc>
            </a:pPr>
            <a:r>
              <a:rPr lang="ru-RU" sz="6000" b="1" dirty="0">
                <a:ln w="10160">
                  <a:solidFill>
                    <a:sysClr val="windowText" lastClr="000000"/>
                  </a:solidFill>
                  <a:prstDash val="solid"/>
                </a:ln>
                <a:solidFill>
                  <a:srgbClr val="FFFFFF"/>
                </a:solidFill>
                <a:effectLst>
                  <a:glow rad="228600">
                    <a:srgbClr val="000000"/>
                  </a:glow>
                  <a:outerShdw blurRad="38100" dist="22860" dir="5400000" algn="tl" rotWithShape="0">
                    <a:srgbClr val="000000">
                      <a:alpha val="30000"/>
                    </a:srgbClr>
                  </a:outerShdw>
                </a:effectLst>
                <a:latin typeface="BLAGO" panose="02000600080000020004" pitchFamily="2" charset="0"/>
              </a:rPr>
              <a:t>скоро </a:t>
            </a:r>
          </a:p>
          <a:p>
            <a:pPr algn="r">
              <a:lnSpc>
                <a:spcPts val="9000"/>
              </a:lnSpc>
            </a:pPr>
            <a:r>
              <a:rPr lang="ru-RU" sz="6000" b="1" dirty="0">
                <a:ln w="10160">
                  <a:solidFill>
                    <a:sysClr val="windowText" lastClr="000000"/>
                  </a:solidFill>
                  <a:prstDash val="solid"/>
                </a:ln>
                <a:solidFill>
                  <a:srgbClr val="FFFFFF"/>
                </a:solidFill>
                <a:effectLst>
                  <a:glow rad="228600">
                    <a:srgbClr val="000000"/>
                  </a:glow>
                  <a:outerShdw blurRad="38100" dist="22860" dir="5400000" algn="tl" rotWithShape="0">
                    <a:srgbClr val="000000">
                      <a:alpha val="30000"/>
                    </a:srgbClr>
                  </a:outerShdw>
                </a:effectLst>
                <a:latin typeface="BLAGO" panose="02000600080000020004" pitchFamily="2" charset="0"/>
              </a:rPr>
              <a:t>придет</a:t>
            </a:r>
          </a:p>
        </p:txBody>
      </p:sp>
    </p:spTree>
    <p:extLst>
      <p:ext uri="{BB962C8B-B14F-4D97-AF65-F5344CB8AC3E}">
        <p14:creationId xmlns:p14="http://schemas.microsoft.com/office/powerpoint/2010/main" val="201130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20.JPG"/>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13607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21.JPG"/>
          <p:cNvPicPr>
            <a:picLocks noChangeAspect="1"/>
          </p:cNvPicPr>
          <p:nvPr/>
        </p:nvPicPr>
        <p:blipFill>
          <a:blip r:embed="rId3"/>
          <a:stretch>
            <a:fillRect/>
          </a:stretch>
        </p:blipFill>
        <p:spPr>
          <a:xfrm>
            <a:off x="0" y="0"/>
            <a:ext cx="12192000" cy="6858000"/>
          </a:xfrm>
          <a:prstGeom prst="rect">
            <a:avLst/>
          </a:prstGeom>
        </p:spPr>
      </p:pic>
      <p:sp>
        <p:nvSpPr>
          <p:cNvPr id="9" name="Прямоугольник 8"/>
          <p:cNvSpPr/>
          <p:nvPr/>
        </p:nvSpPr>
        <p:spPr>
          <a:xfrm>
            <a:off x="2238232" y="290313"/>
            <a:ext cx="9528652" cy="501675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4000" b="1" spc="50" dirty="0">
                <a:ln w="11430"/>
                <a:solidFill>
                  <a:srgbClr val="8A4500"/>
                </a:solidFill>
                <a:effectLst>
                  <a:outerShdw blurRad="76200" dist="50800" dir="5400000" algn="tl" rotWithShape="0">
                    <a:srgbClr val="000000">
                      <a:alpha val="65000"/>
                    </a:srgbClr>
                  </a:outerShdw>
                </a:effectLst>
                <a:latin typeface="Cricket" pitchFamily="2" charset="0"/>
              </a:rPr>
              <a:t>Посвящайте себя Богу с самого утра. Сделайте это своим первым делом. Да будет вашей молитвой: "Господи, возьми меня, как Свою полную собственность. Я полагаю все свои планы к Твоим ногам. Употреби меня сегодня для Твоего служения…</a:t>
            </a:r>
          </a:p>
        </p:txBody>
      </p:sp>
      <p:sp>
        <p:nvSpPr>
          <p:cNvPr id="10" name="Прямоугольник 9"/>
          <p:cNvSpPr/>
          <p:nvPr/>
        </p:nvSpPr>
        <p:spPr>
          <a:xfrm>
            <a:off x="6910541" y="5824416"/>
            <a:ext cx="50292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r"/>
            <a:r>
              <a:rPr lang="ru-RU" sz="3600" b="1" dirty="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Adventure" pitchFamily="2" charset="0"/>
              </a:rPr>
              <a:t>Путь ко Христу. 70</a:t>
            </a:r>
          </a:p>
        </p:txBody>
      </p:sp>
    </p:spTree>
    <p:extLst>
      <p:ext uri="{BB962C8B-B14F-4D97-AF65-F5344CB8AC3E}">
        <p14:creationId xmlns:p14="http://schemas.microsoft.com/office/powerpoint/2010/main" val="4291342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22.JPG"/>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67799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23.JPG"/>
          <p:cNvPicPr>
            <a:picLocks noChangeAspect="1"/>
          </p:cNvPicPr>
          <p:nvPr/>
        </p:nvPicPr>
        <p:blipFill>
          <a:blip r:embed="rId3"/>
          <a:stretch>
            <a:fillRect/>
          </a:stretch>
        </p:blipFill>
        <p:spPr>
          <a:xfrm>
            <a:off x="0" y="0"/>
            <a:ext cx="12192000" cy="6858000"/>
          </a:xfrm>
          <a:prstGeom prst="rect">
            <a:avLst/>
          </a:prstGeom>
        </p:spPr>
      </p:pic>
      <p:sp>
        <p:nvSpPr>
          <p:cNvPr id="8" name="TextBox 7"/>
          <p:cNvSpPr txBox="1"/>
          <p:nvPr/>
        </p:nvSpPr>
        <p:spPr>
          <a:xfrm>
            <a:off x="7524201" y="4212773"/>
            <a:ext cx="3986349" cy="2031325"/>
          </a:xfrm>
          <a:prstGeom prst="rect">
            <a:avLst/>
          </a:prstGeom>
          <a:noFill/>
        </p:spPr>
        <p:txBody>
          <a:bodyPr wrap="square" rtlCol="0">
            <a:spAutoFit/>
          </a:bodyPr>
          <a:lstStyle/>
          <a:p>
            <a:pPr marL="809625" indent="-809625"/>
            <a:r>
              <a:rPr lang="ru-RU" sz="4200" b="1" dirty="0">
                <a:ln w="10160">
                  <a:solidFill>
                    <a:sysClr val="windowText" lastClr="000000"/>
                  </a:solidFill>
                  <a:prstDash val="solid"/>
                </a:ln>
                <a:solidFill>
                  <a:srgbClr val="FFFFFF"/>
                </a:solidFill>
                <a:effectLst>
                  <a:glow rad="228600">
                    <a:srgbClr val="000000"/>
                  </a:glow>
                  <a:outerShdw blurRad="38100" dist="22860" dir="5400000" algn="tl" rotWithShape="0">
                    <a:srgbClr val="000000">
                      <a:alpha val="30000"/>
                    </a:srgbClr>
                  </a:outerShdw>
                </a:effectLst>
                <a:latin typeface="Nikola" panose="02000505080000020004" pitchFamily="2" charset="-52"/>
              </a:rPr>
              <a:t>2. Нужно быть ВЕРНЫМИ</a:t>
            </a:r>
          </a:p>
        </p:txBody>
      </p:sp>
    </p:spTree>
    <p:extLst>
      <p:ext uri="{BB962C8B-B14F-4D97-AF65-F5344CB8AC3E}">
        <p14:creationId xmlns:p14="http://schemas.microsoft.com/office/powerpoint/2010/main" val="157954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24.JPG"/>
          <p:cNvPicPr>
            <a:picLocks noChangeAspect="1"/>
          </p:cNvPicPr>
          <p:nvPr/>
        </p:nvPicPr>
        <p:blipFill>
          <a:blip r:embed="rId3"/>
          <a:stretch>
            <a:fillRect/>
          </a:stretch>
        </p:blipFill>
        <p:spPr>
          <a:xfrm>
            <a:off x="0" y="0"/>
            <a:ext cx="12192000" cy="6858000"/>
          </a:xfrm>
          <a:prstGeom prst="rect">
            <a:avLst/>
          </a:prstGeom>
        </p:spPr>
      </p:pic>
      <p:sp>
        <p:nvSpPr>
          <p:cNvPr id="9" name="Прямоугольник 8"/>
          <p:cNvSpPr/>
          <p:nvPr/>
        </p:nvSpPr>
        <p:spPr>
          <a:xfrm>
            <a:off x="2238232" y="290313"/>
            <a:ext cx="9528652" cy="378565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4000" b="1" spc="50" dirty="0">
                <a:ln w="11430"/>
                <a:solidFill>
                  <a:srgbClr val="8A4500"/>
                </a:solidFill>
                <a:effectLst>
                  <a:outerShdw blurRad="76200" dist="50800" dir="5400000" algn="tl" rotWithShape="0">
                    <a:srgbClr val="000000">
                      <a:alpha val="65000"/>
                    </a:srgbClr>
                  </a:outerShdw>
                </a:effectLst>
                <a:latin typeface="Cricket" pitchFamily="2" charset="0"/>
              </a:rPr>
              <a:t>Ибо будет время, когда здравого учения принимать не будут, но по своим прихотям будут избирать себе учителей, которые льстили бы слуху; и от истины отвратят слух и обратятся к басням.</a:t>
            </a:r>
          </a:p>
        </p:txBody>
      </p:sp>
      <p:sp>
        <p:nvSpPr>
          <p:cNvPr id="10" name="Прямоугольник 9"/>
          <p:cNvSpPr/>
          <p:nvPr/>
        </p:nvSpPr>
        <p:spPr>
          <a:xfrm>
            <a:off x="6910541" y="5824416"/>
            <a:ext cx="50292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r"/>
            <a:r>
              <a:rPr lang="ru-RU" sz="3600" b="1" dirty="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Adventure" pitchFamily="2" charset="0"/>
              </a:rPr>
              <a:t>2 Тимофею 4.3-4.</a:t>
            </a:r>
          </a:p>
        </p:txBody>
      </p:sp>
    </p:spTree>
    <p:extLst>
      <p:ext uri="{BB962C8B-B14F-4D97-AF65-F5344CB8AC3E}">
        <p14:creationId xmlns:p14="http://schemas.microsoft.com/office/powerpoint/2010/main" val="23983770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25.JPG"/>
          <p:cNvPicPr>
            <a:picLocks noChangeAspect="1"/>
          </p:cNvPicPr>
          <p:nvPr/>
        </p:nvPicPr>
        <p:blipFill>
          <a:blip r:embed="rId3"/>
          <a:stretch>
            <a:fillRect/>
          </a:stretch>
        </p:blipFill>
        <p:spPr>
          <a:xfrm>
            <a:off x="0" y="0"/>
            <a:ext cx="12192000" cy="6858000"/>
          </a:xfrm>
          <a:prstGeom prst="rect">
            <a:avLst/>
          </a:prstGeom>
        </p:spPr>
      </p:pic>
      <p:sp>
        <p:nvSpPr>
          <p:cNvPr id="9" name="Прямоугольник 8"/>
          <p:cNvSpPr/>
          <p:nvPr/>
        </p:nvSpPr>
        <p:spPr>
          <a:xfrm>
            <a:off x="2238232" y="290313"/>
            <a:ext cx="9528652" cy="569386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2700" b="1" spc="50" dirty="0">
                <a:ln w="11430"/>
                <a:solidFill>
                  <a:srgbClr val="8A4500"/>
                </a:solidFill>
                <a:effectLst>
                  <a:outerShdw blurRad="76200" dist="50800" dir="5400000" algn="tl" rotWithShape="0">
                    <a:srgbClr val="000000">
                      <a:alpha val="65000"/>
                    </a:srgbClr>
                  </a:outerShdw>
                </a:effectLst>
                <a:latin typeface="Cricket" pitchFamily="2" charset="0"/>
              </a:rPr>
              <a:t>Кто же верный и благоразумный раб, которого господин его поставил над слугами своими, чтобы давать им пищу во время? Блажен тот раб, которого господин его, придя, найдет поступающим так; истинно говорю вам, что над всем имением своим поставит его. Если же раб тот, будучи зол, скажет в сердце своем: не скоро придет господин мой, и начнет бить товарищей своих и есть и пить с пьяницами, - то придет господин раба того в день, в который он не ожидает, и в час, в который не думает, и рассечет его, и подвергнет его одной участи с лицемерами; там будет плач и скрежет зубов.</a:t>
            </a:r>
          </a:p>
        </p:txBody>
      </p:sp>
      <p:sp>
        <p:nvSpPr>
          <p:cNvPr id="10" name="Прямоугольник 9"/>
          <p:cNvSpPr/>
          <p:nvPr/>
        </p:nvSpPr>
        <p:spPr>
          <a:xfrm>
            <a:off x="6910541" y="5824416"/>
            <a:ext cx="50292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r"/>
            <a:r>
              <a:rPr lang="ru-RU" sz="3600" b="1" dirty="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Adventure" pitchFamily="2" charset="0"/>
              </a:rPr>
              <a:t>Матфея 24.45-51.</a:t>
            </a:r>
          </a:p>
        </p:txBody>
      </p:sp>
    </p:spTree>
    <p:extLst>
      <p:ext uri="{BB962C8B-B14F-4D97-AF65-F5344CB8AC3E}">
        <p14:creationId xmlns:p14="http://schemas.microsoft.com/office/powerpoint/2010/main" val="41280270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26.JPG"/>
          <p:cNvPicPr>
            <a:picLocks noChangeAspect="1"/>
          </p:cNvPicPr>
          <p:nvPr/>
        </p:nvPicPr>
        <p:blipFill>
          <a:blip r:embed="rId3"/>
          <a:stretch>
            <a:fillRect/>
          </a:stretch>
        </p:blipFill>
        <p:spPr>
          <a:xfrm>
            <a:off x="0" y="0"/>
            <a:ext cx="12192000" cy="6858000"/>
          </a:xfrm>
          <a:prstGeom prst="rect">
            <a:avLst/>
          </a:prstGeom>
        </p:spPr>
      </p:pic>
      <p:sp>
        <p:nvSpPr>
          <p:cNvPr id="9" name="Прямоугольник 8"/>
          <p:cNvSpPr/>
          <p:nvPr/>
        </p:nvSpPr>
        <p:spPr>
          <a:xfrm>
            <a:off x="2238232" y="290313"/>
            <a:ext cx="9528652" cy="193899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4000" b="1" spc="50" dirty="0">
                <a:ln w="11430"/>
                <a:solidFill>
                  <a:srgbClr val="8A4500"/>
                </a:solidFill>
                <a:effectLst>
                  <a:outerShdw blurRad="76200" dist="50800" dir="5400000" algn="tl" rotWithShape="0">
                    <a:srgbClr val="000000">
                      <a:alpha val="65000"/>
                    </a:srgbClr>
                  </a:outerShdw>
                </a:effectLst>
                <a:latin typeface="Cricket" pitchFamily="2" charset="0"/>
              </a:rPr>
              <a:t>Если же раб тот, будучи зол, скажет в сердце своем: не скоро придет господин мой…</a:t>
            </a:r>
          </a:p>
        </p:txBody>
      </p:sp>
      <p:sp>
        <p:nvSpPr>
          <p:cNvPr id="10" name="Прямоугольник 9"/>
          <p:cNvSpPr/>
          <p:nvPr/>
        </p:nvSpPr>
        <p:spPr>
          <a:xfrm>
            <a:off x="6910541" y="5824416"/>
            <a:ext cx="50292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r"/>
            <a:r>
              <a:rPr lang="ru-RU" sz="3600" b="1" dirty="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Adventure" pitchFamily="2" charset="0"/>
              </a:rPr>
              <a:t>Матфея 24.48. </a:t>
            </a:r>
          </a:p>
        </p:txBody>
      </p:sp>
    </p:spTree>
    <p:extLst>
      <p:ext uri="{BB962C8B-B14F-4D97-AF65-F5344CB8AC3E}">
        <p14:creationId xmlns:p14="http://schemas.microsoft.com/office/powerpoint/2010/main" val="42248483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27.JPG"/>
          <p:cNvPicPr>
            <a:picLocks noChangeAspect="1"/>
          </p:cNvPicPr>
          <p:nvPr/>
        </p:nvPicPr>
        <p:blipFill>
          <a:blip r:embed="rId3"/>
          <a:stretch>
            <a:fillRect/>
          </a:stretch>
        </p:blipFill>
        <p:spPr>
          <a:xfrm>
            <a:off x="0" y="0"/>
            <a:ext cx="12192000" cy="6858000"/>
          </a:xfrm>
          <a:prstGeom prst="rect">
            <a:avLst/>
          </a:prstGeom>
        </p:spPr>
      </p:pic>
      <p:sp>
        <p:nvSpPr>
          <p:cNvPr id="9" name="Прямоугольник 8"/>
          <p:cNvSpPr/>
          <p:nvPr/>
        </p:nvSpPr>
        <p:spPr>
          <a:xfrm>
            <a:off x="2238232" y="290313"/>
            <a:ext cx="9528652" cy="132343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4000" b="1" spc="50" dirty="0">
                <a:ln w="11430"/>
                <a:solidFill>
                  <a:srgbClr val="8A4500"/>
                </a:solidFill>
                <a:effectLst>
                  <a:outerShdw blurRad="76200" dist="50800" dir="5400000" algn="tl" rotWithShape="0">
                    <a:srgbClr val="000000">
                      <a:alpha val="65000"/>
                    </a:srgbClr>
                  </a:outerShdw>
                </a:effectLst>
                <a:latin typeface="Cricket" pitchFamily="2" charset="0"/>
              </a:rPr>
              <a:t>И начнет бить товарищей своих и есть и пить с пьяницами…</a:t>
            </a:r>
          </a:p>
        </p:txBody>
      </p:sp>
      <p:sp>
        <p:nvSpPr>
          <p:cNvPr id="10" name="Прямоугольник 9"/>
          <p:cNvSpPr/>
          <p:nvPr/>
        </p:nvSpPr>
        <p:spPr>
          <a:xfrm>
            <a:off x="6910541" y="5824416"/>
            <a:ext cx="50292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r"/>
            <a:r>
              <a:rPr lang="ru-RU" sz="3600" b="1" dirty="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Adventure" pitchFamily="2" charset="0"/>
              </a:rPr>
              <a:t>Матфея 24.49. </a:t>
            </a:r>
          </a:p>
        </p:txBody>
      </p:sp>
    </p:spTree>
    <p:extLst>
      <p:ext uri="{BB962C8B-B14F-4D97-AF65-F5344CB8AC3E}">
        <p14:creationId xmlns:p14="http://schemas.microsoft.com/office/powerpoint/2010/main" val="10009565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28.JPG"/>
          <p:cNvPicPr>
            <a:picLocks noChangeAspect="1"/>
          </p:cNvPicPr>
          <p:nvPr/>
        </p:nvPicPr>
        <p:blipFill>
          <a:blip r:embed="rId3"/>
          <a:stretch>
            <a:fillRect/>
          </a:stretch>
        </p:blipFill>
        <p:spPr>
          <a:xfrm>
            <a:off x="0" y="0"/>
            <a:ext cx="12192000" cy="6858000"/>
          </a:xfrm>
          <a:prstGeom prst="rect">
            <a:avLst/>
          </a:prstGeom>
        </p:spPr>
      </p:pic>
      <p:sp>
        <p:nvSpPr>
          <p:cNvPr id="9" name="Прямоугольник 8"/>
          <p:cNvSpPr/>
          <p:nvPr/>
        </p:nvSpPr>
        <p:spPr>
          <a:xfrm>
            <a:off x="2238232" y="290313"/>
            <a:ext cx="9528652" cy="193899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4000" b="1" spc="50" dirty="0">
                <a:ln w="11430"/>
                <a:solidFill>
                  <a:srgbClr val="8A4500"/>
                </a:solidFill>
                <a:effectLst>
                  <a:outerShdw blurRad="76200" dist="50800" dir="5400000" algn="tl" rotWithShape="0">
                    <a:srgbClr val="000000">
                      <a:alpha val="65000"/>
                    </a:srgbClr>
                  </a:outerShdw>
                </a:effectLst>
                <a:latin typeface="Cricket" pitchFamily="2" charset="0"/>
              </a:rPr>
              <a:t>То придет господин раба того в день, в который он не ожидает, и в час, в который не думает.</a:t>
            </a:r>
          </a:p>
        </p:txBody>
      </p:sp>
      <p:sp>
        <p:nvSpPr>
          <p:cNvPr id="10" name="Прямоугольник 9"/>
          <p:cNvSpPr/>
          <p:nvPr/>
        </p:nvSpPr>
        <p:spPr>
          <a:xfrm>
            <a:off x="6910541" y="5824416"/>
            <a:ext cx="50292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r"/>
            <a:r>
              <a:rPr lang="ru-RU" sz="3600" b="1" dirty="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Adventure" pitchFamily="2" charset="0"/>
              </a:rPr>
              <a:t>Матфея 24.50. </a:t>
            </a:r>
          </a:p>
        </p:txBody>
      </p:sp>
    </p:spTree>
    <p:extLst>
      <p:ext uri="{BB962C8B-B14F-4D97-AF65-F5344CB8AC3E}">
        <p14:creationId xmlns:p14="http://schemas.microsoft.com/office/powerpoint/2010/main" val="13158142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29.JPG"/>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63477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3.JPG"/>
          <p:cNvPicPr>
            <a:picLocks noChangeAspect="1"/>
          </p:cNvPicPr>
          <p:nvPr/>
        </p:nvPicPr>
        <p:blipFill>
          <a:blip r:embed="rId3"/>
          <a:stretch>
            <a:fillRect/>
          </a:stretch>
        </p:blipFill>
        <p:spPr>
          <a:xfrm>
            <a:off x="0" y="0"/>
            <a:ext cx="12192000" cy="6858000"/>
          </a:xfrm>
          <a:prstGeom prst="rect">
            <a:avLst/>
          </a:prstGeom>
        </p:spPr>
      </p:pic>
      <p:sp>
        <p:nvSpPr>
          <p:cNvPr id="7" name="Прямоугольник 6"/>
          <p:cNvSpPr/>
          <p:nvPr/>
        </p:nvSpPr>
        <p:spPr>
          <a:xfrm>
            <a:off x="7279106" y="4332924"/>
            <a:ext cx="4812632" cy="193899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742950" indent="-742950">
              <a:buFont typeface="+mj-lt"/>
              <a:buAutoNum type="arabicParenR"/>
            </a:pPr>
            <a:r>
              <a:rPr lang="ru-RU" sz="4000" b="1" spc="50" dirty="0">
                <a:ln w="11430"/>
                <a:solidFill>
                  <a:srgbClr val="8A4500"/>
                </a:solidFill>
                <a:effectLst>
                  <a:outerShdw blurRad="76200" dist="50800" dir="5400000" algn="tl" rotWithShape="0">
                    <a:srgbClr val="000000">
                      <a:alpha val="65000"/>
                    </a:srgbClr>
                  </a:outerShdw>
                </a:effectLst>
                <a:latin typeface="Cricket" pitchFamily="2" charset="0"/>
              </a:rPr>
              <a:t>Откр.14.1-5.</a:t>
            </a:r>
          </a:p>
          <a:p>
            <a:pPr marL="742950" indent="-742950">
              <a:buFont typeface="+mj-lt"/>
              <a:buAutoNum type="arabicParenR"/>
            </a:pPr>
            <a:r>
              <a:rPr lang="ru-RU" sz="4000" b="1" spc="50" dirty="0">
                <a:ln w="11430"/>
                <a:solidFill>
                  <a:srgbClr val="8A4500"/>
                </a:solidFill>
                <a:effectLst>
                  <a:outerShdw blurRad="76200" dist="50800" dir="5400000" algn="tl" rotWithShape="0">
                    <a:srgbClr val="000000">
                      <a:alpha val="65000"/>
                    </a:srgbClr>
                  </a:outerShdw>
                </a:effectLst>
                <a:latin typeface="Cricket" pitchFamily="2" charset="0"/>
              </a:rPr>
              <a:t>Откр.14.6-13. </a:t>
            </a:r>
          </a:p>
          <a:p>
            <a:pPr marL="742950" indent="-742950">
              <a:buFont typeface="+mj-lt"/>
              <a:buAutoNum type="arabicParenR"/>
            </a:pPr>
            <a:r>
              <a:rPr lang="ru-RU" sz="4000" b="1" spc="50" dirty="0">
                <a:ln w="11430"/>
                <a:solidFill>
                  <a:srgbClr val="8A4500"/>
                </a:solidFill>
                <a:effectLst>
                  <a:outerShdw blurRad="76200" dist="50800" dir="5400000" algn="tl" rotWithShape="0">
                    <a:srgbClr val="000000">
                      <a:alpha val="65000"/>
                    </a:srgbClr>
                  </a:outerShdw>
                </a:effectLst>
                <a:latin typeface="Cricket" pitchFamily="2" charset="0"/>
              </a:rPr>
              <a:t>Откр.14.14. </a:t>
            </a:r>
          </a:p>
        </p:txBody>
      </p:sp>
    </p:spTree>
    <p:extLst>
      <p:ext uri="{BB962C8B-B14F-4D97-AF65-F5344CB8AC3E}">
        <p14:creationId xmlns:p14="http://schemas.microsoft.com/office/powerpoint/2010/main" val="34966987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30.JPG"/>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5201443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31.JPG"/>
          <p:cNvPicPr>
            <a:picLocks noChangeAspect="1"/>
          </p:cNvPicPr>
          <p:nvPr/>
        </p:nvPicPr>
        <p:blipFill>
          <a:blip r:embed="rId3"/>
          <a:stretch>
            <a:fillRect/>
          </a:stretch>
        </p:blipFill>
        <p:spPr>
          <a:xfrm>
            <a:off x="0" y="0"/>
            <a:ext cx="12192000" cy="6858000"/>
          </a:xfrm>
          <a:prstGeom prst="rect">
            <a:avLst/>
          </a:prstGeom>
        </p:spPr>
      </p:pic>
      <p:sp>
        <p:nvSpPr>
          <p:cNvPr id="9" name="Прямоугольник 8"/>
          <p:cNvSpPr/>
          <p:nvPr/>
        </p:nvSpPr>
        <p:spPr>
          <a:xfrm>
            <a:off x="2238232" y="290313"/>
            <a:ext cx="9528652" cy="317009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4000" b="1" spc="50" dirty="0">
                <a:ln w="11430"/>
                <a:solidFill>
                  <a:srgbClr val="8A4500"/>
                </a:solidFill>
                <a:effectLst>
                  <a:outerShdw blurRad="76200" dist="50800" dir="5400000" algn="tl" rotWithShape="0">
                    <a:srgbClr val="000000">
                      <a:alpha val="65000"/>
                    </a:srgbClr>
                  </a:outerShdw>
                </a:effectLst>
                <a:latin typeface="Cricket" pitchFamily="2" charset="0"/>
              </a:rPr>
              <a:t>Тогда встали все девы те и поправили светильники свои. Неразумные же сказали мудрым: дайте нам вашего масла, потому что светильники наши гаснут.</a:t>
            </a:r>
          </a:p>
        </p:txBody>
      </p:sp>
      <p:sp>
        <p:nvSpPr>
          <p:cNvPr id="10" name="Прямоугольник 9"/>
          <p:cNvSpPr/>
          <p:nvPr/>
        </p:nvSpPr>
        <p:spPr>
          <a:xfrm>
            <a:off x="6910541" y="5824416"/>
            <a:ext cx="50292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r"/>
            <a:r>
              <a:rPr lang="ru-RU" sz="3600" b="1" dirty="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Adventure" pitchFamily="2" charset="0"/>
              </a:rPr>
              <a:t>Матфея 25.7-8. </a:t>
            </a:r>
          </a:p>
        </p:txBody>
      </p:sp>
    </p:spTree>
    <p:extLst>
      <p:ext uri="{BB962C8B-B14F-4D97-AF65-F5344CB8AC3E}">
        <p14:creationId xmlns:p14="http://schemas.microsoft.com/office/powerpoint/2010/main" val="12845403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32.JPG"/>
          <p:cNvPicPr>
            <a:picLocks noChangeAspect="1"/>
          </p:cNvPicPr>
          <p:nvPr/>
        </p:nvPicPr>
        <p:blipFill>
          <a:blip r:embed="rId3"/>
          <a:stretch>
            <a:fillRect/>
          </a:stretch>
        </p:blipFill>
        <p:spPr>
          <a:xfrm>
            <a:off x="0" y="0"/>
            <a:ext cx="12192000" cy="6858000"/>
          </a:xfrm>
          <a:prstGeom prst="rect">
            <a:avLst/>
          </a:prstGeom>
        </p:spPr>
      </p:pic>
      <p:sp>
        <p:nvSpPr>
          <p:cNvPr id="9" name="Прямоугольник 8"/>
          <p:cNvSpPr/>
          <p:nvPr/>
        </p:nvSpPr>
        <p:spPr>
          <a:xfrm>
            <a:off x="2238232" y="290313"/>
            <a:ext cx="9528652" cy="255454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4000" b="1" spc="50" dirty="0">
                <a:ln w="11430"/>
                <a:solidFill>
                  <a:srgbClr val="8A4500"/>
                </a:solidFill>
                <a:effectLst>
                  <a:outerShdw blurRad="76200" dist="50800" dir="5400000" algn="tl" rotWithShape="0">
                    <a:srgbClr val="000000">
                      <a:alpha val="65000"/>
                    </a:srgbClr>
                  </a:outerShdw>
                </a:effectLst>
                <a:latin typeface="Cricket" pitchFamily="2" charset="0"/>
              </a:rPr>
              <a:t>А мудрые отвечали: чтобы не случилось недостатка и у нас, и у вас, пойдите лучше к продающим и купите себе.</a:t>
            </a:r>
          </a:p>
        </p:txBody>
      </p:sp>
      <p:sp>
        <p:nvSpPr>
          <p:cNvPr id="10" name="Прямоугольник 9"/>
          <p:cNvSpPr/>
          <p:nvPr/>
        </p:nvSpPr>
        <p:spPr>
          <a:xfrm>
            <a:off x="6910541" y="5824416"/>
            <a:ext cx="50292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r"/>
            <a:r>
              <a:rPr lang="ru-RU" sz="3600" b="1" dirty="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Adventure" pitchFamily="2" charset="0"/>
              </a:rPr>
              <a:t>Матфея 25.9. </a:t>
            </a:r>
          </a:p>
        </p:txBody>
      </p:sp>
    </p:spTree>
    <p:extLst>
      <p:ext uri="{BB962C8B-B14F-4D97-AF65-F5344CB8AC3E}">
        <p14:creationId xmlns:p14="http://schemas.microsoft.com/office/powerpoint/2010/main" val="17277020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33.JPG"/>
          <p:cNvPicPr>
            <a:picLocks noChangeAspect="1"/>
          </p:cNvPicPr>
          <p:nvPr/>
        </p:nvPicPr>
        <p:blipFill>
          <a:blip r:embed="rId3"/>
          <a:stretch>
            <a:fillRect/>
          </a:stretch>
        </p:blipFill>
        <p:spPr>
          <a:xfrm>
            <a:off x="0" y="0"/>
            <a:ext cx="12192000" cy="6858000"/>
          </a:xfrm>
          <a:prstGeom prst="rect">
            <a:avLst/>
          </a:prstGeom>
        </p:spPr>
      </p:pic>
      <p:sp>
        <p:nvSpPr>
          <p:cNvPr id="9" name="Прямоугольник 8"/>
          <p:cNvSpPr/>
          <p:nvPr/>
        </p:nvSpPr>
        <p:spPr>
          <a:xfrm>
            <a:off x="2238232" y="290313"/>
            <a:ext cx="9528652" cy="255454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4000" b="1" spc="50" dirty="0">
                <a:ln w="11430"/>
                <a:solidFill>
                  <a:srgbClr val="8A4500"/>
                </a:solidFill>
                <a:effectLst>
                  <a:outerShdw blurRad="76200" dist="50800" dir="5400000" algn="tl" rotWithShape="0">
                    <a:srgbClr val="000000">
                      <a:alpha val="65000"/>
                    </a:srgbClr>
                  </a:outerShdw>
                </a:effectLst>
                <a:latin typeface="Cricket" pitchFamily="2" charset="0"/>
              </a:rPr>
              <a:t>Когда же пошли они покупать, пришел жених, и готовые вошли с ним на брачный пир, и двери затворились.</a:t>
            </a:r>
          </a:p>
        </p:txBody>
      </p:sp>
      <p:sp>
        <p:nvSpPr>
          <p:cNvPr id="10" name="Прямоугольник 9"/>
          <p:cNvSpPr/>
          <p:nvPr/>
        </p:nvSpPr>
        <p:spPr>
          <a:xfrm>
            <a:off x="6910541" y="5824416"/>
            <a:ext cx="50292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r"/>
            <a:r>
              <a:rPr lang="ru-RU" sz="3600" b="1" dirty="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Adventure" pitchFamily="2" charset="0"/>
              </a:rPr>
              <a:t>Матфея 25.10. </a:t>
            </a:r>
          </a:p>
        </p:txBody>
      </p:sp>
    </p:spTree>
    <p:extLst>
      <p:ext uri="{BB962C8B-B14F-4D97-AF65-F5344CB8AC3E}">
        <p14:creationId xmlns:p14="http://schemas.microsoft.com/office/powerpoint/2010/main" val="21771603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34.JPG"/>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161954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35.JPG"/>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6265760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36.JPG"/>
          <p:cNvPicPr>
            <a:picLocks noChangeAspect="1"/>
          </p:cNvPicPr>
          <p:nvPr/>
        </p:nvPicPr>
        <p:blipFill>
          <a:blip r:embed="rId3"/>
          <a:stretch>
            <a:fillRect/>
          </a:stretch>
        </p:blipFill>
        <p:spPr>
          <a:xfrm>
            <a:off x="0" y="0"/>
            <a:ext cx="12192000" cy="6858000"/>
          </a:xfrm>
          <a:prstGeom prst="rect">
            <a:avLst/>
          </a:prstGeom>
        </p:spPr>
      </p:pic>
      <p:sp>
        <p:nvSpPr>
          <p:cNvPr id="8" name="TextBox 7"/>
          <p:cNvSpPr txBox="1"/>
          <p:nvPr/>
        </p:nvSpPr>
        <p:spPr>
          <a:xfrm>
            <a:off x="7262946" y="4212773"/>
            <a:ext cx="4167052" cy="2123658"/>
          </a:xfrm>
          <a:prstGeom prst="rect">
            <a:avLst/>
          </a:prstGeom>
          <a:noFill/>
        </p:spPr>
        <p:txBody>
          <a:bodyPr wrap="square" rtlCol="0">
            <a:spAutoFit/>
          </a:bodyPr>
          <a:lstStyle/>
          <a:p>
            <a:pPr marL="809625" indent="-809625"/>
            <a:r>
              <a:rPr lang="ru-RU" sz="4400" b="1" dirty="0">
                <a:ln w="10160">
                  <a:solidFill>
                    <a:sysClr val="windowText" lastClr="000000"/>
                  </a:solidFill>
                  <a:prstDash val="solid"/>
                </a:ln>
                <a:solidFill>
                  <a:srgbClr val="FFFFFF"/>
                </a:solidFill>
                <a:effectLst>
                  <a:glow rad="228600">
                    <a:srgbClr val="000000"/>
                  </a:glow>
                  <a:outerShdw blurRad="38100" dist="22860" dir="5400000" algn="tl" rotWithShape="0">
                    <a:srgbClr val="000000">
                      <a:alpha val="30000"/>
                    </a:srgbClr>
                  </a:outerShdw>
                </a:effectLst>
                <a:latin typeface="Nikola" panose="02000505080000020004" pitchFamily="2" charset="-52"/>
              </a:rPr>
              <a:t>3. Нам нужно РАБОТАТЬ</a:t>
            </a:r>
          </a:p>
        </p:txBody>
      </p:sp>
    </p:spTree>
    <p:extLst>
      <p:ext uri="{BB962C8B-B14F-4D97-AF65-F5344CB8AC3E}">
        <p14:creationId xmlns:p14="http://schemas.microsoft.com/office/powerpoint/2010/main" val="18424584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37.JPG"/>
          <p:cNvPicPr>
            <a:picLocks noChangeAspect="1"/>
          </p:cNvPicPr>
          <p:nvPr/>
        </p:nvPicPr>
        <p:blipFill>
          <a:blip r:embed="rId3"/>
          <a:stretch>
            <a:fillRect/>
          </a:stretch>
        </p:blipFill>
        <p:spPr>
          <a:xfrm>
            <a:off x="0" y="0"/>
            <a:ext cx="12192000" cy="6858000"/>
          </a:xfrm>
          <a:prstGeom prst="rect">
            <a:avLst/>
          </a:prstGeom>
        </p:spPr>
      </p:pic>
      <p:sp>
        <p:nvSpPr>
          <p:cNvPr id="9" name="Прямоугольник 8"/>
          <p:cNvSpPr/>
          <p:nvPr/>
        </p:nvSpPr>
        <p:spPr>
          <a:xfrm>
            <a:off x="2238232" y="290313"/>
            <a:ext cx="9528652" cy="378565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4000" b="1" spc="50" dirty="0">
                <a:ln w="11430"/>
                <a:solidFill>
                  <a:srgbClr val="8A4500"/>
                </a:solidFill>
                <a:effectLst>
                  <a:outerShdw blurRad="76200" dist="50800" dir="5400000" algn="tl" rotWithShape="0">
                    <a:srgbClr val="000000">
                      <a:alpha val="65000"/>
                    </a:srgbClr>
                  </a:outerShdw>
                </a:effectLst>
                <a:latin typeface="Cricket" pitchFamily="2" charset="0"/>
              </a:rPr>
              <a:t>И увидел я другого Ангела, летящего по средине неба, который имел вечное Евангелие, чтобы благовествовать живущим на земле и всякому племени и колену, и языку и народу.</a:t>
            </a:r>
          </a:p>
        </p:txBody>
      </p:sp>
      <p:sp>
        <p:nvSpPr>
          <p:cNvPr id="10" name="Прямоугольник 9"/>
          <p:cNvSpPr/>
          <p:nvPr/>
        </p:nvSpPr>
        <p:spPr>
          <a:xfrm>
            <a:off x="6910541" y="5824416"/>
            <a:ext cx="50292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r"/>
            <a:r>
              <a:rPr lang="ru-RU" sz="3600" b="1" dirty="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Adventure" pitchFamily="2" charset="0"/>
              </a:rPr>
              <a:t>Откровение 14.6.</a:t>
            </a:r>
          </a:p>
        </p:txBody>
      </p:sp>
    </p:spTree>
    <p:extLst>
      <p:ext uri="{BB962C8B-B14F-4D97-AF65-F5344CB8AC3E}">
        <p14:creationId xmlns:p14="http://schemas.microsoft.com/office/powerpoint/2010/main" val="1902107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38.JPG"/>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6770939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39.JPG"/>
          <p:cNvPicPr>
            <a:picLocks noChangeAspect="1"/>
          </p:cNvPicPr>
          <p:nvPr/>
        </p:nvPicPr>
        <p:blipFill>
          <a:blip r:embed="rId3"/>
          <a:stretch>
            <a:fillRect/>
          </a:stretch>
        </p:blipFill>
        <p:spPr>
          <a:xfrm>
            <a:off x="0" y="0"/>
            <a:ext cx="12192000" cy="6858000"/>
          </a:xfrm>
          <a:prstGeom prst="rect">
            <a:avLst/>
          </a:prstGeom>
        </p:spPr>
      </p:pic>
      <p:sp>
        <p:nvSpPr>
          <p:cNvPr id="9" name="Прямоугольник 8"/>
          <p:cNvSpPr/>
          <p:nvPr/>
        </p:nvSpPr>
        <p:spPr>
          <a:xfrm>
            <a:off x="2238232" y="290313"/>
            <a:ext cx="9528652" cy="563231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3500" b="1" spc="50" dirty="0">
                <a:ln w="11430"/>
                <a:solidFill>
                  <a:srgbClr val="8A4500"/>
                </a:solidFill>
                <a:effectLst>
                  <a:outerShdw blurRad="76200" dist="50800" dir="5400000" algn="tl" rotWithShape="0">
                    <a:srgbClr val="000000">
                      <a:alpha val="65000"/>
                    </a:srgbClr>
                  </a:outerShdw>
                </a:effectLst>
                <a:latin typeface="Cricket" pitchFamily="2" charset="0"/>
              </a:rPr>
              <a:t>Особой миссией адвентистов седьмого дня является нести свет миру и стоять на страже истины. Им было вверено последнее предостережение к погибающему миру. Слово Божье освещает адвентистов своим чудесным светом. Господь поручил им самую почетную миссию - возвестить миру вести первого, второго и третьего ангелов... </a:t>
            </a:r>
          </a:p>
        </p:txBody>
      </p:sp>
      <p:sp>
        <p:nvSpPr>
          <p:cNvPr id="10" name="Прямоугольник 9"/>
          <p:cNvSpPr/>
          <p:nvPr/>
        </p:nvSpPr>
        <p:spPr>
          <a:xfrm>
            <a:off x="6910541" y="5824416"/>
            <a:ext cx="50292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r"/>
            <a:r>
              <a:rPr lang="ru-RU" sz="3600" b="1" dirty="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Adventure" pitchFamily="2" charset="0"/>
              </a:rPr>
              <a:t>СЦ т. 9, с. 19,20</a:t>
            </a:r>
          </a:p>
        </p:txBody>
      </p:sp>
    </p:spTree>
    <p:extLst>
      <p:ext uri="{BB962C8B-B14F-4D97-AF65-F5344CB8AC3E}">
        <p14:creationId xmlns:p14="http://schemas.microsoft.com/office/powerpoint/2010/main" val="1873896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4.JPG"/>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606510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40.JPG"/>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7687011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41.JPG"/>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424492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42.JPG"/>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62818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5.JPG"/>
          <p:cNvPicPr>
            <a:picLocks noChangeAspect="1"/>
          </p:cNvPicPr>
          <p:nvPr/>
        </p:nvPicPr>
        <p:blipFill>
          <a:blip r:embed="rId3"/>
          <a:stretch>
            <a:fillRect/>
          </a:stretch>
        </p:blipFill>
        <p:spPr>
          <a:xfrm>
            <a:off x="0" y="0"/>
            <a:ext cx="12192000" cy="6858000"/>
          </a:xfrm>
          <a:prstGeom prst="rect">
            <a:avLst/>
          </a:prstGeom>
        </p:spPr>
      </p:pic>
      <p:sp>
        <p:nvSpPr>
          <p:cNvPr id="9" name="Прямоугольник 8"/>
          <p:cNvSpPr/>
          <p:nvPr/>
        </p:nvSpPr>
        <p:spPr>
          <a:xfrm>
            <a:off x="2238232" y="290313"/>
            <a:ext cx="9528652" cy="317009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4000" b="1" spc="50" dirty="0">
                <a:ln w="11430"/>
                <a:solidFill>
                  <a:srgbClr val="8A4500"/>
                </a:solidFill>
                <a:effectLst>
                  <a:outerShdw blurRad="76200" dist="50800" dir="5400000" algn="tl" rotWithShape="0">
                    <a:srgbClr val="000000">
                      <a:alpha val="65000"/>
                    </a:srgbClr>
                  </a:outerShdw>
                </a:effectLst>
                <a:latin typeface="Cricket" pitchFamily="2" charset="0"/>
              </a:rPr>
              <a:t>И взглянул я, и вот светлое облако, и на облаке сидит подобный Сыну Человеческому; на голове его золотой венец, и в руке его острый серп.</a:t>
            </a:r>
          </a:p>
        </p:txBody>
      </p:sp>
      <p:sp>
        <p:nvSpPr>
          <p:cNvPr id="10" name="Прямоугольник 9"/>
          <p:cNvSpPr/>
          <p:nvPr/>
        </p:nvSpPr>
        <p:spPr>
          <a:xfrm>
            <a:off x="6910541" y="5824416"/>
            <a:ext cx="50292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r"/>
            <a:r>
              <a:rPr lang="ru-RU" sz="3600" b="1" dirty="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Adventure" pitchFamily="2" charset="0"/>
              </a:rPr>
              <a:t>Откровение 14.14.</a:t>
            </a:r>
          </a:p>
        </p:txBody>
      </p:sp>
    </p:spTree>
    <p:extLst>
      <p:ext uri="{BB962C8B-B14F-4D97-AF65-F5344CB8AC3E}">
        <p14:creationId xmlns:p14="http://schemas.microsoft.com/office/powerpoint/2010/main" val="3681758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6.JPG"/>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60405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7.JPG"/>
          <p:cNvPicPr>
            <a:picLocks noChangeAspect="1"/>
          </p:cNvPicPr>
          <p:nvPr/>
        </p:nvPicPr>
        <p:blipFill>
          <a:blip r:embed="rId3"/>
          <a:stretch>
            <a:fillRect/>
          </a:stretch>
        </p:blipFill>
        <p:spPr>
          <a:xfrm>
            <a:off x="0" y="0"/>
            <a:ext cx="12192000" cy="6858000"/>
          </a:xfrm>
          <a:prstGeom prst="rect">
            <a:avLst/>
          </a:prstGeom>
        </p:spPr>
      </p:pic>
      <p:sp>
        <p:nvSpPr>
          <p:cNvPr id="9" name="Прямоугольник 8"/>
          <p:cNvSpPr/>
          <p:nvPr/>
        </p:nvSpPr>
        <p:spPr>
          <a:xfrm>
            <a:off x="2238232" y="290313"/>
            <a:ext cx="9528652" cy="501675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4000" b="1" spc="50" dirty="0">
                <a:ln w="11430"/>
                <a:solidFill>
                  <a:srgbClr val="8A4500"/>
                </a:solidFill>
                <a:effectLst>
                  <a:outerShdw blurRad="76200" dist="50800" dir="5400000" algn="tl" rotWithShape="0">
                    <a:srgbClr val="000000">
                      <a:alpha val="65000"/>
                    </a:srgbClr>
                  </a:outerShdw>
                </a:effectLst>
                <a:latin typeface="Cricket" pitchFamily="2" charset="0"/>
              </a:rPr>
              <a:t>Да не смущается сердце ваше; веруйте в Бога, и в Меня веруйте. В доме Отца Моего обителей много. А если бы не так, Я сказал бы вам: Я иду приготовить место вам. И когда пойду и приготовлю вам место, приду опять и возьму вас к Себе, чтобы и вы были, где Я.</a:t>
            </a:r>
          </a:p>
        </p:txBody>
      </p:sp>
      <p:sp>
        <p:nvSpPr>
          <p:cNvPr id="10" name="Прямоугольник 9"/>
          <p:cNvSpPr/>
          <p:nvPr/>
        </p:nvSpPr>
        <p:spPr>
          <a:xfrm>
            <a:off x="6910541" y="5824416"/>
            <a:ext cx="50292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r"/>
            <a:r>
              <a:rPr lang="ru-RU" sz="3600" b="1" dirty="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Adventure" pitchFamily="2" charset="0"/>
              </a:rPr>
              <a:t>Иоанна 14.1-3.</a:t>
            </a:r>
          </a:p>
        </p:txBody>
      </p:sp>
    </p:spTree>
    <p:extLst>
      <p:ext uri="{BB962C8B-B14F-4D97-AF65-F5344CB8AC3E}">
        <p14:creationId xmlns:p14="http://schemas.microsoft.com/office/powerpoint/2010/main" val="3954228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8.JPG"/>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916258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9.JPG"/>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5721404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TotalTime>
  <Words>4203</Words>
  <Application>Microsoft Macintosh PowerPoint</Application>
  <PresentationFormat>Широкоэкранный</PresentationFormat>
  <Paragraphs>273</Paragraphs>
  <Slides>42</Slides>
  <Notes>42</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42</vt:i4>
      </vt:variant>
    </vt:vector>
  </HeadingPairs>
  <TitlesOfParts>
    <vt:vector size="49" baseType="lpstr">
      <vt:lpstr>Nikola</vt:lpstr>
      <vt:lpstr>Calibri</vt:lpstr>
      <vt:lpstr>BLAGO</vt:lpstr>
      <vt:lpstr>Arial</vt:lpstr>
      <vt:lpstr>Adventure</vt:lpstr>
      <vt:lpstr>Cricket</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Луговой</dc:creator>
  <cp:lastModifiedBy>Microsoft Office User</cp:lastModifiedBy>
  <cp:revision>117</cp:revision>
  <dcterms:created xsi:type="dcterms:W3CDTF">2021-10-18T14:09:28Z</dcterms:created>
  <dcterms:modified xsi:type="dcterms:W3CDTF">2021-11-19T05:16:34Z</dcterms:modified>
</cp:coreProperties>
</file>